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6" r:id="rId9"/>
    <p:sldId id="265" r:id="rId1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14" autoAdjust="0"/>
  </p:normalViewPr>
  <p:slideViewPr>
    <p:cSldViewPr>
      <p:cViewPr varScale="1">
        <p:scale>
          <a:sx n="70" d="100"/>
          <a:sy n="70" d="100"/>
        </p:scale>
        <p:origin x="1380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F2F6B-C879-454A-8BAA-28B97CAB9574}" type="datetimeFigureOut">
              <a:rPr lang="cs-CZ" smtClean="0"/>
              <a:t>13.2.2015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4A1496-8BB5-4BB2-9194-FEBCB004E1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119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5D904-E0F1-47ED-AB8A-D61C61B7D151}" type="datetimeFigureOut">
              <a:rPr lang="cs-CZ" smtClean="0"/>
              <a:t>13.2.2015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31C34A-AEAD-4D24-B031-EED12A6A0A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46549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1C34A-AEAD-4D24-B031-EED12A6A0A2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7902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1C34A-AEAD-4D24-B031-EED12A6A0A2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229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E415-D5D5-4624-8F3F-BF68E157697C}" type="datetime1">
              <a:rPr lang="cs-CZ" smtClean="0"/>
              <a:t>13.2.2015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8B3E4-4D2E-4772-A405-0CB299C9AC1F}" type="datetime1">
              <a:rPr lang="cs-CZ" smtClean="0"/>
              <a:t>13.2.2015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212F-6693-474E-8F1D-437D8889B1E7}" type="datetime1">
              <a:rPr lang="cs-CZ" smtClean="0"/>
              <a:t>13.2.2015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46234-0B1F-441D-9D82-F6AD5287F554}" type="datetime1">
              <a:rPr lang="cs-CZ" smtClean="0"/>
              <a:t>13.2.2015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A4FEC-D491-47D2-9EC5-2853DC5DADB7}" type="datetime1">
              <a:rPr lang="cs-CZ" smtClean="0"/>
              <a:t>13.2.2015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D20A-01BA-4258-94FA-50B4E25A703D}" type="datetime1">
              <a:rPr lang="cs-CZ" smtClean="0"/>
              <a:t>13.2.2015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2A0CC-E1BC-41A6-9740-B27553347298}" type="datetime1">
              <a:rPr lang="cs-CZ" smtClean="0"/>
              <a:t>13.2.2015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61600-6A0A-4307-A539-14DAA12C9CFA}" type="datetime1">
              <a:rPr lang="cs-CZ" smtClean="0"/>
              <a:t>13.2.2015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F0ECB-6883-4D7F-A480-3A41C95677E9}" type="datetime1">
              <a:rPr lang="cs-CZ" smtClean="0"/>
              <a:t>13.2.2015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9FF5C-2109-486D-8970-422FC67C1FEF}" type="datetime1">
              <a:rPr lang="cs-CZ" smtClean="0"/>
              <a:t>13.2.2015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88E7-1F70-48E2-B8C3-A09DA6DD5068}" type="datetime1">
              <a:rPr lang="cs-CZ" smtClean="0"/>
              <a:t>13.2.2015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60DC41B-7650-4EA6-B0AC-AC5B12E1E229}" type="datetime1">
              <a:rPr lang="cs-CZ" smtClean="0"/>
              <a:t>13.2.2015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2CB8141-BF9C-4698-AA7E-275E9FCA576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elnisprava.cz/cz/clo/celni-rizeni/Stranky/default.aspx" TargetMode="External"/><Relationship Id="rId4" Type="http://schemas.openxmlformats.org/officeDocument/2006/relationships/hyperlink" Target="http://www.celnisprava.cz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otaznik@cs.mfcr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0" descr="paveza_pruhle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483" y="1632596"/>
            <a:ext cx="2301962" cy="244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Pěticípá hvězda 19"/>
          <p:cNvSpPr/>
          <p:nvPr/>
        </p:nvSpPr>
        <p:spPr>
          <a:xfrm>
            <a:off x="8120181" y="2132856"/>
            <a:ext cx="593263" cy="540060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Pěticípá hvězda 24"/>
          <p:cNvSpPr/>
          <p:nvPr/>
        </p:nvSpPr>
        <p:spPr>
          <a:xfrm>
            <a:off x="6810115" y="2276871"/>
            <a:ext cx="651271" cy="580213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Pěticípá hvězda 25"/>
          <p:cNvSpPr/>
          <p:nvPr/>
        </p:nvSpPr>
        <p:spPr>
          <a:xfrm>
            <a:off x="5634800" y="2857084"/>
            <a:ext cx="772080" cy="760319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Pěticípá hvězda 26"/>
          <p:cNvSpPr/>
          <p:nvPr/>
        </p:nvSpPr>
        <p:spPr>
          <a:xfrm>
            <a:off x="4949874" y="4005064"/>
            <a:ext cx="1003523" cy="792088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Pěticípá hvězda 27"/>
          <p:cNvSpPr/>
          <p:nvPr/>
        </p:nvSpPr>
        <p:spPr>
          <a:xfrm>
            <a:off x="4786068" y="5185202"/>
            <a:ext cx="1167329" cy="908094"/>
          </a:xfrm>
          <a:prstGeom prst="star5">
            <a:avLst/>
          </a:prstGeom>
          <a:solidFill>
            <a:schemeClr val="bg2">
              <a:lumMod val="90000"/>
              <a:alpha val="33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" name="Skupina 3"/>
          <p:cNvGrpSpPr/>
          <p:nvPr/>
        </p:nvGrpSpPr>
        <p:grpSpPr>
          <a:xfrm>
            <a:off x="0" y="-486"/>
            <a:ext cx="9144000" cy="6858486"/>
            <a:chOff x="0" y="-486"/>
            <a:chExt cx="9144000" cy="6858486"/>
          </a:xfrm>
        </p:grpSpPr>
        <p:sp>
          <p:nvSpPr>
            <p:cNvPr id="7" name="Obdélník 6"/>
            <p:cNvSpPr/>
            <p:nvPr/>
          </p:nvSpPr>
          <p:spPr>
            <a:xfrm>
              <a:off x="0" y="-486"/>
              <a:ext cx="9144000" cy="792088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29000">
                  <a:srgbClr val="85C2FF"/>
                </a:gs>
                <a:gs pos="52000">
                  <a:srgbClr val="C4D6EB"/>
                </a:gs>
                <a:gs pos="100000">
                  <a:schemeClr val="bg1"/>
                </a:gs>
              </a:gsLst>
              <a:lin ang="10800000" scaled="0"/>
              <a:tileRect/>
            </a:gradFill>
            <a:ln>
              <a:noFill/>
            </a:ln>
            <a:effectLst>
              <a:outerShdw blurRad="774700" dist="215900" dir="5400000" sx="92000" sy="92000" algn="t" rotWithShape="0">
                <a:schemeClr val="tx2">
                  <a:lumMod val="40000"/>
                  <a:lumOff val="60000"/>
                  <a:alpha val="4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" name="Picture 18" descr="LOGO-small CZ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42801" y="-486"/>
              <a:ext cx="792988" cy="7929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ovéPole 7"/>
            <p:cNvSpPr txBox="1"/>
            <p:nvPr/>
          </p:nvSpPr>
          <p:spPr>
            <a:xfrm>
              <a:off x="1694880" y="165175"/>
              <a:ext cx="57665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spc="300" dirty="0" smtClean="0">
                  <a:solidFill>
                    <a:schemeClr val="accent1">
                      <a:lumMod val="50000"/>
                    </a:schemeClr>
                  </a:solidFill>
                  <a:latin typeface="MS Reference Sans Serif" pitchFamily="34" charset="0"/>
                </a:rPr>
                <a:t>Celní správa České republiky</a:t>
              </a:r>
              <a:endParaRPr lang="cs-CZ" sz="2400" b="1" spc="300" dirty="0">
                <a:solidFill>
                  <a:schemeClr val="accent1">
                    <a:lumMod val="50000"/>
                  </a:schemeClr>
                </a:solidFill>
                <a:latin typeface="MS Reference Sans Serif" pitchFamily="34" charset="0"/>
              </a:endParaRPr>
            </a:p>
          </p:txBody>
        </p:sp>
        <p:sp>
          <p:nvSpPr>
            <p:cNvPr id="12" name="Vývojový diagram: údaje 11"/>
            <p:cNvSpPr/>
            <p:nvPr/>
          </p:nvSpPr>
          <p:spPr>
            <a:xfrm>
              <a:off x="5792445" y="6318946"/>
              <a:ext cx="3337883" cy="539054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0000"/>
                <a:gd name="connsiteY0" fmla="*/ 10000 h 10000"/>
                <a:gd name="connsiteX1" fmla="*/ 554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8491"/>
                <a:gd name="connsiteY0" fmla="*/ 10000 h 10000"/>
                <a:gd name="connsiteX1" fmla="*/ 554 w 8491"/>
                <a:gd name="connsiteY1" fmla="*/ 0 h 10000"/>
                <a:gd name="connsiteX2" fmla="*/ 8491 w 8491"/>
                <a:gd name="connsiteY2" fmla="*/ 0 h 10000"/>
                <a:gd name="connsiteX3" fmla="*/ 8000 w 8491"/>
                <a:gd name="connsiteY3" fmla="*/ 10000 h 10000"/>
                <a:gd name="connsiteX4" fmla="*/ 0 w 8491"/>
                <a:gd name="connsiteY4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91" h="10000">
                  <a:moveTo>
                    <a:pt x="0" y="10000"/>
                  </a:moveTo>
                  <a:cubicBezTo>
                    <a:pt x="185" y="6667"/>
                    <a:pt x="369" y="3333"/>
                    <a:pt x="554" y="0"/>
                  </a:cubicBezTo>
                  <a:lnTo>
                    <a:pt x="8491" y="0"/>
                  </a:lnTo>
                  <a:cubicBezTo>
                    <a:pt x="8327" y="3333"/>
                    <a:pt x="8164" y="6667"/>
                    <a:pt x="8000" y="10000"/>
                  </a:cubicBezTo>
                  <a:lnTo>
                    <a:pt x="0" y="100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43000">
                  <a:srgbClr val="85C2FF"/>
                </a:gs>
                <a:gs pos="100000">
                  <a:schemeClr val="bg1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6459577" y="6456241"/>
              <a:ext cx="26642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www.celnisprava.cz</a:t>
              </a:r>
              <a:endParaRPr lang="cs-CZ" dirty="0"/>
            </a:p>
          </p:txBody>
        </p:sp>
      </p:grpSp>
      <p:sp>
        <p:nvSpPr>
          <p:cNvPr id="2" name="TextovéPole 1"/>
          <p:cNvSpPr txBox="1"/>
          <p:nvPr/>
        </p:nvSpPr>
        <p:spPr>
          <a:xfrm>
            <a:off x="0" y="4223339"/>
            <a:ext cx="91238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 smtClean="0"/>
              <a:t>Dotazník vybraným významným subjektům ČR související s dopady celního kodexu Unie na povolovací řízení a program Oprávněného hospodářského subjektu k 1.5. 2016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 smtClean="0"/>
              <a:t>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1267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-20127" y="-99392"/>
            <a:ext cx="9144000" cy="6858486"/>
            <a:chOff x="0" y="-486"/>
            <a:chExt cx="9144000" cy="6858486"/>
          </a:xfrm>
        </p:grpSpPr>
        <p:sp>
          <p:nvSpPr>
            <p:cNvPr id="7" name="Obdélník 6"/>
            <p:cNvSpPr/>
            <p:nvPr/>
          </p:nvSpPr>
          <p:spPr>
            <a:xfrm>
              <a:off x="0" y="-486"/>
              <a:ext cx="9144000" cy="792088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29000">
                  <a:srgbClr val="85C2FF"/>
                </a:gs>
                <a:gs pos="52000">
                  <a:srgbClr val="C4D6EB"/>
                </a:gs>
                <a:gs pos="100000">
                  <a:schemeClr val="bg1"/>
                </a:gs>
              </a:gsLst>
              <a:lin ang="10800000" scaled="0"/>
              <a:tileRect/>
            </a:gradFill>
            <a:ln>
              <a:noFill/>
            </a:ln>
            <a:effectLst>
              <a:outerShdw blurRad="774700" dist="215900" dir="5400000" sx="92000" sy="92000" algn="t" rotWithShape="0">
                <a:schemeClr val="tx2">
                  <a:lumMod val="40000"/>
                  <a:lumOff val="60000"/>
                  <a:alpha val="4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9" name="Picture 20" descr="paveza_pruhled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81" y="74263"/>
              <a:ext cx="629595" cy="6698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8" descr="LOGO-small CZ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42801" y="-486"/>
              <a:ext cx="792988" cy="7929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ovéPole 7"/>
            <p:cNvSpPr txBox="1"/>
            <p:nvPr/>
          </p:nvSpPr>
          <p:spPr>
            <a:xfrm>
              <a:off x="1042671" y="164725"/>
              <a:ext cx="52565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400" b="1" spc="100" dirty="0" smtClean="0">
                  <a:solidFill>
                    <a:schemeClr val="accent1">
                      <a:lumMod val="50000"/>
                    </a:schemeClr>
                  </a:solidFill>
                  <a:latin typeface="MS Reference Sans Serif" pitchFamily="34" charset="0"/>
                </a:rPr>
                <a:t>Celní správa České republiky</a:t>
              </a:r>
              <a:endParaRPr lang="cs-CZ" b="1" spc="100" dirty="0">
                <a:solidFill>
                  <a:schemeClr val="accent1">
                    <a:lumMod val="50000"/>
                  </a:schemeClr>
                </a:solidFill>
                <a:latin typeface="MS Reference Sans Serif" pitchFamily="34" charset="0"/>
              </a:endParaRPr>
            </a:p>
          </p:txBody>
        </p:sp>
        <p:sp>
          <p:nvSpPr>
            <p:cNvPr id="12" name="Vývojový diagram: údaje 11"/>
            <p:cNvSpPr/>
            <p:nvPr/>
          </p:nvSpPr>
          <p:spPr>
            <a:xfrm>
              <a:off x="5792445" y="6318946"/>
              <a:ext cx="3337883" cy="539054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0000"/>
                <a:gd name="connsiteY0" fmla="*/ 10000 h 10000"/>
                <a:gd name="connsiteX1" fmla="*/ 554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8491"/>
                <a:gd name="connsiteY0" fmla="*/ 10000 h 10000"/>
                <a:gd name="connsiteX1" fmla="*/ 554 w 8491"/>
                <a:gd name="connsiteY1" fmla="*/ 0 h 10000"/>
                <a:gd name="connsiteX2" fmla="*/ 8491 w 8491"/>
                <a:gd name="connsiteY2" fmla="*/ 0 h 10000"/>
                <a:gd name="connsiteX3" fmla="*/ 8000 w 8491"/>
                <a:gd name="connsiteY3" fmla="*/ 10000 h 10000"/>
                <a:gd name="connsiteX4" fmla="*/ 0 w 8491"/>
                <a:gd name="connsiteY4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91" h="10000">
                  <a:moveTo>
                    <a:pt x="0" y="10000"/>
                  </a:moveTo>
                  <a:cubicBezTo>
                    <a:pt x="185" y="6667"/>
                    <a:pt x="369" y="3333"/>
                    <a:pt x="554" y="0"/>
                  </a:cubicBezTo>
                  <a:lnTo>
                    <a:pt x="8491" y="0"/>
                  </a:lnTo>
                  <a:cubicBezTo>
                    <a:pt x="8327" y="3333"/>
                    <a:pt x="8164" y="6667"/>
                    <a:pt x="8000" y="10000"/>
                  </a:cubicBezTo>
                  <a:lnTo>
                    <a:pt x="0" y="100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43000">
                  <a:srgbClr val="85C2FF"/>
                </a:gs>
                <a:gs pos="100000">
                  <a:schemeClr val="bg1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Pěticípá hvězda 19"/>
            <p:cNvSpPr/>
            <p:nvPr/>
          </p:nvSpPr>
          <p:spPr>
            <a:xfrm>
              <a:off x="8120181" y="2132856"/>
              <a:ext cx="593263" cy="540060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Pěticípá hvězda 24"/>
            <p:cNvSpPr/>
            <p:nvPr/>
          </p:nvSpPr>
          <p:spPr>
            <a:xfrm>
              <a:off x="6810115" y="2276871"/>
              <a:ext cx="651271" cy="580213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Pěticípá hvězda 25"/>
            <p:cNvSpPr/>
            <p:nvPr/>
          </p:nvSpPr>
          <p:spPr>
            <a:xfrm>
              <a:off x="5634800" y="2857084"/>
              <a:ext cx="772080" cy="760319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Pěticípá hvězda 26"/>
            <p:cNvSpPr/>
            <p:nvPr/>
          </p:nvSpPr>
          <p:spPr>
            <a:xfrm>
              <a:off x="4949874" y="4005064"/>
              <a:ext cx="1003523" cy="792088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" name="Pěticípá hvězda 27"/>
            <p:cNvSpPr/>
            <p:nvPr/>
          </p:nvSpPr>
          <p:spPr>
            <a:xfrm>
              <a:off x="4786068" y="5185202"/>
              <a:ext cx="1167329" cy="908094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6459577" y="6456241"/>
              <a:ext cx="26642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www.celnisprava.cz</a:t>
              </a:r>
              <a:endParaRPr lang="cs-CZ" dirty="0"/>
            </a:p>
          </p:txBody>
        </p:sp>
      </p:grp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0" y="674877"/>
            <a:ext cx="9144000" cy="114300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cs-CZ" dirty="0" smtClean="0">
                <a:effectLst>
                  <a:reflection endPos="0" dir="5400000" sy="-100000" algn="bl" rotWithShape="0"/>
                </a:effectLst>
              </a:rPr>
              <a:t>MÁME ZÁJEM O VÁŠ NÁZOR</a:t>
            </a:r>
            <a:br>
              <a:rPr lang="cs-CZ" dirty="0" smtClean="0">
                <a:effectLst>
                  <a:reflection endPos="0" dir="5400000" sy="-100000" algn="bl" rotWithShape="0"/>
                </a:effectLst>
              </a:rPr>
            </a:br>
            <a:endParaRPr lang="cs-CZ" dirty="0">
              <a:effectLst>
                <a:reflection endPos="0" dir="5400000" sy="-100000" algn="bl" rotWithShape="0"/>
              </a:effectLst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3"/>
          </p:nvPr>
        </p:nvSpPr>
        <p:spPr>
          <a:xfrm>
            <a:off x="251520" y="2177965"/>
            <a:ext cx="8712968" cy="4025217"/>
          </a:xfrm>
        </p:spPr>
        <p:txBody>
          <a:bodyPr>
            <a:normAutofit/>
          </a:bodyPr>
          <a:lstStyle/>
          <a:p>
            <a:pPr lvl="2" algn="just" hangingPunct="0">
              <a:buFont typeface="Wingdings" panose="05000000000000000000" pitchFamily="2" charset="2"/>
              <a:buChar char="ü"/>
            </a:pPr>
            <a:r>
              <a:rPr lang="cs-CZ" sz="2400" b="1" dirty="0" smtClean="0"/>
              <a:t>Poslání </a:t>
            </a:r>
            <a:r>
              <a:rPr lang="cs-CZ" sz="2400" b="1" dirty="0"/>
              <a:t>celní správy vyplývá ze zákonného rámce daného zejména zákonem o celní správě a z dalších právních předpisů</a:t>
            </a:r>
            <a:r>
              <a:rPr lang="cs-CZ" sz="2400" b="1" dirty="0" smtClean="0"/>
              <a:t>.</a:t>
            </a:r>
          </a:p>
          <a:p>
            <a:pPr marL="640080" lvl="2" indent="0" algn="just" hangingPunct="0">
              <a:buNone/>
            </a:pPr>
            <a:endParaRPr lang="cs-CZ" sz="2400" b="1" dirty="0" smtClean="0"/>
          </a:p>
          <a:p>
            <a:pPr lvl="2" algn="just" hangingPunct="0">
              <a:buFont typeface="Wingdings" panose="05000000000000000000" pitchFamily="2" charset="2"/>
              <a:buChar char="ü"/>
            </a:pPr>
            <a:r>
              <a:rPr lang="cs-CZ" sz="2400" b="1" dirty="0" smtClean="0"/>
              <a:t>Při </a:t>
            </a:r>
            <a:r>
              <a:rPr lang="cs-CZ" sz="2400" b="1" dirty="0"/>
              <a:t>naplňování poslání a úkolů celní správy je rovněž přihlíženo k potřebám hlavní skupiny zákazníků celní správy, kterou tvoří podnikatelská veřejnost. Ke všem  zákazníkům procesu je uplatňován </a:t>
            </a:r>
            <a:r>
              <a:rPr lang="cs-CZ" sz="2400" b="1" dirty="0" smtClean="0"/>
              <a:t>pro klientský </a:t>
            </a:r>
            <a:r>
              <a:rPr lang="cs-CZ" sz="2400" b="1" dirty="0"/>
              <a:t>přístup v souladu s principy dobré správy</a:t>
            </a:r>
            <a:r>
              <a:rPr lang="cs-CZ" sz="2400" b="1" dirty="0" smtClean="0"/>
              <a:t>.</a:t>
            </a:r>
            <a:endParaRPr lang="cs-CZ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07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-20127" y="-99392"/>
            <a:ext cx="9144000" cy="6858486"/>
            <a:chOff x="0" y="-486"/>
            <a:chExt cx="9144000" cy="6858486"/>
          </a:xfrm>
        </p:grpSpPr>
        <p:sp>
          <p:nvSpPr>
            <p:cNvPr id="7" name="Obdélník 6"/>
            <p:cNvSpPr/>
            <p:nvPr/>
          </p:nvSpPr>
          <p:spPr>
            <a:xfrm>
              <a:off x="0" y="-486"/>
              <a:ext cx="9144000" cy="792088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29000">
                  <a:srgbClr val="85C2FF"/>
                </a:gs>
                <a:gs pos="52000">
                  <a:srgbClr val="C4D6EB"/>
                </a:gs>
                <a:gs pos="100000">
                  <a:schemeClr val="bg1"/>
                </a:gs>
              </a:gsLst>
              <a:lin ang="10800000" scaled="0"/>
              <a:tileRect/>
            </a:gradFill>
            <a:ln>
              <a:noFill/>
            </a:ln>
            <a:effectLst>
              <a:outerShdw blurRad="774700" dist="215900" dir="5400000" sx="92000" sy="92000" algn="t" rotWithShape="0">
                <a:schemeClr val="tx2">
                  <a:lumMod val="40000"/>
                  <a:lumOff val="60000"/>
                  <a:alpha val="4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9" name="Picture 20" descr="paveza_pruhle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81" y="74263"/>
              <a:ext cx="629595" cy="6698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8" descr="LOGO-small CZ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42801" y="-486"/>
              <a:ext cx="792988" cy="7929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ovéPole 7"/>
            <p:cNvSpPr txBox="1"/>
            <p:nvPr/>
          </p:nvSpPr>
          <p:spPr>
            <a:xfrm>
              <a:off x="1042671" y="164725"/>
              <a:ext cx="52565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400" b="1" spc="100" dirty="0" smtClean="0">
                  <a:solidFill>
                    <a:schemeClr val="accent1">
                      <a:lumMod val="50000"/>
                    </a:schemeClr>
                  </a:solidFill>
                  <a:latin typeface="MS Reference Sans Serif" pitchFamily="34" charset="0"/>
                </a:rPr>
                <a:t>Celní správa České republiky</a:t>
              </a:r>
              <a:endParaRPr lang="cs-CZ" b="1" spc="100" dirty="0">
                <a:solidFill>
                  <a:schemeClr val="accent1">
                    <a:lumMod val="50000"/>
                  </a:schemeClr>
                </a:solidFill>
                <a:latin typeface="MS Reference Sans Serif" pitchFamily="34" charset="0"/>
              </a:endParaRPr>
            </a:p>
          </p:txBody>
        </p:sp>
        <p:sp>
          <p:nvSpPr>
            <p:cNvPr id="12" name="Vývojový diagram: údaje 11"/>
            <p:cNvSpPr/>
            <p:nvPr/>
          </p:nvSpPr>
          <p:spPr>
            <a:xfrm>
              <a:off x="5792445" y="6318946"/>
              <a:ext cx="3337883" cy="539054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0000"/>
                <a:gd name="connsiteY0" fmla="*/ 10000 h 10000"/>
                <a:gd name="connsiteX1" fmla="*/ 554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8491"/>
                <a:gd name="connsiteY0" fmla="*/ 10000 h 10000"/>
                <a:gd name="connsiteX1" fmla="*/ 554 w 8491"/>
                <a:gd name="connsiteY1" fmla="*/ 0 h 10000"/>
                <a:gd name="connsiteX2" fmla="*/ 8491 w 8491"/>
                <a:gd name="connsiteY2" fmla="*/ 0 h 10000"/>
                <a:gd name="connsiteX3" fmla="*/ 8000 w 8491"/>
                <a:gd name="connsiteY3" fmla="*/ 10000 h 10000"/>
                <a:gd name="connsiteX4" fmla="*/ 0 w 8491"/>
                <a:gd name="connsiteY4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91" h="10000">
                  <a:moveTo>
                    <a:pt x="0" y="10000"/>
                  </a:moveTo>
                  <a:cubicBezTo>
                    <a:pt x="185" y="6667"/>
                    <a:pt x="369" y="3333"/>
                    <a:pt x="554" y="0"/>
                  </a:cubicBezTo>
                  <a:lnTo>
                    <a:pt x="8491" y="0"/>
                  </a:lnTo>
                  <a:cubicBezTo>
                    <a:pt x="8327" y="3333"/>
                    <a:pt x="8164" y="6667"/>
                    <a:pt x="8000" y="10000"/>
                  </a:cubicBezTo>
                  <a:lnTo>
                    <a:pt x="0" y="100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43000">
                  <a:srgbClr val="85C2FF"/>
                </a:gs>
                <a:gs pos="100000">
                  <a:schemeClr val="bg1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Pěticípá hvězda 19"/>
            <p:cNvSpPr/>
            <p:nvPr/>
          </p:nvSpPr>
          <p:spPr>
            <a:xfrm>
              <a:off x="8120181" y="2132856"/>
              <a:ext cx="593263" cy="540060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Pěticípá hvězda 24"/>
            <p:cNvSpPr/>
            <p:nvPr/>
          </p:nvSpPr>
          <p:spPr>
            <a:xfrm>
              <a:off x="6810115" y="2276871"/>
              <a:ext cx="651271" cy="580213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Pěticípá hvězda 25"/>
            <p:cNvSpPr/>
            <p:nvPr/>
          </p:nvSpPr>
          <p:spPr>
            <a:xfrm>
              <a:off x="5634800" y="2857084"/>
              <a:ext cx="772080" cy="760319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Pěticípá hvězda 26"/>
            <p:cNvSpPr/>
            <p:nvPr/>
          </p:nvSpPr>
          <p:spPr>
            <a:xfrm>
              <a:off x="4949874" y="4005064"/>
              <a:ext cx="1003523" cy="792088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" name="Pěticípá hvězda 27"/>
            <p:cNvSpPr/>
            <p:nvPr/>
          </p:nvSpPr>
          <p:spPr>
            <a:xfrm>
              <a:off x="4786068" y="5185202"/>
              <a:ext cx="1167329" cy="908094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6459577" y="6456241"/>
              <a:ext cx="26642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www.celnisprava.cz</a:t>
              </a:r>
              <a:endParaRPr lang="cs-CZ" dirty="0"/>
            </a:p>
          </p:txBody>
        </p:sp>
      </p:grp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0" y="674876"/>
            <a:ext cx="9144000" cy="1169947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cs-CZ" sz="4000" dirty="0" smtClean="0">
                <a:effectLst>
                  <a:reflection endPos="0" dir="5400000" sy="-100000" algn="bl" rotWithShape="0"/>
                </a:effectLst>
              </a:rPr>
              <a:t>Pro klientský přístup v praxi</a:t>
            </a:r>
            <a:br>
              <a:rPr lang="cs-CZ" sz="4000" dirty="0" smtClean="0">
                <a:effectLst>
                  <a:reflection endPos="0" dir="5400000" sy="-100000" algn="bl" rotWithShape="0"/>
                </a:effectLst>
              </a:rPr>
            </a:br>
            <a:r>
              <a:rPr lang="cs-CZ" sz="4000" dirty="0" smtClean="0">
                <a:effectLst>
                  <a:reflection endPos="0" dir="5400000" sy="-100000" algn="bl" rotWithShape="0"/>
                </a:effectLst>
              </a:rPr>
              <a:t>Modernizace Celní správy k 1.1.2013</a:t>
            </a:r>
            <a:endParaRPr lang="cs-CZ" sz="4000" dirty="0">
              <a:effectLst>
                <a:reflection endPos="0" dir="5400000" sy="-100000" algn="bl" rotWithShape="0"/>
              </a:effectLst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3"/>
          </p:nvPr>
        </p:nvSpPr>
        <p:spPr>
          <a:xfrm>
            <a:off x="420651" y="2177965"/>
            <a:ext cx="8298517" cy="4025217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sz="2400" dirty="0"/>
              <a:t>S</a:t>
            </a:r>
            <a:r>
              <a:rPr lang="cs-CZ" sz="2400" dirty="0" smtClean="0"/>
              <a:t>jednocení </a:t>
            </a:r>
            <a:r>
              <a:rPr lang="cs-CZ" sz="2400" dirty="0"/>
              <a:t>výkonu hlavních agend,  stejná úroveň rozhodovacího a kontrolního </a:t>
            </a:r>
            <a:r>
              <a:rPr lang="cs-CZ" sz="2400" dirty="0" smtClean="0"/>
              <a:t>procesu v regionu - kraji</a:t>
            </a:r>
            <a:endParaRPr lang="cs-CZ" sz="24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400" dirty="0" smtClean="0"/>
              <a:t>Centralizace </a:t>
            </a:r>
            <a:r>
              <a:rPr lang="cs-CZ" sz="2400" dirty="0"/>
              <a:t>v oblasti správy příjmů – jedna sada  účtů v rámci </a:t>
            </a:r>
            <a:r>
              <a:rPr lang="cs-CZ" sz="2400" dirty="0" smtClean="0"/>
              <a:t>regionu - kraje  </a:t>
            </a:r>
            <a:endParaRPr lang="cs-CZ" sz="24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400" dirty="0" smtClean="0"/>
              <a:t>Snížení </a:t>
            </a:r>
            <a:r>
              <a:rPr lang="cs-CZ" sz="2400" dirty="0"/>
              <a:t>administrativy pro žadatele o povolení (krajská působnost)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400" dirty="0" smtClean="0"/>
              <a:t>Možnost </a:t>
            </a:r>
            <a:r>
              <a:rPr lang="cs-CZ" sz="2400" dirty="0"/>
              <a:t>komunikace a konzultací při řešení problémů s jednou odpovědnou osobou v rámci </a:t>
            </a:r>
            <a:r>
              <a:rPr lang="cs-CZ" sz="2400" dirty="0" smtClean="0"/>
              <a:t>krajské působnosti </a:t>
            </a:r>
            <a:r>
              <a:rPr lang="cs-CZ" sz="2400" dirty="0"/>
              <a:t>CÚ </a:t>
            </a:r>
            <a:endParaRPr lang="cs-CZ" sz="24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400" dirty="0"/>
              <a:t>C</a:t>
            </a:r>
            <a:r>
              <a:rPr lang="cs-CZ" sz="2400" dirty="0" smtClean="0"/>
              <a:t>elostátní </a:t>
            </a:r>
            <a:r>
              <a:rPr lang="cs-CZ" sz="2400" dirty="0"/>
              <a:t>centralizace vydávání povolení ručitele a užívání souborné jistoty na jednom útvaru v rámci ČR </a:t>
            </a:r>
          </a:p>
          <a:p>
            <a:endParaRPr lang="cs-CZ" dirty="0"/>
          </a:p>
          <a:p>
            <a:pPr marL="640080" lvl="2" indent="0">
              <a:buNone/>
            </a:pPr>
            <a:endParaRPr lang="cs-CZ" b="1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15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-20127" y="-99392"/>
            <a:ext cx="9144000" cy="6858486"/>
            <a:chOff x="0" y="-486"/>
            <a:chExt cx="9144000" cy="6858486"/>
          </a:xfrm>
        </p:grpSpPr>
        <p:sp>
          <p:nvSpPr>
            <p:cNvPr id="7" name="Obdélník 6"/>
            <p:cNvSpPr/>
            <p:nvPr/>
          </p:nvSpPr>
          <p:spPr>
            <a:xfrm>
              <a:off x="0" y="-486"/>
              <a:ext cx="9144000" cy="792088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29000">
                  <a:srgbClr val="85C2FF"/>
                </a:gs>
                <a:gs pos="52000">
                  <a:srgbClr val="C4D6EB"/>
                </a:gs>
                <a:gs pos="100000">
                  <a:schemeClr val="bg1"/>
                </a:gs>
              </a:gsLst>
              <a:lin ang="10800000" scaled="0"/>
              <a:tileRect/>
            </a:gradFill>
            <a:ln>
              <a:noFill/>
            </a:ln>
            <a:effectLst>
              <a:outerShdw blurRad="774700" dist="215900" dir="5400000" sx="92000" sy="92000" algn="t" rotWithShape="0">
                <a:schemeClr val="tx2">
                  <a:lumMod val="40000"/>
                  <a:lumOff val="60000"/>
                  <a:alpha val="4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9" name="Picture 20" descr="paveza_pruhle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81" y="74263"/>
              <a:ext cx="629595" cy="6698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8" descr="LOGO-small CZ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42801" y="-486"/>
              <a:ext cx="792988" cy="7929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ovéPole 7"/>
            <p:cNvSpPr txBox="1"/>
            <p:nvPr/>
          </p:nvSpPr>
          <p:spPr>
            <a:xfrm>
              <a:off x="1042671" y="164725"/>
              <a:ext cx="52565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400" b="1" spc="100" dirty="0" smtClean="0">
                  <a:solidFill>
                    <a:schemeClr val="accent1">
                      <a:lumMod val="50000"/>
                    </a:schemeClr>
                  </a:solidFill>
                  <a:latin typeface="MS Reference Sans Serif" pitchFamily="34" charset="0"/>
                </a:rPr>
                <a:t>Celní správa České republiky</a:t>
              </a:r>
              <a:endParaRPr lang="cs-CZ" b="1" spc="100" dirty="0">
                <a:solidFill>
                  <a:schemeClr val="accent1">
                    <a:lumMod val="50000"/>
                  </a:schemeClr>
                </a:solidFill>
                <a:latin typeface="MS Reference Sans Serif" pitchFamily="34" charset="0"/>
              </a:endParaRPr>
            </a:p>
          </p:txBody>
        </p:sp>
        <p:sp>
          <p:nvSpPr>
            <p:cNvPr id="12" name="Vývojový diagram: údaje 11"/>
            <p:cNvSpPr/>
            <p:nvPr/>
          </p:nvSpPr>
          <p:spPr>
            <a:xfrm>
              <a:off x="5792445" y="6318946"/>
              <a:ext cx="3337883" cy="539054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0000"/>
                <a:gd name="connsiteY0" fmla="*/ 10000 h 10000"/>
                <a:gd name="connsiteX1" fmla="*/ 554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8491"/>
                <a:gd name="connsiteY0" fmla="*/ 10000 h 10000"/>
                <a:gd name="connsiteX1" fmla="*/ 554 w 8491"/>
                <a:gd name="connsiteY1" fmla="*/ 0 h 10000"/>
                <a:gd name="connsiteX2" fmla="*/ 8491 w 8491"/>
                <a:gd name="connsiteY2" fmla="*/ 0 h 10000"/>
                <a:gd name="connsiteX3" fmla="*/ 8000 w 8491"/>
                <a:gd name="connsiteY3" fmla="*/ 10000 h 10000"/>
                <a:gd name="connsiteX4" fmla="*/ 0 w 8491"/>
                <a:gd name="connsiteY4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91" h="10000">
                  <a:moveTo>
                    <a:pt x="0" y="10000"/>
                  </a:moveTo>
                  <a:cubicBezTo>
                    <a:pt x="185" y="6667"/>
                    <a:pt x="369" y="3333"/>
                    <a:pt x="554" y="0"/>
                  </a:cubicBezTo>
                  <a:lnTo>
                    <a:pt x="8491" y="0"/>
                  </a:lnTo>
                  <a:cubicBezTo>
                    <a:pt x="8327" y="3333"/>
                    <a:pt x="8164" y="6667"/>
                    <a:pt x="8000" y="10000"/>
                  </a:cubicBezTo>
                  <a:lnTo>
                    <a:pt x="0" y="100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43000">
                  <a:srgbClr val="85C2FF"/>
                </a:gs>
                <a:gs pos="100000">
                  <a:schemeClr val="bg1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Pěticípá hvězda 19"/>
            <p:cNvSpPr/>
            <p:nvPr/>
          </p:nvSpPr>
          <p:spPr>
            <a:xfrm>
              <a:off x="8120181" y="2132856"/>
              <a:ext cx="593263" cy="540060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Pěticípá hvězda 24"/>
            <p:cNvSpPr/>
            <p:nvPr/>
          </p:nvSpPr>
          <p:spPr>
            <a:xfrm>
              <a:off x="6810115" y="2276871"/>
              <a:ext cx="651271" cy="580213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Pěticípá hvězda 25"/>
            <p:cNvSpPr/>
            <p:nvPr/>
          </p:nvSpPr>
          <p:spPr>
            <a:xfrm>
              <a:off x="5634800" y="2857084"/>
              <a:ext cx="772080" cy="760319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Pěticípá hvězda 26"/>
            <p:cNvSpPr/>
            <p:nvPr/>
          </p:nvSpPr>
          <p:spPr>
            <a:xfrm>
              <a:off x="4949874" y="4005064"/>
              <a:ext cx="1003523" cy="792088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" name="Pěticípá hvězda 27"/>
            <p:cNvSpPr/>
            <p:nvPr/>
          </p:nvSpPr>
          <p:spPr>
            <a:xfrm>
              <a:off x="4786068" y="5185202"/>
              <a:ext cx="1167329" cy="908094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6459577" y="6456241"/>
              <a:ext cx="26642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www.celnisprava.cz</a:t>
              </a:r>
              <a:endParaRPr lang="cs-CZ" dirty="0"/>
            </a:p>
          </p:txBody>
        </p:sp>
      </p:grp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0" y="674877"/>
            <a:ext cx="9144000" cy="1143000"/>
          </a:xfrm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4000" dirty="0" smtClean="0">
                <a:effectLst>
                  <a:reflection endPos="0" dir="5400000" sy="-100000" algn="bl" rotWithShape="0"/>
                </a:effectLst>
              </a:rPr>
              <a:t>Dotazník – změny v povolovacím řízení</a:t>
            </a:r>
            <a:endParaRPr lang="cs-CZ" sz="4000" dirty="0">
              <a:effectLst>
                <a:reflection endPos="0" dir="5400000" sy="-100000" algn="bl" rotWithShape="0"/>
              </a:effectLst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763656" y="1611576"/>
            <a:ext cx="7707818" cy="347472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sz="2400" b="1" dirty="0" smtClean="0"/>
              <a:t>Cíl</a:t>
            </a:r>
            <a:r>
              <a:rPr lang="cs-CZ" sz="2400" dirty="0" smtClean="0"/>
              <a:t> - </a:t>
            </a:r>
            <a:r>
              <a:rPr lang="cs-CZ" sz="2400" dirty="0"/>
              <a:t>získat pohled obchodní veřejnosti, která se významným způsobem podílí na celních operacích v rámci České republiky, resp. EU, na zamýšlené změny a plány v dotčené oblasti povolovacích řízení. </a:t>
            </a:r>
            <a:endParaRPr lang="cs-CZ" sz="2400" dirty="0" smtClean="0"/>
          </a:p>
          <a:p>
            <a:pPr algn="just"/>
            <a:endParaRPr lang="cs-CZ" sz="24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400" b="1" dirty="0" smtClean="0"/>
              <a:t>Výsledky </a:t>
            </a:r>
            <a:r>
              <a:rPr lang="cs-CZ" sz="2400" b="1" dirty="0"/>
              <a:t>šetření</a:t>
            </a:r>
            <a:r>
              <a:rPr lang="cs-CZ" sz="2400" dirty="0"/>
              <a:t> přispějí k ucelenému pohledu, resp. zlepšování služeb, Celní správy ČR stávajícím i budoucím partnerům. </a:t>
            </a:r>
            <a:endParaRPr lang="cs-CZ" sz="2400" dirty="0" smtClean="0"/>
          </a:p>
          <a:p>
            <a:pPr marL="45720" indent="0" algn="just">
              <a:buNone/>
            </a:pPr>
            <a:endParaRPr lang="cs-CZ" sz="2400" dirty="0" smtClean="0"/>
          </a:p>
          <a:p>
            <a:pPr marL="45720" indent="0" algn="ctr">
              <a:buNone/>
            </a:pPr>
            <a:r>
              <a:rPr lang="cs-CZ" sz="2400" b="1" dirty="0" smtClean="0"/>
              <a:t>Vaše názory jsou pro nás velmi cenné </a:t>
            </a:r>
            <a:endParaRPr lang="cs-CZ" sz="2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13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-20127" y="-99392"/>
            <a:ext cx="9144000" cy="6858486"/>
            <a:chOff x="0" y="-486"/>
            <a:chExt cx="9144000" cy="6858486"/>
          </a:xfrm>
        </p:grpSpPr>
        <p:sp>
          <p:nvSpPr>
            <p:cNvPr id="7" name="Obdélník 6"/>
            <p:cNvSpPr/>
            <p:nvPr/>
          </p:nvSpPr>
          <p:spPr>
            <a:xfrm>
              <a:off x="0" y="-486"/>
              <a:ext cx="9144000" cy="792088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29000">
                  <a:srgbClr val="85C2FF"/>
                </a:gs>
                <a:gs pos="52000">
                  <a:srgbClr val="C4D6EB"/>
                </a:gs>
                <a:gs pos="100000">
                  <a:schemeClr val="bg1"/>
                </a:gs>
              </a:gsLst>
              <a:lin ang="10800000" scaled="0"/>
              <a:tileRect/>
            </a:gradFill>
            <a:ln>
              <a:noFill/>
            </a:ln>
            <a:effectLst>
              <a:outerShdw blurRad="774700" dist="215900" dir="5400000" sx="92000" sy="92000" algn="t" rotWithShape="0">
                <a:schemeClr val="tx2">
                  <a:lumMod val="40000"/>
                  <a:lumOff val="60000"/>
                  <a:alpha val="4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9" name="Picture 20" descr="paveza_pruhle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81" y="74263"/>
              <a:ext cx="629595" cy="6698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8" descr="LOGO-small CZ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42801" y="-486"/>
              <a:ext cx="792988" cy="7929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ovéPole 7"/>
            <p:cNvSpPr txBox="1"/>
            <p:nvPr/>
          </p:nvSpPr>
          <p:spPr>
            <a:xfrm>
              <a:off x="1042671" y="164725"/>
              <a:ext cx="52565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400" b="1" spc="100" dirty="0" smtClean="0">
                  <a:solidFill>
                    <a:schemeClr val="accent1">
                      <a:lumMod val="50000"/>
                    </a:schemeClr>
                  </a:solidFill>
                  <a:latin typeface="MS Reference Sans Serif" pitchFamily="34" charset="0"/>
                </a:rPr>
                <a:t>Celní správa České republiky</a:t>
              </a:r>
              <a:endParaRPr lang="cs-CZ" b="1" spc="100" dirty="0">
                <a:solidFill>
                  <a:schemeClr val="accent1">
                    <a:lumMod val="50000"/>
                  </a:schemeClr>
                </a:solidFill>
                <a:latin typeface="MS Reference Sans Serif" pitchFamily="34" charset="0"/>
              </a:endParaRPr>
            </a:p>
          </p:txBody>
        </p:sp>
        <p:sp>
          <p:nvSpPr>
            <p:cNvPr id="12" name="Vývojový diagram: údaje 11"/>
            <p:cNvSpPr/>
            <p:nvPr/>
          </p:nvSpPr>
          <p:spPr>
            <a:xfrm>
              <a:off x="5792445" y="6318946"/>
              <a:ext cx="3337883" cy="539054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0000"/>
                <a:gd name="connsiteY0" fmla="*/ 10000 h 10000"/>
                <a:gd name="connsiteX1" fmla="*/ 554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8491"/>
                <a:gd name="connsiteY0" fmla="*/ 10000 h 10000"/>
                <a:gd name="connsiteX1" fmla="*/ 554 w 8491"/>
                <a:gd name="connsiteY1" fmla="*/ 0 h 10000"/>
                <a:gd name="connsiteX2" fmla="*/ 8491 w 8491"/>
                <a:gd name="connsiteY2" fmla="*/ 0 h 10000"/>
                <a:gd name="connsiteX3" fmla="*/ 8000 w 8491"/>
                <a:gd name="connsiteY3" fmla="*/ 10000 h 10000"/>
                <a:gd name="connsiteX4" fmla="*/ 0 w 8491"/>
                <a:gd name="connsiteY4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91" h="10000">
                  <a:moveTo>
                    <a:pt x="0" y="10000"/>
                  </a:moveTo>
                  <a:cubicBezTo>
                    <a:pt x="185" y="6667"/>
                    <a:pt x="369" y="3333"/>
                    <a:pt x="554" y="0"/>
                  </a:cubicBezTo>
                  <a:lnTo>
                    <a:pt x="8491" y="0"/>
                  </a:lnTo>
                  <a:cubicBezTo>
                    <a:pt x="8327" y="3333"/>
                    <a:pt x="8164" y="6667"/>
                    <a:pt x="8000" y="10000"/>
                  </a:cubicBezTo>
                  <a:lnTo>
                    <a:pt x="0" y="100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43000">
                  <a:srgbClr val="85C2FF"/>
                </a:gs>
                <a:gs pos="100000">
                  <a:schemeClr val="bg1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Pěticípá hvězda 19"/>
            <p:cNvSpPr/>
            <p:nvPr/>
          </p:nvSpPr>
          <p:spPr>
            <a:xfrm>
              <a:off x="8120181" y="2132856"/>
              <a:ext cx="593263" cy="540060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Pěticípá hvězda 24"/>
            <p:cNvSpPr/>
            <p:nvPr/>
          </p:nvSpPr>
          <p:spPr>
            <a:xfrm>
              <a:off x="6810115" y="2276871"/>
              <a:ext cx="651271" cy="580213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Pěticípá hvězda 25"/>
            <p:cNvSpPr/>
            <p:nvPr/>
          </p:nvSpPr>
          <p:spPr>
            <a:xfrm>
              <a:off x="5634800" y="2857084"/>
              <a:ext cx="772080" cy="760319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Pěticípá hvězda 26"/>
            <p:cNvSpPr/>
            <p:nvPr/>
          </p:nvSpPr>
          <p:spPr>
            <a:xfrm>
              <a:off x="4949874" y="4005064"/>
              <a:ext cx="1003523" cy="792088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" name="Pěticípá hvězda 27"/>
            <p:cNvSpPr/>
            <p:nvPr/>
          </p:nvSpPr>
          <p:spPr>
            <a:xfrm>
              <a:off x="4786068" y="5185202"/>
              <a:ext cx="1167329" cy="908094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6459577" y="6456241"/>
              <a:ext cx="26642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www.celnisprava.cz</a:t>
              </a:r>
              <a:endParaRPr lang="cs-CZ" dirty="0"/>
            </a:p>
          </p:txBody>
        </p:sp>
      </p:grp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0" y="674877"/>
            <a:ext cx="9144000" cy="1143000"/>
          </a:xfrm>
          <a:effectLst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4000" dirty="0" smtClean="0">
                <a:effectLst>
                  <a:reflection endPos="0" dir="5400000" sy="-100000" algn="bl" rotWithShape="0"/>
                </a:effectLst>
              </a:rPr>
              <a:t>Dotazník, prezentace, celní kodex Unie</a:t>
            </a:r>
            <a:endParaRPr lang="cs-CZ" sz="4000" dirty="0">
              <a:effectLst>
                <a:reflection endPos="0" dir="5400000" sy="-100000" algn="bl" rotWithShape="0"/>
              </a:effectLst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763656" y="1611576"/>
            <a:ext cx="7707818" cy="347472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sz="2400" dirty="0" smtClean="0"/>
              <a:t> </a:t>
            </a:r>
            <a:r>
              <a:rPr lang="cs-CZ" sz="2800" dirty="0" smtClean="0">
                <a:hlinkClick r:id="rId4"/>
              </a:rPr>
              <a:t>www.celnisprava.cz</a:t>
            </a:r>
            <a:r>
              <a:rPr lang="cs-CZ" sz="2800" dirty="0" smtClean="0"/>
              <a:t> </a:t>
            </a:r>
          </a:p>
          <a:p>
            <a:pPr marL="45720" indent="0" algn="just">
              <a:buNone/>
            </a:pPr>
            <a:r>
              <a:rPr lang="cs-CZ" sz="2800" dirty="0" smtClean="0"/>
              <a:t>Clo 		 Celní řízení 			Centralizace povolovacího řízení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sz="2800" dirty="0" smtClean="0">
                <a:hlinkClick r:id="rId5"/>
              </a:rPr>
              <a:t> http</a:t>
            </a:r>
            <a:r>
              <a:rPr lang="cs-CZ" sz="2800" dirty="0">
                <a:hlinkClick r:id="rId5"/>
              </a:rPr>
              <a:t>://</a:t>
            </a:r>
            <a:r>
              <a:rPr lang="cs-CZ" sz="2800" dirty="0" smtClean="0">
                <a:hlinkClick r:id="rId5"/>
              </a:rPr>
              <a:t>www.celnisprava.cz/cz/clo/celni-rizeni/Stranky/default.aspx</a:t>
            </a:r>
            <a:r>
              <a:rPr lang="cs-CZ" sz="2800" dirty="0" smtClean="0"/>
              <a:t> </a:t>
            </a:r>
            <a:r>
              <a:rPr lang="cs-CZ" sz="2800" dirty="0" smtClean="0"/>
              <a:t>	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sz="2800" dirty="0"/>
          </a:p>
          <a:p>
            <a:pPr marL="45720" indent="0" algn="just">
              <a:buNone/>
            </a:pPr>
            <a:endParaRPr lang="cs-CZ" sz="2800" dirty="0" smtClean="0"/>
          </a:p>
          <a:p>
            <a:pPr marL="45720" indent="0" algn="just">
              <a:buNone/>
            </a:pPr>
            <a:r>
              <a:rPr lang="cs-CZ" sz="2800" dirty="0" smtClean="0"/>
              <a:t> </a:t>
            </a: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t>5</a:t>
            </a:fld>
            <a:endParaRPr lang="cs-CZ"/>
          </a:p>
        </p:txBody>
      </p:sp>
      <p:sp>
        <p:nvSpPr>
          <p:cNvPr id="15" name="Šipka doprava 14"/>
          <p:cNvSpPr/>
          <p:nvPr/>
        </p:nvSpPr>
        <p:spPr>
          <a:xfrm>
            <a:off x="1654177" y="217796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/>
          <p:cNvSpPr/>
          <p:nvPr/>
        </p:nvSpPr>
        <p:spPr>
          <a:xfrm>
            <a:off x="4617565" y="220553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985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-20127" y="-99392"/>
            <a:ext cx="9144000" cy="6858486"/>
            <a:chOff x="0" y="-486"/>
            <a:chExt cx="9144000" cy="6858486"/>
          </a:xfrm>
        </p:grpSpPr>
        <p:sp>
          <p:nvSpPr>
            <p:cNvPr id="7" name="Obdélník 6"/>
            <p:cNvSpPr/>
            <p:nvPr/>
          </p:nvSpPr>
          <p:spPr>
            <a:xfrm>
              <a:off x="0" y="-486"/>
              <a:ext cx="9144000" cy="792088"/>
            </a:xfrm>
            <a:prstGeom prst="rect">
              <a:avLst/>
            </a:prstGeom>
            <a:gradFill flip="none" rotWithShape="1">
              <a:gsLst>
                <a:gs pos="0">
                  <a:srgbClr val="0070C0"/>
                </a:gs>
                <a:gs pos="29000">
                  <a:srgbClr val="85C2FF"/>
                </a:gs>
                <a:gs pos="52000">
                  <a:srgbClr val="C4D6EB"/>
                </a:gs>
                <a:gs pos="100000">
                  <a:schemeClr val="bg1"/>
                </a:gs>
              </a:gsLst>
              <a:lin ang="10800000" scaled="0"/>
              <a:tileRect/>
            </a:gradFill>
            <a:ln>
              <a:noFill/>
            </a:ln>
            <a:effectLst>
              <a:outerShdw blurRad="774700" dist="215900" dir="5400000" sx="92000" sy="92000" algn="t" rotWithShape="0">
                <a:schemeClr val="tx2">
                  <a:lumMod val="40000"/>
                  <a:lumOff val="60000"/>
                  <a:alpha val="4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9" name="Picture 20" descr="paveza_pruhled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81" y="74263"/>
              <a:ext cx="629595" cy="6698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8" descr="LOGO-small CZ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42801" y="-486"/>
              <a:ext cx="792988" cy="7929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ovéPole 7"/>
            <p:cNvSpPr txBox="1"/>
            <p:nvPr/>
          </p:nvSpPr>
          <p:spPr>
            <a:xfrm>
              <a:off x="1042671" y="164725"/>
              <a:ext cx="52565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spc="100" dirty="0" smtClean="0">
                  <a:solidFill>
                    <a:schemeClr val="accent1">
                      <a:lumMod val="50000"/>
                    </a:schemeClr>
                  </a:solidFill>
                  <a:latin typeface="MS Reference Sans Serif" pitchFamily="34" charset="0"/>
                </a:rPr>
                <a:t>Celní správa České republiky</a:t>
              </a:r>
              <a:endParaRPr lang="cs-CZ" b="1" spc="100" dirty="0">
                <a:solidFill>
                  <a:schemeClr val="accent1">
                    <a:lumMod val="50000"/>
                  </a:schemeClr>
                </a:solidFill>
                <a:latin typeface="MS Reference Sans Serif" pitchFamily="34" charset="0"/>
              </a:endParaRPr>
            </a:p>
          </p:txBody>
        </p:sp>
        <p:sp>
          <p:nvSpPr>
            <p:cNvPr id="12" name="Vývojový diagram: údaje 11"/>
            <p:cNvSpPr/>
            <p:nvPr/>
          </p:nvSpPr>
          <p:spPr>
            <a:xfrm>
              <a:off x="5792445" y="6318946"/>
              <a:ext cx="3337883" cy="539054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0000"/>
                <a:gd name="connsiteY0" fmla="*/ 10000 h 10000"/>
                <a:gd name="connsiteX1" fmla="*/ 554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8491"/>
                <a:gd name="connsiteY0" fmla="*/ 10000 h 10000"/>
                <a:gd name="connsiteX1" fmla="*/ 554 w 8491"/>
                <a:gd name="connsiteY1" fmla="*/ 0 h 10000"/>
                <a:gd name="connsiteX2" fmla="*/ 8491 w 8491"/>
                <a:gd name="connsiteY2" fmla="*/ 0 h 10000"/>
                <a:gd name="connsiteX3" fmla="*/ 8000 w 8491"/>
                <a:gd name="connsiteY3" fmla="*/ 10000 h 10000"/>
                <a:gd name="connsiteX4" fmla="*/ 0 w 8491"/>
                <a:gd name="connsiteY4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91" h="10000">
                  <a:moveTo>
                    <a:pt x="0" y="10000"/>
                  </a:moveTo>
                  <a:cubicBezTo>
                    <a:pt x="185" y="6667"/>
                    <a:pt x="369" y="3333"/>
                    <a:pt x="554" y="0"/>
                  </a:cubicBezTo>
                  <a:lnTo>
                    <a:pt x="8491" y="0"/>
                  </a:lnTo>
                  <a:cubicBezTo>
                    <a:pt x="8327" y="3333"/>
                    <a:pt x="8164" y="6667"/>
                    <a:pt x="8000" y="10000"/>
                  </a:cubicBezTo>
                  <a:lnTo>
                    <a:pt x="0" y="100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43000">
                  <a:srgbClr val="85C2FF"/>
                </a:gs>
                <a:gs pos="100000">
                  <a:schemeClr val="bg1"/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Pěticípá hvězda 19"/>
            <p:cNvSpPr/>
            <p:nvPr/>
          </p:nvSpPr>
          <p:spPr>
            <a:xfrm>
              <a:off x="8120181" y="2132856"/>
              <a:ext cx="593263" cy="540060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Pěticípá hvězda 24"/>
            <p:cNvSpPr/>
            <p:nvPr/>
          </p:nvSpPr>
          <p:spPr>
            <a:xfrm>
              <a:off x="6810115" y="2276871"/>
              <a:ext cx="651271" cy="580213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Pěticípá hvězda 25"/>
            <p:cNvSpPr/>
            <p:nvPr/>
          </p:nvSpPr>
          <p:spPr>
            <a:xfrm>
              <a:off x="5634800" y="2857084"/>
              <a:ext cx="772080" cy="760319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Pěticípá hvězda 26"/>
            <p:cNvSpPr/>
            <p:nvPr/>
          </p:nvSpPr>
          <p:spPr>
            <a:xfrm>
              <a:off x="4949874" y="4005064"/>
              <a:ext cx="1003523" cy="792088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" name="Pěticípá hvězda 27"/>
            <p:cNvSpPr/>
            <p:nvPr/>
          </p:nvSpPr>
          <p:spPr>
            <a:xfrm>
              <a:off x="4786068" y="5185202"/>
              <a:ext cx="1167329" cy="908094"/>
            </a:xfrm>
            <a:prstGeom prst="star5">
              <a:avLst/>
            </a:prstGeom>
            <a:solidFill>
              <a:schemeClr val="bg2">
                <a:lumMod val="90000"/>
                <a:alpha val="33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6459577" y="6456241"/>
              <a:ext cx="26642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www.celnisprava.cz</a:t>
              </a:r>
              <a:endParaRPr lang="cs-CZ" dirty="0"/>
            </a:p>
          </p:txBody>
        </p:sp>
      </p:grp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0" y="674877"/>
            <a:ext cx="9144000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 smtClean="0">
                <a:effectLst>
                  <a:reflection endPos="0" dir="5400000" sy="-100000" algn="bl" rotWithShape="0"/>
                </a:effectLst>
              </a:rPr>
              <a:t>Děkuji za pozornost a spolupráci</a:t>
            </a:r>
            <a:endParaRPr lang="cs-CZ" dirty="0">
              <a:effectLst>
                <a:reflection endPos="0" dir="5400000" sy="-100000" algn="bl" rotWithShape="0"/>
              </a:effectLst>
            </a:endParaRPr>
          </a:p>
        </p:txBody>
      </p:sp>
      <p:sp>
        <p:nvSpPr>
          <p:cNvPr id="33" name="Zaoblený obdélník 4"/>
          <p:cNvSpPr/>
          <p:nvPr/>
        </p:nvSpPr>
        <p:spPr>
          <a:xfrm>
            <a:off x="-38279" y="2951504"/>
            <a:ext cx="1755039" cy="81578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2390" tIns="72390" rIns="72390" bIns="72390" numCol="1" spcCol="1270" anchor="ctr" anchorCtr="0">
            <a:noAutofit/>
          </a:bodyPr>
          <a:lstStyle/>
          <a:p>
            <a:pPr lvl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cs-CZ" sz="1900" kern="1200" dirty="0"/>
          </a:p>
        </p:txBody>
      </p:sp>
      <p:sp>
        <p:nvSpPr>
          <p:cNvPr id="34" name="Rectangle 10"/>
          <p:cNvSpPr>
            <a:spLocks noChangeArrowheads="1"/>
          </p:cNvSpPr>
          <p:nvPr/>
        </p:nvSpPr>
        <p:spPr bwMode="auto">
          <a:xfrm>
            <a:off x="287524" y="1763040"/>
            <a:ext cx="8568952" cy="50167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cs-CZ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Vyplněný dotazník </a:t>
            </a:r>
            <a:r>
              <a:rPr lang="cs-CZ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prosím :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odevzdejte ihned po skončení našeho setkání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nebo zašlete </a:t>
            </a:r>
            <a:r>
              <a:rPr lang="cs-CZ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 </a:t>
            </a:r>
            <a:r>
              <a:rPr lang="cs-CZ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14. 3. </a:t>
            </a:r>
            <a:r>
              <a:rPr lang="cs-CZ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2015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 </a:t>
            </a:r>
            <a:r>
              <a:rPr lang="cs-CZ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 </a:t>
            </a:r>
            <a:r>
              <a:rPr lang="cs-CZ" sz="32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dotaznik@cs.mfcr.cz</a:t>
            </a:r>
            <a:r>
              <a:rPr lang="cs-CZ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endParaRPr lang="cs-CZ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 předmětu: vaše </a:t>
            </a:r>
            <a:r>
              <a:rPr lang="cs-CZ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EORI a DOTAZNIK-UCC</a:t>
            </a:r>
            <a:r>
              <a:rPr lang="cs-CZ" sz="32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endParaRPr lang="cs-CZ" sz="3200" dirty="0">
              <a:solidFill>
                <a:schemeClr val="tx1">
                  <a:lumMod val="75000"/>
                  <a:lumOff val="25000"/>
                </a:schemeClr>
              </a:solidFill>
              <a:sym typeface="Wingdings" pitchFamily="2" charset="2"/>
            </a:endParaRPr>
          </a:p>
          <a:p>
            <a:pPr marL="342900" indent="-342900" algn="just"/>
            <a:endParaRPr lang="cs-CZ" sz="3200" b="1" dirty="0" smtClean="0">
              <a:solidFill>
                <a:schemeClr val="tx1">
                  <a:lumMod val="75000"/>
                  <a:lumOff val="25000"/>
                </a:schemeClr>
              </a:solidFill>
              <a:sym typeface="Wingdings" pitchFamily="2" charset="2"/>
            </a:endParaRPr>
          </a:p>
          <a:p>
            <a:pPr marL="342900" indent="-342900" algn="ctr"/>
            <a:r>
              <a:rPr lang="cs-CZ" sz="3200" b="1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…od 16.2.2015 do </a:t>
            </a:r>
            <a:r>
              <a:rPr lang="cs-CZ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„dne D“ účinnosti UCC  – 1.5.2016“ </a:t>
            </a:r>
          </a:p>
          <a:p>
            <a:pPr marL="342900" indent="-342900" algn="ctr"/>
            <a:r>
              <a:rPr lang="cs-CZ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...zbývá 440 dní… </a:t>
            </a:r>
          </a:p>
          <a:p>
            <a:pPr marL="342900" indent="-342900" algn="just"/>
            <a:endParaRPr lang="cs-CZ" sz="3200" dirty="0">
              <a:solidFill>
                <a:schemeClr val="tx2"/>
              </a:solidFill>
              <a:sym typeface="Wingdings" pitchFamily="2" charset="2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B8141-BF9C-4698-AA7E-275E9FCA576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699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CC a AEO" id="{E942F682-FE71-46FA-AD06-63AB1B9749C3}" vid="{40DAF230-1096-468B-852E-AA365868A925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24A3BD449467C42A49369273542EC8A" ma:contentTypeVersion="6" ma:contentTypeDescription="Vytvořit nový dokument" ma:contentTypeScope="" ma:versionID="ed8e61f30c127c83689ac71d00ba296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257fe7b6851f997beeb0731c74c719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Datum zahájení plánování je sloupec webu, který vytvořila funkce Publikování. Používá se k zadání data a času, od kterého se tato stránka začne návštěvníkům webu zobrazovat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Datum ukončení plánování je sloupec webu, který vytvořila funkce Publikování. Používá se k zadání data a času, od kterého se tato stránka už nebude návštěvníkům webu zobrazovat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Typ obsahu" ma:readOnly="true"/>
        <xsd:element ref="dc:title" minOccurs="0" maxOccurs="1" ma:index="3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AFBA7B3-22ED-4B9F-9EE8-F19A2EEFA3D9}"/>
</file>

<file path=customXml/itemProps2.xml><?xml version="1.0" encoding="utf-8"?>
<ds:datastoreItem xmlns:ds="http://schemas.openxmlformats.org/officeDocument/2006/customXml" ds:itemID="{E68EED04-133F-49A0-92DE-1C4CF5C755D0}"/>
</file>

<file path=customXml/itemProps3.xml><?xml version="1.0" encoding="utf-8"?>
<ds:datastoreItem xmlns:ds="http://schemas.openxmlformats.org/officeDocument/2006/customXml" ds:itemID="{09AEE6CC-1675-4773-B463-F7F2DD143FA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805</TotalTime>
  <Words>232</Words>
  <Application>Microsoft Office PowerPoint</Application>
  <PresentationFormat>Předvádění na obrazovce (4:3)</PresentationFormat>
  <Paragraphs>53</Paragraphs>
  <Slides>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Georgia</vt:lpstr>
      <vt:lpstr>MS Reference Sans Serif</vt:lpstr>
      <vt:lpstr>Wingdings</vt:lpstr>
      <vt:lpstr>Aerodynamika</vt:lpstr>
      <vt:lpstr>Prezentace aplikace PowerPoint</vt:lpstr>
      <vt:lpstr>MÁME ZÁJEM O VÁŠ NÁZOR </vt:lpstr>
      <vt:lpstr>Pro klientský přístup v praxi Modernizace Celní správy k 1.1.2013</vt:lpstr>
      <vt:lpstr>Dotazník – změny v povolovacím řízení</vt:lpstr>
      <vt:lpstr>Dotazník, prezentace, celní kodex Unie</vt:lpstr>
      <vt:lpstr>Děkuji za pozornost a spolupráci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U011809</dc:creator>
  <cp:lastModifiedBy>Kocourek Tomáš, Ing.</cp:lastModifiedBy>
  <cp:revision>46</cp:revision>
  <cp:lastPrinted>2012-03-29T05:49:15Z</cp:lastPrinted>
  <dcterms:created xsi:type="dcterms:W3CDTF">2012-03-28T08:24:55Z</dcterms:created>
  <dcterms:modified xsi:type="dcterms:W3CDTF">2015-02-13T08:48:36Z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0x010100424A3BD449467C42A49369273542EC8A</vt:lpwstr>
  </property>
  <property fmtid="{D5CDD505-2E9C-101B-9397-08002B2CF9AE}" pid="3" name="TemplateUrl">
    <vt:lpwstr/>
  </property>
  <property fmtid="{D5CDD505-2E9C-101B-9397-08002B2CF9AE}" pid="4" name="Order">
    <vt:r8>3000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</Properties>
</file>