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5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14" autoAdjust="0"/>
  </p:normalViewPr>
  <p:slideViewPr>
    <p:cSldViewPr>
      <p:cViewPr varScale="1">
        <p:scale>
          <a:sx n="70" d="100"/>
          <a:sy n="70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F43DC-6B5E-4788-A2B5-8F60B188B15E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E2BE-DA7B-41B2-8AE2-2277527A75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08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CE2BE-DA7B-41B2-8AE2-2277527A756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07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CE2BE-DA7B-41B2-8AE2-2277527A756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73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CE2BE-DA7B-41B2-8AE2-2277527A756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18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8718-D5D5-4CF8-ACC5-8BED60FDA9D2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1F45-8BF1-46D4-BABA-53E982FE5AA8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BF4F-B464-4B49-99C0-888BFBED1DD5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4198-BEFF-4E68-82A5-065226B0F601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71D1-60E8-48F9-B7D9-0B1735903E68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AF01-4DD8-4277-99C3-8964CE0B2413}" type="datetime1">
              <a:rPr lang="cs-CZ" smtClean="0"/>
              <a:t>13.2.2015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26E3-49B9-414F-B3DC-39E86D593004}" type="datetime1">
              <a:rPr lang="cs-CZ" smtClean="0"/>
              <a:t>13.2.2015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FFF1-9F41-4734-ABBF-9EE1D85E5772}" type="datetime1">
              <a:rPr lang="cs-CZ" smtClean="0"/>
              <a:t>13.2.2015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C3AE-5F85-48EF-935F-85D8AD22C627}" type="datetime1">
              <a:rPr lang="cs-CZ" smtClean="0"/>
              <a:t>13.2.2015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337F-BBC8-48E5-81E2-9C0E2DE49C80}" type="datetime1">
              <a:rPr lang="cs-CZ" smtClean="0"/>
              <a:t>13.2.2015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E760-A092-4F6C-AF7F-BF096C6521F3}" type="datetime1">
              <a:rPr lang="cs-CZ" smtClean="0"/>
              <a:t>13.2.2015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1FE8F7-3D41-4A40-89A5-A95E327967D0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83" y="1632596"/>
            <a:ext cx="2301962" cy="244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0" y="-486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694880" y="165175"/>
              <a:ext cx="57665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spc="3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sz="2400" b="1" spc="3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-1" y="4721034"/>
            <a:ext cx="9123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Dopad celního kodexu Unie na povolovací řízení a program Oprávněného hospodářského subjektu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cs-CZ" sz="2400" b="1" dirty="0" smtClean="0"/>
              <a:t>(nabytí účinnosti 1. 5. 2016)</a:t>
            </a:r>
            <a:endParaRPr lang="cs-CZ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26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Celní kodex Unie</a:t>
            </a:r>
            <a:br>
              <a:rPr lang="cs-CZ" dirty="0" smtClean="0">
                <a:effectLst/>
              </a:rPr>
            </a:br>
            <a:r>
              <a:rPr lang="cs-CZ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(nabytí účinnosti 1. 5. 2016)</a:t>
            </a:r>
            <a:br>
              <a:rPr lang="cs-CZ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259632" y="2177965"/>
            <a:ext cx="6400800" cy="4025217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sz="2400" dirty="0" smtClean="0"/>
              <a:t>Nařízení Evropského parlamentu a Rady (EU) č. 952/2013 ze dne 9.října 2013, kterým se stanoví celní kodex Unie</a:t>
            </a:r>
          </a:p>
          <a:p>
            <a:pPr marL="45720" indent="0" algn="just">
              <a:buClrTx/>
              <a:buNone/>
            </a:pPr>
            <a:endParaRPr lang="cs-CZ" dirty="0" smtClean="0"/>
          </a:p>
          <a:p>
            <a:pPr lvl="2" algn="just">
              <a:buClrTx/>
              <a:buFont typeface="Arial" panose="020B0604020202020204" pitchFamily="34" charset="0"/>
              <a:buChar char="•"/>
            </a:pPr>
            <a:r>
              <a:rPr lang="cs-CZ" sz="2000" dirty="0" smtClean="0"/>
              <a:t>Použitelnost stanovených článků ode dne 30. října 2013</a:t>
            </a:r>
          </a:p>
          <a:p>
            <a:pPr marL="640080" lvl="2" indent="0" algn="just">
              <a:buClrTx/>
              <a:buNone/>
            </a:pPr>
            <a:endParaRPr lang="cs-CZ" dirty="0" smtClean="0"/>
          </a:p>
          <a:p>
            <a:pPr lvl="2" algn="just">
              <a:buClrTx/>
              <a:buFont typeface="Arial" panose="020B0604020202020204" pitchFamily="34" charset="0"/>
              <a:buChar char="•"/>
            </a:pPr>
            <a:r>
              <a:rPr lang="cs-CZ" sz="2200" dirty="0" smtClean="0"/>
              <a:t>Ostatní články použitelné ode dne 1. května 2016</a:t>
            </a:r>
          </a:p>
          <a:p>
            <a:pPr lvl="2" algn="just">
              <a:buClrTx/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sz="2600" dirty="0" smtClean="0"/>
              <a:t>Prováděcí rozhodnutí Komise ze dne 29. dubna 2014, kterým se zavádí pracovní program pro celní kodex Unie</a:t>
            </a:r>
            <a:endParaRPr lang="cs-CZ" sz="2600" dirty="0"/>
          </a:p>
          <a:p>
            <a:pPr lvl="2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7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100" dirty="0" smtClean="0">
                <a:effectLst/>
              </a:rPr>
              <a:t>Prováděcí předpisy k celnímu kodexu Unie</a:t>
            </a:r>
            <a:endParaRPr lang="cs-CZ" sz="4100" dirty="0"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259632" y="2177965"/>
            <a:ext cx="6400800" cy="4025217"/>
          </a:xfrm>
        </p:spPr>
        <p:txBody>
          <a:bodyPr>
            <a:normAutofit fontScale="55000" lnSpcReduction="2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sz="3800" b="1" dirty="0" smtClean="0"/>
              <a:t>Delegovaný akt</a:t>
            </a:r>
          </a:p>
          <a:p>
            <a:pPr marL="45720" indent="0" algn="just">
              <a:buClrTx/>
              <a:buNone/>
            </a:pPr>
            <a:r>
              <a:rPr lang="cs-CZ" dirty="0" smtClean="0"/>
              <a:t> </a:t>
            </a:r>
          </a:p>
          <a:p>
            <a:pPr lvl="4" algn="just">
              <a:buClrTx/>
              <a:buFont typeface="Arial" panose="020B0604020202020204" pitchFamily="34" charset="0"/>
              <a:buChar char="•"/>
            </a:pPr>
            <a:r>
              <a:rPr lang="cs-CZ" sz="2800" dirty="0" smtClean="0"/>
              <a:t>přenesena pravomoc přijímat akty na Evropskou komisi</a:t>
            </a:r>
          </a:p>
          <a:p>
            <a:pPr marL="1207008" lvl="4" indent="0" algn="just">
              <a:buClrTx/>
              <a:buNone/>
            </a:pPr>
            <a:endParaRPr lang="cs-CZ" dirty="0" smtClean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sz="3800" b="1" dirty="0" smtClean="0"/>
              <a:t>Prováděcí akt</a:t>
            </a:r>
          </a:p>
          <a:p>
            <a:pPr marL="45720" indent="0" algn="just">
              <a:buClrTx/>
              <a:buNone/>
            </a:pPr>
            <a:endParaRPr lang="cs-CZ" dirty="0" smtClean="0"/>
          </a:p>
          <a:p>
            <a:pPr lvl="4" algn="just">
              <a:buClrTx/>
              <a:buFont typeface="Arial" panose="020B0604020202020204" pitchFamily="34" charset="0"/>
              <a:buChar char="•"/>
            </a:pPr>
            <a:r>
              <a:rPr lang="cs-CZ" sz="2900" dirty="0" smtClean="0"/>
              <a:t>svěřeny prováděcí pravomoci na Evropskou komisi</a:t>
            </a:r>
          </a:p>
          <a:p>
            <a:pPr lvl="4" algn="just">
              <a:buClrTx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sz="3800" b="1" dirty="0" smtClean="0"/>
              <a:t>Akty projednávány s členskými státy od počátku roku 2014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endParaRPr lang="cs-CZ" sz="2800" dirty="0" smtClean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sz="3800" b="1" dirty="0" smtClean="0"/>
              <a:t>Závěrečné hlasování do konce roku 2015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5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100" dirty="0" smtClean="0">
                <a:effectLst/>
              </a:rPr>
              <a:t>Změny dle celního kodexu Unie dotýkající se povolovacího řízení</a:t>
            </a:r>
            <a:endParaRPr lang="cs-CZ" sz="4100" dirty="0"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259632" y="2177965"/>
            <a:ext cx="6400800" cy="4025217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Zjednodušené celní prohlášení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Zápis do záznamů deklaranta – přímý přístup celních orgánů do elektronických systémů deklaranta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Samoschvalování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Centralizované celní řízení – napříč členskými státy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Zjednodušený postup pro použití celního prohlášení se sníženými požadavky na údaje a zjednodušený postup použití elektronického přepravního dokladu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13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100" dirty="0" smtClean="0">
                <a:effectLst/>
              </a:rPr>
              <a:t>Změny dle celního kodexu Unie dotýkající se povolovacího řízení</a:t>
            </a:r>
            <a:endParaRPr lang="cs-CZ" sz="4100" dirty="0"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259632" y="2177965"/>
            <a:ext cx="6400800" cy="4025217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Železniční doprava již nebude osvobozena od poskytnutí zajištění celního dluhu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Přísnější pravidla pro udělení povolení k provozování dočasného skladu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Lhůta 90 dnů pro propuštění do celního režimu nebo zpětného vývozu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Zrušení aktivního zušlechťovacího styku v systému navracení a přepracování pod celním dohledem</a:t>
            </a:r>
          </a:p>
          <a:p>
            <a:pPr marL="640080" lvl="2" indent="0">
              <a:buNone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Provázanost AEO s povoleními dle celního kodexu Unie – zohlednění AEO</a:t>
            </a:r>
            <a:endParaRPr lang="cs-CZ" dirty="0">
              <a:effectLst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5"/>
          <a:stretch>
            <a:fillRect/>
          </a:stretch>
        </p:blipFill>
        <p:spPr>
          <a:xfrm>
            <a:off x="1705021" y="2514414"/>
            <a:ext cx="3048264" cy="1774090"/>
          </a:xfrm>
          <a:prstGeom prst="rect">
            <a:avLst/>
          </a:prstGeom>
        </p:spPr>
      </p:pic>
      <p:grpSp>
        <p:nvGrpSpPr>
          <p:cNvPr id="17" name="Skupina 16"/>
          <p:cNvGrpSpPr/>
          <p:nvPr/>
        </p:nvGrpSpPr>
        <p:grpSpPr>
          <a:xfrm>
            <a:off x="3700643" y="2520222"/>
            <a:ext cx="3747599" cy="1742501"/>
            <a:chOff x="3072172" y="56038"/>
            <a:chExt cx="3072172" cy="1808088"/>
          </a:xfrm>
        </p:grpSpPr>
        <p:sp>
          <p:nvSpPr>
            <p:cNvPr id="18" name="Obdélník s jedním zakulaceným rohem 17"/>
            <p:cNvSpPr/>
            <p:nvPr/>
          </p:nvSpPr>
          <p:spPr>
            <a:xfrm>
              <a:off x="3896796" y="56038"/>
              <a:ext cx="2245266" cy="1808088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bdélník 18"/>
            <p:cNvSpPr/>
            <p:nvPr/>
          </p:nvSpPr>
          <p:spPr>
            <a:xfrm>
              <a:off x="3072172" y="70208"/>
              <a:ext cx="3072172" cy="17309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	Snížení souborné jistoty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(čl. 95)</a:t>
              </a:r>
              <a:endParaRPr lang="cs-CZ" sz="1900" kern="1200" dirty="0"/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1716762" y="4273980"/>
            <a:ext cx="3072172" cy="1768606"/>
            <a:chOff x="0" y="1806181"/>
            <a:chExt cx="3072172" cy="1809995"/>
          </a:xfrm>
        </p:grpSpPr>
        <p:sp>
          <p:nvSpPr>
            <p:cNvPr id="22" name="Obdélník s jedním zakulaceným rohem 21"/>
            <p:cNvSpPr/>
            <p:nvPr/>
          </p:nvSpPr>
          <p:spPr>
            <a:xfrm rot="10800000">
              <a:off x="0" y="1808088"/>
              <a:ext cx="3072172" cy="1808088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 dirty="0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0" y="1806181"/>
              <a:ext cx="3072172" cy="1809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Dočasný sklad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(čl. 148)</a:t>
              </a:r>
              <a:endParaRPr lang="cs-CZ" sz="1900" kern="1200" dirty="0"/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4685140" y="4234499"/>
            <a:ext cx="2763103" cy="1808088"/>
            <a:chOff x="3072172" y="1808087"/>
            <a:chExt cx="3072172" cy="1808088"/>
          </a:xfrm>
        </p:grpSpPr>
        <p:sp>
          <p:nvSpPr>
            <p:cNvPr id="29" name="Obdélník s jedním zakulaceným rohem 28"/>
            <p:cNvSpPr/>
            <p:nvPr/>
          </p:nvSpPr>
          <p:spPr>
            <a:xfrm rot="5400000">
              <a:off x="3704214" y="1176045"/>
              <a:ext cx="1808088" cy="3072172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bdélník 29"/>
            <p:cNvSpPr/>
            <p:nvPr/>
          </p:nvSpPr>
          <p:spPr>
            <a:xfrm>
              <a:off x="3072172" y="1808087"/>
              <a:ext cx="3072172" cy="18080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Povolení , záznamy u zvláštních režimů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(čl.211, 214)</a:t>
              </a:r>
              <a:endParaRPr lang="cs-CZ" sz="1900" kern="1200" dirty="0"/>
            </a:p>
          </p:txBody>
        </p:sp>
      </p:grpSp>
      <p:sp>
        <p:nvSpPr>
          <p:cNvPr id="33" name="Zaoblený obdélník 4"/>
          <p:cNvSpPr/>
          <p:nvPr/>
        </p:nvSpPr>
        <p:spPr>
          <a:xfrm>
            <a:off x="-38279" y="2951504"/>
            <a:ext cx="1755039" cy="8157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1900" kern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699" y="3372538"/>
            <a:ext cx="1602327" cy="16023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09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Provázanost AEO s povoleními dle celního kodexu Unie – povinnost AEO</a:t>
            </a:r>
            <a:endParaRPr lang="cs-CZ" dirty="0">
              <a:effectLst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4718006" y="2507102"/>
            <a:ext cx="2950337" cy="1718681"/>
            <a:chOff x="3869482" y="43808"/>
            <a:chExt cx="2398254" cy="1808088"/>
          </a:xfrm>
        </p:grpSpPr>
        <p:sp>
          <p:nvSpPr>
            <p:cNvPr id="18" name="Obdélník s jedním zakulaceným rohem 17"/>
            <p:cNvSpPr/>
            <p:nvPr/>
          </p:nvSpPr>
          <p:spPr>
            <a:xfrm>
              <a:off x="3869482" y="43808"/>
              <a:ext cx="2219340" cy="1808088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bdélník 18"/>
            <p:cNvSpPr/>
            <p:nvPr/>
          </p:nvSpPr>
          <p:spPr>
            <a:xfrm>
              <a:off x="3932036" y="56038"/>
              <a:ext cx="2335700" cy="1754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lvl="0" algn="just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Snížení souborné jistoty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(čl. 95)</a:t>
              </a:r>
              <a:endParaRPr lang="cs-CZ" sz="1900" kern="1200" dirty="0"/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1716762" y="4273980"/>
            <a:ext cx="3072172" cy="1768606"/>
            <a:chOff x="0" y="1806181"/>
            <a:chExt cx="3072172" cy="1809995"/>
          </a:xfrm>
        </p:grpSpPr>
        <p:sp>
          <p:nvSpPr>
            <p:cNvPr id="22" name="Obdélník s jedním zakulaceným rohem 21"/>
            <p:cNvSpPr/>
            <p:nvPr/>
          </p:nvSpPr>
          <p:spPr>
            <a:xfrm rot="10800000">
              <a:off x="0" y="1808088"/>
              <a:ext cx="3072172" cy="1808088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 dirty="0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0" y="1806181"/>
              <a:ext cx="3072172" cy="1809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Samoschvalování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 smtClean="0"/>
                <a:t>(čl. 185)</a:t>
              </a:r>
              <a:endParaRPr lang="cs-CZ" sz="1900" kern="1200" dirty="0"/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4685140" y="4234499"/>
            <a:ext cx="2763103" cy="1808088"/>
            <a:chOff x="3072172" y="1808087"/>
            <a:chExt cx="3072172" cy="1808088"/>
          </a:xfrm>
        </p:grpSpPr>
        <p:sp>
          <p:nvSpPr>
            <p:cNvPr id="29" name="Obdélník s jedním zakulaceným rohem 28"/>
            <p:cNvSpPr/>
            <p:nvPr/>
          </p:nvSpPr>
          <p:spPr>
            <a:xfrm rot="5400000">
              <a:off x="3704214" y="1176045"/>
              <a:ext cx="1808088" cy="3072172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bdélník 29"/>
            <p:cNvSpPr/>
            <p:nvPr/>
          </p:nvSpPr>
          <p:spPr>
            <a:xfrm>
              <a:off x="3072172" y="1808087"/>
              <a:ext cx="3072172" cy="18080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dirty="0" smtClean="0"/>
                <a:t>Zápis do záznamů deklaranta – upuštění od povinnosti předložit zboží – čl. 182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dirty="0" smtClean="0"/>
                <a:t>(v současnosti ZJP MŘ) </a:t>
              </a:r>
              <a:endParaRPr lang="cs-CZ" kern="1200" dirty="0"/>
            </a:p>
          </p:txBody>
        </p:sp>
      </p:grpSp>
      <p:sp>
        <p:nvSpPr>
          <p:cNvPr id="33" name="Zaoblený obdélník 4"/>
          <p:cNvSpPr/>
          <p:nvPr/>
        </p:nvSpPr>
        <p:spPr>
          <a:xfrm>
            <a:off x="-38279" y="2951504"/>
            <a:ext cx="1755039" cy="8157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1900" kern="1200" dirty="0"/>
          </a:p>
        </p:txBody>
      </p:sp>
      <p:pic>
        <p:nvPicPr>
          <p:cNvPr id="31" name="Zástupný symbol pro obsah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842" y="2507103"/>
            <a:ext cx="3019287" cy="1783880"/>
          </a:xfrm>
          <a:prstGeom prst="rect">
            <a:avLst/>
          </a:prstGeom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699" y="3372538"/>
            <a:ext cx="1602327" cy="16023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7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73025" y="-227957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971673" y="3637554"/>
            <a:ext cx="3346704" cy="231388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cs-CZ" b="1" dirty="0" smtClean="0"/>
              <a:t>Ing. Tomáš Kocourek</a:t>
            </a:r>
          </a:p>
          <a:p>
            <a:pPr marL="45720" indent="0" algn="ctr">
              <a:buNone/>
            </a:pPr>
            <a:r>
              <a:rPr lang="cs-CZ" dirty="0" smtClean="0"/>
              <a:t>Generální </a:t>
            </a:r>
            <a:r>
              <a:rPr lang="cs-CZ" dirty="0" smtClean="0"/>
              <a:t>ředitelství cel</a:t>
            </a:r>
          </a:p>
          <a:p>
            <a:pPr marL="45720" indent="0" algn="ctr">
              <a:buNone/>
            </a:pPr>
            <a:r>
              <a:rPr lang="cs-CZ" dirty="0" smtClean="0"/>
              <a:t>odbor Celní</a:t>
            </a:r>
          </a:p>
          <a:p>
            <a:pPr marL="45720" indent="0" algn="ctr">
              <a:buNone/>
            </a:pPr>
            <a:r>
              <a:rPr lang="cs-CZ" dirty="0" smtClean="0"/>
              <a:t>Budějovická 7</a:t>
            </a:r>
          </a:p>
          <a:p>
            <a:pPr marL="45720" indent="0" algn="ctr">
              <a:buNone/>
            </a:pPr>
            <a:r>
              <a:rPr lang="cs-CZ" dirty="0" smtClean="0"/>
              <a:t>140 96 Praha 4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02919" y="1650364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dirty="0" smtClean="0">
                <a:effectLst/>
              </a:rPr>
              <a:t>Děkuji za pozornost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3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C a AEO" id="{E942F682-FE71-46FA-AD06-63AB1B9749C3}" vid="{40DAF230-1096-468B-852E-AA365868A92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4A3BD449467C42A49369273542EC8A" ma:contentTypeVersion="6" ma:contentTypeDescription="Vytvořit nový dokument" ma:contentTypeScope="" ma:versionID="ed8e61f30c127c83689ac71d00ba296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257fe7b6851f997beeb0731c74c719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Datum zahájení plánování je sloupec webu, který vytvořila funkce Publikování. Používá se k zadání data a času, od kterého se tato stránka začne návštěvníkům webu zobrazovat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Datum ukončení plánování je sloupec webu, který vytvořila funkce Publikování. Používá se k zadání data a času, od kterého se tato stránka už nebude návštěvníkům webu zobrazova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yp obsahu" ma:readOnly="true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DDC277-4CDC-43AF-80C5-9230B4838D54}"/>
</file>

<file path=customXml/itemProps2.xml><?xml version="1.0" encoding="utf-8"?>
<ds:datastoreItem xmlns:ds="http://schemas.openxmlformats.org/officeDocument/2006/customXml" ds:itemID="{09AEE6CC-1675-4773-B463-F7F2DD143FAC}"/>
</file>

<file path=customXml/itemProps3.xml><?xml version="1.0" encoding="utf-8"?>
<ds:datastoreItem xmlns:ds="http://schemas.openxmlformats.org/officeDocument/2006/customXml" ds:itemID="{E68EED04-133F-49A0-92DE-1C4CF5C755D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367</Words>
  <Application>Microsoft Office PowerPoint</Application>
  <PresentationFormat>Předvádění na obrazovce (4:3)</PresentationFormat>
  <Paragraphs>80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MS Reference Sans Serif</vt:lpstr>
      <vt:lpstr>Wingdings</vt:lpstr>
      <vt:lpstr>Aerodynamika</vt:lpstr>
      <vt:lpstr>Prezentace aplikace PowerPoint</vt:lpstr>
      <vt:lpstr>Celní kodex Unie (nabytí účinnosti 1. 5. 2016) </vt:lpstr>
      <vt:lpstr>Prováděcí předpisy k celnímu kodexu Unie</vt:lpstr>
      <vt:lpstr>Změny dle celního kodexu Unie dotýkající se povolovacího řízení</vt:lpstr>
      <vt:lpstr>Změny dle celního kodexu Unie dotýkající se povolovacího řízení</vt:lpstr>
      <vt:lpstr>Provázanost AEO s povoleními dle celního kodexu Unie – zohlednění AEO</vt:lpstr>
      <vt:lpstr>Provázanost AEO s povoleními dle celního kodexu Unie – povinnost AEO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U011809</dc:creator>
  <cp:lastModifiedBy>Kocourek Tomáš, Ing.</cp:lastModifiedBy>
  <cp:revision>40</cp:revision>
  <cp:lastPrinted>2012-03-29T05:49:15Z</cp:lastPrinted>
  <dcterms:created xsi:type="dcterms:W3CDTF">2012-03-28T08:24:55Z</dcterms:created>
  <dcterms:modified xsi:type="dcterms:W3CDTF">2015-02-13T08:20:53Z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0x010100424A3BD449467C42A49369273542EC8A</vt:lpwstr>
  </property>
  <property fmtid="{D5CDD505-2E9C-101B-9397-08002B2CF9AE}" pid="3" name="TemplateUrl">
    <vt:lpwstr/>
  </property>
  <property fmtid="{D5CDD505-2E9C-101B-9397-08002B2CF9AE}" pid="4" name="Order">
    <vt:r8>3000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