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4"/>
  </p:sldMasterIdLst>
  <p:notesMasterIdLst>
    <p:notesMasterId r:id="rId59"/>
  </p:notesMasterIdLst>
  <p:sldIdLst>
    <p:sldId id="327" r:id="rId5"/>
    <p:sldId id="363" r:id="rId6"/>
    <p:sldId id="311" r:id="rId7"/>
    <p:sldId id="358" r:id="rId8"/>
    <p:sldId id="359" r:id="rId9"/>
    <p:sldId id="360" r:id="rId10"/>
    <p:sldId id="361" r:id="rId11"/>
    <p:sldId id="362" r:id="rId12"/>
    <p:sldId id="329" r:id="rId13"/>
    <p:sldId id="330" r:id="rId14"/>
    <p:sldId id="331" r:id="rId15"/>
    <p:sldId id="332" r:id="rId16"/>
    <p:sldId id="333" r:id="rId17"/>
    <p:sldId id="334" r:id="rId18"/>
    <p:sldId id="335" r:id="rId19"/>
    <p:sldId id="336" r:id="rId20"/>
    <p:sldId id="337" r:id="rId21"/>
    <p:sldId id="338" r:id="rId22"/>
    <p:sldId id="339" r:id="rId23"/>
    <p:sldId id="340" r:id="rId24"/>
    <p:sldId id="341" r:id="rId25"/>
    <p:sldId id="342" r:id="rId26"/>
    <p:sldId id="343" r:id="rId27"/>
    <p:sldId id="344" r:id="rId28"/>
    <p:sldId id="345" r:id="rId29"/>
    <p:sldId id="346"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64" r:id="rId43"/>
    <p:sldId id="365" r:id="rId44"/>
    <p:sldId id="366" r:id="rId45"/>
    <p:sldId id="367" r:id="rId46"/>
    <p:sldId id="368" r:id="rId47"/>
    <p:sldId id="369" r:id="rId48"/>
    <p:sldId id="353" r:id="rId49"/>
    <p:sldId id="354" r:id="rId50"/>
    <p:sldId id="347" r:id="rId51"/>
    <p:sldId id="355" r:id="rId52"/>
    <p:sldId id="356" r:id="rId53"/>
    <p:sldId id="348" r:id="rId54"/>
    <p:sldId id="349" r:id="rId55"/>
    <p:sldId id="350" r:id="rId56"/>
    <p:sldId id="351" r:id="rId57"/>
    <p:sldId id="352" r:id="rId58"/>
  </p:sldIdLst>
  <p:sldSz cx="9144000" cy="6858000" type="screen4x3"/>
  <p:notesSz cx="6735763" cy="9866313"/>
  <p:defaultTextStyle>
    <a:defPPr>
      <a:defRPr lang="cs-CZ"/>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2" autoAdjust="0"/>
    <p:restoredTop sz="94614" autoAdjust="0"/>
  </p:normalViewPr>
  <p:slideViewPr>
    <p:cSldViewPr>
      <p:cViewPr>
        <p:scale>
          <a:sx n="80" d="100"/>
          <a:sy n="80" d="100"/>
        </p:scale>
        <p:origin x="-864" y="-6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List_aplikace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List_aplikace_Microsoft_Office_Excel2.xlsx"/></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D:\Documents%20and%20Settings\u011847\Dokumenty\P&#345;&#237;jmy%20st&#225;tn&#237;ho%20rozpo&#269;tu%20-%20grafy,%20tabulky,%20koment&#225;&#345;e\2013%20-%2005\pomocn&#233;%20podklady,%20Proch&#225;skov&#225;\Grafy-statistiky%202013_do_%2005_2013.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cs-CZ"/>
  <c:chart>
    <c:autoTitleDeleted val="1"/>
    <c:view3D>
      <c:rotX val="30"/>
      <c:perspective val="30"/>
    </c:view3D>
    <c:plotArea>
      <c:layout>
        <c:manualLayout>
          <c:layoutTarget val="inner"/>
          <c:xMode val="edge"/>
          <c:yMode val="edge"/>
          <c:x val="6.1815027088493513E-2"/>
          <c:y val="0.10561237196248968"/>
          <c:w val="0.61987802008927306"/>
          <c:h val="0.87108095121559226"/>
        </c:manualLayout>
      </c:layout>
      <c:pie3DChart>
        <c:varyColors val="1"/>
        <c:ser>
          <c:idx val="0"/>
          <c:order val="0"/>
          <c:tx>
            <c:strRef>
              <c:f>List1!$B$1</c:f>
              <c:strCache>
                <c:ptCount val="1"/>
                <c:pt idx="0">
                  <c:v>Podíl na celkovém inkasu</c:v>
                </c:pt>
              </c:strCache>
            </c:strRef>
          </c:tx>
          <c:explosion val="25"/>
          <c:dLbls>
            <c:dLbl>
              <c:idx val="2"/>
              <c:layout>
                <c:manualLayout>
                  <c:x val="-7.1733204412472801E-2"/>
                  <c:y val="7.0148056092702497E-4"/>
                </c:manualLayout>
              </c:layout>
              <c:showPercent val="1"/>
            </c:dLbl>
            <c:dLbl>
              <c:idx val="3"/>
              <c:layout>
                <c:manualLayout>
                  <c:x val="-3.0011856321519852E-2"/>
                  <c:y val="-3.0691722156793683E-2"/>
                </c:manualLayout>
              </c:layout>
              <c:showPercent val="1"/>
            </c:dLbl>
            <c:showPercent val="1"/>
            <c:showLeaderLines val="1"/>
          </c:dLbls>
          <c:cat>
            <c:strRef>
              <c:f>List1!$A$2:$A$6</c:f>
              <c:strCache>
                <c:ptCount val="5"/>
                <c:pt idx="0">
                  <c:v>Minerální oleje</c:v>
                </c:pt>
                <c:pt idx="1">
                  <c:v>Tabákové výrobky</c:v>
                </c:pt>
                <c:pt idx="2">
                  <c:v>Líh</c:v>
                </c:pt>
                <c:pt idx="3">
                  <c:v>Pivo</c:v>
                </c:pt>
                <c:pt idx="4">
                  <c:v>Víno a meziprodukty</c:v>
                </c:pt>
              </c:strCache>
            </c:strRef>
          </c:cat>
          <c:val>
            <c:numRef>
              <c:f>List1!$B$2:$B$6</c:f>
              <c:numCache>
                <c:formatCode>0.00</c:formatCode>
                <c:ptCount val="5"/>
                <c:pt idx="0" formatCode="General">
                  <c:v>78.83</c:v>
                </c:pt>
                <c:pt idx="1">
                  <c:v>47</c:v>
                </c:pt>
                <c:pt idx="2" formatCode="General">
                  <c:v>6.52</c:v>
                </c:pt>
                <c:pt idx="3" formatCode="General">
                  <c:v>4.6599999999999975</c:v>
                </c:pt>
                <c:pt idx="4" formatCode="General">
                  <c:v>0.32000000000000073</c:v>
                </c:pt>
              </c:numCache>
            </c:numRef>
          </c:val>
        </c:ser>
      </c:pie3DChart>
    </c:plotArea>
    <c:legend>
      <c:legendPos val="r"/>
      <c:layout/>
    </c:legend>
    <c:plotVisOnly val="1"/>
  </c:chart>
  <c:txPr>
    <a:bodyPr/>
    <a:lstStyle/>
    <a:p>
      <a:pPr>
        <a:defRPr sz="1800"/>
      </a:pPr>
      <a:endParaRPr lang="cs-CZ"/>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cs-CZ"/>
  <c:chart>
    <c:autoTitleDeleted val="1"/>
    <c:view3D>
      <c:rotX val="30"/>
      <c:perspective val="30"/>
    </c:view3D>
    <c:plotArea>
      <c:layout>
        <c:manualLayout>
          <c:layoutTarget val="inner"/>
          <c:xMode val="edge"/>
          <c:yMode val="edge"/>
          <c:x val="0"/>
          <c:y val="0.10351554505639726"/>
          <c:w val="0.6293670691801716"/>
          <c:h val="0.89360470364404065"/>
        </c:manualLayout>
      </c:layout>
      <c:pie3DChart>
        <c:varyColors val="1"/>
        <c:ser>
          <c:idx val="0"/>
          <c:order val="0"/>
          <c:tx>
            <c:strRef>
              <c:f>List1!$B$1</c:f>
              <c:strCache>
                <c:ptCount val="1"/>
                <c:pt idx="0">
                  <c:v>Podíl na inkasu</c:v>
                </c:pt>
              </c:strCache>
            </c:strRef>
          </c:tx>
          <c:explosion val="17"/>
          <c:dLbls>
            <c:showPercent val="1"/>
            <c:showLeaderLines val="1"/>
          </c:dLbls>
          <c:cat>
            <c:strRef>
              <c:f>List1!$A$2:$A$6</c:f>
              <c:strCache>
                <c:ptCount val="5"/>
                <c:pt idx="0">
                  <c:v>Minerální oleje</c:v>
                </c:pt>
                <c:pt idx="1">
                  <c:v>Tabákové výrobky</c:v>
                </c:pt>
                <c:pt idx="2">
                  <c:v>Líh</c:v>
                </c:pt>
                <c:pt idx="3">
                  <c:v>Pivo</c:v>
                </c:pt>
                <c:pt idx="4">
                  <c:v>Víno a meziprodukty</c:v>
                </c:pt>
              </c:strCache>
            </c:strRef>
          </c:cat>
          <c:val>
            <c:numRef>
              <c:f>List1!$B$2:$B$6</c:f>
              <c:numCache>
                <c:formatCode>General</c:formatCode>
                <c:ptCount val="5"/>
                <c:pt idx="0">
                  <c:v>28.27</c:v>
                </c:pt>
                <c:pt idx="1">
                  <c:v>21.12</c:v>
                </c:pt>
                <c:pt idx="2">
                  <c:v>2.79</c:v>
                </c:pt>
                <c:pt idx="3">
                  <c:v>1.6500000000000001</c:v>
                </c:pt>
                <c:pt idx="4">
                  <c:v>0.17</c:v>
                </c:pt>
              </c:numCache>
            </c:numRef>
          </c:val>
        </c:ser>
        <c:dLbls>
          <c:showPercent val="1"/>
        </c:dLbls>
      </c:pie3DChart>
    </c:plotArea>
    <c:legend>
      <c:legendPos val="r"/>
      <c:layout/>
    </c:legend>
    <c:plotVisOnly val="1"/>
  </c:chart>
  <c:txPr>
    <a:bodyPr/>
    <a:lstStyle/>
    <a:p>
      <a:pPr>
        <a:defRPr sz="1800"/>
      </a:pPr>
      <a:endParaRPr lang="cs-CZ"/>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cs-CZ"/>
  <c:clrMapOvr bg1="lt1" tx1="dk1" bg2="lt2" tx2="dk2" accent1="accent1" accent2="accent2" accent3="accent3" accent4="accent4" accent5="accent5" accent6="accent6" hlink="hlink" folHlink="folHlink"/>
  <c:chart>
    <c:title>
      <c:tx>
        <c:rich>
          <a:bodyPr/>
          <a:lstStyle/>
          <a:p>
            <a:pPr>
              <a:defRPr sz="1200" b="1" i="0" u="none" strike="noStrike" baseline="0">
                <a:solidFill>
                  <a:srgbClr val="000000"/>
                </a:solidFill>
                <a:latin typeface="Arial CE"/>
                <a:ea typeface="Arial CE"/>
                <a:cs typeface="Arial CE"/>
              </a:defRPr>
            </a:pPr>
            <a:r>
              <a:rPr lang="cs-CZ" sz="1800" dirty="0" smtClean="0"/>
              <a:t>Vývoj příjmů ze </a:t>
            </a:r>
            <a:r>
              <a:rPr lang="cs-CZ" sz="1800" dirty="0"/>
              <a:t>spotřební daně z minerálních </a:t>
            </a:r>
            <a:r>
              <a:rPr lang="cs-CZ" sz="1800" dirty="0" smtClean="0"/>
              <a:t>olejů</a:t>
            </a:r>
            <a:endParaRPr lang="cs-CZ" sz="1800" dirty="0"/>
          </a:p>
        </c:rich>
      </c:tx>
      <c:layout>
        <c:manualLayout>
          <c:xMode val="edge"/>
          <c:yMode val="edge"/>
          <c:x val="0.15376564840389789"/>
          <c:y val="2.0304646669899402E-2"/>
        </c:manualLayout>
      </c:layout>
      <c:spPr>
        <a:noFill/>
        <a:ln w="25400">
          <a:noFill/>
        </a:ln>
      </c:spPr>
    </c:title>
    <c:plotArea>
      <c:layout>
        <c:manualLayout>
          <c:layoutTarget val="inner"/>
          <c:xMode val="edge"/>
          <c:yMode val="edge"/>
          <c:x val="8.7515961028431746E-2"/>
          <c:y val="7.3072867357855939E-2"/>
          <c:w val="0.82843440381470645"/>
          <c:h val="0.63970797638565291"/>
        </c:manualLayout>
      </c:layout>
      <c:barChart>
        <c:barDir val="col"/>
        <c:grouping val="clustered"/>
        <c:ser>
          <c:idx val="1"/>
          <c:order val="0"/>
          <c:tx>
            <c:v>2004</c:v>
          </c:tx>
          <c:spPr>
            <a:solidFill>
              <a:srgbClr val="993366"/>
            </a:solidFill>
            <a:ln w="12700">
              <a:solidFill>
                <a:srgbClr val="000000"/>
              </a:solidFill>
              <a:prstDash val="solid"/>
            </a:ln>
          </c:spPr>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dLbl>
              <c:idx val="2"/>
              <c:delete val="1"/>
              <c:extLst>
                <c:ext xmlns:c15="http://schemas.microsoft.com/office/drawing/2012/chart" uri="{CE6537A1-D6FC-4f65-9D91-7224C49458BB}"/>
              </c:extLst>
            </c:dLbl>
            <c:dLbl>
              <c:idx val="3"/>
              <c:delete val="1"/>
              <c:extLst>
                <c:ext xmlns:c15="http://schemas.microsoft.com/office/drawing/2012/chart" uri="{CE6537A1-D6FC-4f65-9D91-7224C49458BB}"/>
              </c:extLst>
            </c:dLbl>
            <c:dLbl>
              <c:idx val="4"/>
              <c:delete val="1"/>
              <c:extLst>
                <c:ext xmlns:c15="http://schemas.microsoft.com/office/drawing/2012/chart" uri="{CE6537A1-D6FC-4f65-9D91-7224C49458BB}"/>
              </c:extLst>
            </c:dLbl>
            <c:dLbl>
              <c:idx val="5"/>
              <c:delete val="1"/>
              <c:extLst>
                <c:ext xmlns:c15="http://schemas.microsoft.com/office/drawing/2012/chart" uri="{CE6537A1-D6FC-4f65-9D91-7224C49458BB}"/>
              </c:extLst>
            </c:dLbl>
            <c:dLbl>
              <c:idx val="6"/>
              <c:delete val="1"/>
              <c:extLst>
                <c:ext xmlns:c15="http://schemas.microsoft.com/office/drawing/2012/chart" uri="{CE6537A1-D6FC-4f65-9D91-7224C49458BB}"/>
              </c:extLst>
            </c:dLbl>
            <c:dLbl>
              <c:idx val="7"/>
              <c:delete val="1"/>
              <c:extLst>
                <c:ext xmlns:c15="http://schemas.microsoft.com/office/drawing/2012/chart" uri="{CE6537A1-D6FC-4f65-9D91-7224C49458BB}"/>
              </c:extLst>
            </c:dLbl>
            <c:dLbl>
              <c:idx val="8"/>
              <c:delete val="1"/>
              <c:extLst>
                <c:ext xmlns:c15="http://schemas.microsoft.com/office/drawing/2012/chart" uri="{CE6537A1-D6FC-4f65-9D91-7224C49458BB}"/>
              </c:extLst>
            </c:dLbl>
            <c:dLbl>
              <c:idx val="9"/>
              <c:delete val="1"/>
              <c:extLst>
                <c:ext xmlns:c15="http://schemas.microsoft.com/office/drawing/2012/chart" uri="{CE6537A1-D6FC-4f65-9D91-7224C49458BB}"/>
              </c:extLst>
            </c:dLbl>
            <c:dLbl>
              <c:idx val="10"/>
              <c:delete val="1"/>
              <c:extLst>
                <c:ext xmlns:c15="http://schemas.microsoft.com/office/drawing/2012/chart" uri="{CE6537A1-D6FC-4f65-9D91-7224C49458BB}"/>
              </c:extLst>
            </c:dLbl>
            <c:dLbl>
              <c:idx val="11"/>
              <c:delete val="1"/>
              <c:extLst>
                <c:ext xmlns:c15="http://schemas.microsoft.com/office/drawing/2012/chart" uri="{CE6537A1-D6FC-4f65-9D91-7224C49458BB}"/>
              </c:extLst>
            </c:dLbl>
            <c:dLbl>
              <c:idx val="12"/>
              <c:tx>
                <c:rich>
                  <a:bodyPr/>
                  <a:lstStyle/>
                  <a:p>
                    <a:pPr>
                      <a:defRPr sz="1000" b="1" i="0" u="none" strike="noStrike" baseline="0">
                        <a:solidFill>
                          <a:srgbClr val="000000"/>
                        </a:solidFill>
                        <a:latin typeface="Arial CE"/>
                        <a:ea typeface="Arial CE"/>
                        <a:cs typeface="Arial CE"/>
                      </a:defRPr>
                    </a:pPr>
                    <a:r>
                      <a:t>79,8</a:t>
                    </a:r>
                  </a:p>
                </c:rich>
              </c:tx>
              <c:spPr>
                <a:noFill/>
                <a:ln w="25400">
                  <a:noFill/>
                </a:ln>
              </c:spPr>
              <c:extLst>
                <c:ext xmlns:c15="http://schemas.microsoft.com/office/drawing/2012/chart" uri="{CE6537A1-D6FC-4f65-9D91-7224C49458BB}"/>
              </c:extLst>
            </c:dLbl>
            <c:spPr>
              <a:noFill/>
              <a:ln w="25400">
                <a:noFill/>
              </a:ln>
            </c:spPr>
            <c:txPr>
              <a:bodyPr/>
              <a:lstStyle/>
              <a:p>
                <a:pPr>
                  <a:defRPr sz="1000" b="0" i="0" u="none" strike="noStrike" baseline="0">
                    <a:solidFill>
                      <a:srgbClr val="000000"/>
                    </a:solidFill>
                    <a:latin typeface="Arial CE"/>
                    <a:ea typeface="Arial CE"/>
                    <a:cs typeface="Arial CE"/>
                  </a:defRPr>
                </a:pPr>
                <a:endParaRPr lang="cs-CZ"/>
              </a:p>
            </c:txPr>
            <c:showVal val="1"/>
            <c:extLst>
              <c:ext xmlns:c15="http://schemas.microsoft.com/office/drawing/2012/chart" uri="{CE6537A1-D6FC-4f65-9D91-7224C49458BB}">
                <c15:showLeaderLines val="0"/>
              </c:ext>
            </c:extLst>
          </c:dLbls>
          <c:cat>
            <c:strRef>
              <c:f>'m - SPD + EKO'!$P$1:$AC$1</c:f>
              <c:strCache>
                <c:ptCount val="14"/>
                <c:pt idx="0">
                  <c:v>leden</c:v>
                </c:pt>
                <c:pt idx="1">
                  <c:v>únor</c:v>
                </c:pt>
                <c:pt idx="2">
                  <c:v>březen</c:v>
                </c:pt>
                <c:pt idx="3">
                  <c:v>duben</c:v>
                </c:pt>
                <c:pt idx="4">
                  <c:v>květen</c:v>
                </c:pt>
                <c:pt idx="5">
                  <c:v>červen</c:v>
                </c:pt>
                <c:pt idx="6">
                  <c:v>červenec</c:v>
                </c:pt>
                <c:pt idx="7">
                  <c:v>srpen</c:v>
                </c:pt>
                <c:pt idx="8">
                  <c:v>září</c:v>
                </c:pt>
                <c:pt idx="9">
                  <c:v>říjen</c:v>
                </c:pt>
                <c:pt idx="10">
                  <c:v>listopad</c:v>
                </c:pt>
                <c:pt idx="11">
                  <c:v>prosinec</c:v>
                </c:pt>
                <c:pt idx="12">
                  <c:v>plán SR</c:v>
                </c:pt>
                <c:pt idx="13">
                  <c:v>odhad GŘC</c:v>
                </c:pt>
              </c:strCache>
            </c:strRef>
          </c:cat>
          <c:val>
            <c:numRef>
              <c:f>'m - SPD + EKO'!$B$82:$M$82</c:f>
              <c:numCache>
                <c:formatCode>0.000</c:formatCode>
                <c:ptCount val="12"/>
                <c:pt idx="0">
                  <c:v>5.7847950514696915</c:v>
                </c:pt>
                <c:pt idx="1">
                  <c:v>11.168141392582561</c:v>
                </c:pt>
                <c:pt idx="2">
                  <c:v>15.685954799054334</c:v>
                </c:pt>
                <c:pt idx="3">
                  <c:v>19.550001536920426</c:v>
                </c:pt>
                <c:pt idx="4">
                  <c:v>24.835663446369512</c:v>
                </c:pt>
                <c:pt idx="5">
                  <c:v>28.667147671777869</c:v>
                </c:pt>
                <c:pt idx="6">
                  <c:v>34.603833950411179</c:v>
                </c:pt>
                <c:pt idx="7">
                  <c:v>40.731134504400003</c:v>
                </c:pt>
                <c:pt idx="8">
                  <c:v>47.621441242500012</c:v>
                </c:pt>
                <c:pt idx="9">
                  <c:v>53.913033587000001</c:v>
                </c:pt>
                <c:pt idx="10">
                  <c:v>60.359521000000001</c:v>
                </c:pt>
                <c:pt idx="11">
                  <c:v>65.161028000000002</c:v>
                </c:pt>
              </c:numCache>
            </c:numRef>
          </c:val>
        </c:ser>
        <c:ser>
          <c:idx val="2"/>
          <c:order val="1"/>
          <c:tx>
            <c:v>2005</c:v>
          </c:tx>
          <c:spPr>
            <a:solidFill>
              <a:srgbClr val="FFFFCC"/>
            </a:solidFill>
            <a:ln w="12700">
              <a:solidFill>
                <a:srgbClr val="000000"/>
              </a:solidFill>
              <a:prstDash val="solid"/>
            </a:ln>
          </c:spPr>
          <c:cat>
            <c:strRef>
              <c:f>'m - SPD + EKO'!$P$1:$AC$1</c:f>
              <c:strCache>
                <c:ptCount val="14"/>
                <c:pt idx="0">
                  <c:v>leden</c:v>
                </c:pt>
                <c:pt idx="1">
                  <c:v>únor</c:v>
                </c:pt>
                <c:pt idx="2">
                  <c:v>březen</c:v>
                </c:pt>
                <c:pt idx="3">
                  <c:v>duben</c:v>
                </c:pt>
                <c:pt idx="4">
                  <c:v>květen</c:v>
                </c:pt>
                <c:pt idx="5">
                  <c:v>červen</c:v>
                </c:pt>
                <c:pt idx="6">
                  <c:v>červenec</c:v>
                </c:pt>
                <c:pt idx="7">
                  <c:v>srpen</c:v>
                </c:pt>
                <c:pt idx="8">
                  <c:v>září</c:v>
                </c:pt>
                <c:pt idx="9">
                  <c:v>říjen</c:v>
                </c:pt>
                <c:pt idx="10">
                  <c:v>listopad</c:v>
                </c:pt>
                <c:pt idx="11">
                  <c:v>prosinec</c:v>
                </c:pt>
                <c:pt idx="12">
                  <c:v>plán SR</c:v>
                </c:pt>
                <c:pt idx="13">
                  <c:v>odhad GŘC</c:v>
                </c:pt>
              </c:strCache>
            </c:strRef>
          </c:cat>
          <c:val>
            <c:numRef>
              <c:f>'m - SPD + EKO'!$B$76:$M$76</c:f>
              <c:numCache>
                <c:formatCode>0.000</c:formatCode>
                <c:ptCount val="12"/>
                <c:pt idx="0">
                  <c:v>5.7527179999999865</c:v>
                </c:pt>
                <c:pt idx="1">
                  <c:v>13.6551288</c:v>
                </c:pt>
                <c:pt idx="2">
                  <c:v>19.474734000000002</c:v>
                </c:pt>
                <c:pt idx="3">
                  <c:v>24.466994</c:v>
                </c:pt>
                <c:pt idx="4">
                  <c:v>30.499677400549089</c:v>
                </c:pt>
                <c:pt idx="5">
                  <c:v>36.283629000000005</c:v>
                </c:pt>
                <c:pt idx="6">
                  <c:v>42.459898999999993</c:v>
                </c:pt>
                <c:pt idx="7">
                  <c:v>50.078839000000002</c:v>
                </c:pt>
                <c:pt idx="8">
                  <c:v>55.120160000000013</c:v>
                </c:pt>
                <c:pt idx="9">
                  <c:v>62.091532000000157</c:v>
                </c:pt>
                <c:pt idx="10">
                  <c:v>68.980872103775454</c:v>
                </c:pt>
                <c:pt idx="11">
                  <c:v>75.420627999999994</c:v>
                </c:pt>
              </c:numCache>
            </c:numRef>
          </c:val>
        </c:ser>
        <c:ser>
          <c:idx val="3"/>
          <c:order val="2"/>
          <c:tx>
            <c:v>2006</c:v>
          </c:tx>
          <c:spPr>
            <a:solidFill>
              <a:srgbClr val="CCFFFF"/>
            </a:solidFill>
            <a:ln w="12700">
              <a:solidFill>
                <a:srgbClr val="000000"/>
              </a:solidFill>
              <a:prstDash val="solid"/>
            </a:ln>
          </c:spPr>
          <c:cat>
            <c:strRef>
              <c:f>'m - SPD + EKO'!$P$1:$AC$1</c:f>
              <c:strCache>
                <c:ptCount val="14"/>
                <c:pt idx="0">
                  <c:v>leden</c:v>
                </c:pt>
                <c:pt idx="1">
                  <c:v>únor</c:v>
                </c:pt>
                <c:pt idx="2">
                  <c:v>březen</c:v>
                </c:pt>
                <c:pt idx="3">
                  <c:v>duben</c:v>
                </c:pt>
                <c:pt idx="4">
                  <c:v>květen</c:v>
                </c:pt>
                <c:pt idx="5">
                  <c:v>červen</c:v>
                </c:pt>
                <c:pt idx="6">
                  <c:v>červenec</c:v>
                </c:pt>
                <c:pt idx="7">
                  <c:v>srpen</c:v>
                </c:pt>
                <c:pt idx="8">
                  <c:v>září</c:v>
                </c:pt>
                <c:pt idx="9">
                  <c:v>říjen</c:v>
                </c:pt>
                <c:pt idx="10">
                  <c:v>listopad</c:v>
                </c:pt>
                <c:pt idx="11">
                  <c:v>prosinec</c:v>
                </c:pt>
                <c:pt idx="12">
                  <c:v>plán SR</c:v>
                </c:pt>
                <c:pt idx="13">
                  <c:v>odhad GŘC</c:v>
                </c:pt>
              </c:strCache>
            </c:strRef>
          </c:cat>
          <c:val>
            <c:numRef>
              <c:f>'m - SPD + EKO'!$B$70:$M$70</c:f>
              <c:numCache>
                <c:formatCode>0.000</c:formatCode>
                <c:ptCount val="12"/>
                <c:pt idx="0">
                  <c:v>6.4547708247136004</c:v>
                </c:pt>
                <c:pt idx="1">
                  <c:v>12.424682161381099</c:v>
                </c:pt>
                <c:pt idx="2">
                  <c:v>17.878315472213099</c:v>
                </c:pt>
                <c:pt idx="3">
                  <c:v>23.352365893020401</c:v>
                </c:pt>
                <c:pt idx="4">
                  <c:v>29.500897627706834</c:v>
                </c:pt>
                <c:pt idx="5">
                  <c:v>35.852631479399172</c:v>
                </c:pt>
                <c:pt idx="6">
                  <c:v>42.856991239081644</c:v>
                </c:pt>
                <c:pt idx="7">
                  <c:v>49.541297091737661</c:v>
                </c:pt>
                <c:pt idx="8">
                  <c:v>56.000740264772524</c:v>
                </c:pt>
                <c:pt idx="9">
                  <c:v>62.995648843478413</c:v>
                </c:pt>
                <c:pt idx="10">
                  <c:v>69.703712782583096</c:v>
                </c:pt>
                <c:pt idx="11">
                  <c:v>76.638139826592848</c:v>
                </c:pt>
              </c:numCache>
            </c:numRef>
          </c:val>
        </c:ser>
        <c:ser>
          <c:idx val="0"/>
          <c:order val="3"/>
          <c:tx>
            <c:v>2007</c:v>
          </c:tx>
          <c:spPr>
            <a:solidFill>
              <a:srgbClr val="9999FF"/>
            </a:solidFill>
            <a:ln w="12700">
              <a:solidFill>
                <a:srgbClr val="000000"/>
              </a:solidFill>
              <a:prstDash val="solid"/>
            </a:ln>
          </c:spPr>
          <c:val>
            <c:numRef>
              <c:f>'m - SPD + EKO'!$B$64:$M$64</c:f>
              <c:numCache>
                <c:formatCode>0.000</c:formatCode>
                <c:ptCount val="12"/>
                <c:pt idx="0">
                  <c:v>6.5992062809715994</c:v>
                </c:pt>
                <c:pt idx="1">
                  <c:v>12.677616953786412</c:v>
                </c:pt>
                <c:pt idx="2">
                  <c:v>18.477112862071781</c:v>
                </c:pt>
                <c:pt idx="3">
                  <c:v>24.171678172155445</c:v>
                </c:pt>
                <c:pt idx="4">
                  <c:v>30.981816364122782</c:v>
                </c:pt>
                <c:pt idx="5">
                  <c:v>38.022576731018411</c:v>
                </c:pt>
                <c:pt idx="6">
                  <c:v>44.801940585203077</c:v>
                </c:pt>
                <c:pt idx="7">
                  <c:v>51.7747762715994</c:v>
                </c:pt>
                <c:pt idx="8">
                  <c:v>58.917725905591546</c:v>
                </c:pt>
                <c:pt idx="9">
                  <c:v>66.595201104465119</c:v>
                </c:pt>
                <c:pt idx="10">
                  <c:v>73.275480203755379</c:v>
                </c:pt>
                <c:pt idx="11">
                  <c:v>80.829336597959255</c:v>
                </c:pt>
              </c:numCache>
            </c:numRef>
          </c:val>
        </c:ser>
        <c:ser>
          <c:idx val="4"/>
          <c:order val="4"/>
          <c:tx>
            <c:v>2008</c:v>
          </c:tx>
          <c:spPr>
            <a:solidFill>
              <a:srgbClr val="660066"/>
            </a:solidFill>
            <a:ln w="12700">
              <a:solidFill>
                <a:srgbClr val="000000"/>
              </a:solidFill>
              <a:prstDash val="solid"/>
            </a:ln>
          </c:spPr>
          <c:val>
            <c:numRef>
              <c:f>'m - SPD + EKO'!$B$54:$M$54</c:f>
              <c:numCache>
                <c:formatCode>0.000</c:formatCode>
                <c:ptCount val="12"/>
                <c:pt idx="0">
                  <c:v>7.1153639850854464</c:v>
                </c:pt>
                <c:pt idx="1">
                  <c:v>13.462179985362889</c:v>
                </c:pt>
                <c:pt idx="2">
                  <c:v>19.258118622440264</c:v>
                </c:pt>
                <c:pt idx="3">
                  <c:v>25.708985206781289</c:v>
                </c:pt>
                <c:pt idx="4">
                  <c:v>32.392455721066987</c:v>
                </c:pt>
                <c:pt idx="5">
                  <c:v>39.581615976020863</c:v>
                </c:pt>
                <c:pt idx="6">
                  <c:v>46.897525036891381</c:v>
                </c:pt>
                <c:pt idx="7">
                  <c:v>53.787022413420829</c:v>
                </c:pt>
                <c:pt idx="8">
                  <c:v>61.032571714028144</c:v>
                </c:pt>
                <c:pt idx="9">
                  <c:v>68.217573351284145</c:v>
                </c:pt>
                <c:pt idx="10">
                  <c:v>75.125814314718724</c:v>
                </c:pt>
                <c:pt idx="11">
                  <c:v>82.064435503409584</c:v>
                </c:pt>
              </c:numCache>
            </c:numRef>
          </c:val>
        </c:ser>
        <c:ser>
          <c:idx val="5"/>
          <c:order val="5"/>
          <c:tx>
            <c:v>2009</c:v>
          </c:tx>
          <c:val>
            <c:numRef>
              <c:f>'m - SPD + EKO'!$B$44:$N$44</c:f>
              <c:numCache>
                <c:formatCode>#,##0.000</c:formatCode>
                <c:ptCount val="13"/>
                <c:pt idx="0" formatCode="0.000">
                  <c:v>6.3669324504287799</c:v>
                </c:pt>
                <c:pt idx="1">
                  <c:v>12.544735387096644</c:v>
                </c:pt>
                <c:pt idx="2" formatCode="0.000">
                  <c:v>18.472568876688889</c:v>
                </c:pt>
                <c:pt idx="3" formatCode="0.000">
                  <c:v>23.889272311465167</c:v>
                </c:pt>
                <c:pt idx="4" formatCode="0.000">
                  <c:v>30.59676038605966</c:v>
                </c:pt>
                <c:pt idx="5" formatCode="0.000">
                  <c:v>37.165729853228299</c:v>
                </c:pt>
                <c:pt idx="6">
                  <c:v>43.995464222410241</c:v>
                </c:pt>
                <c:pt idx="7">
                  <c:v>50.816145913459067</c:v>
                </c:pt>
                <c:pt idx="8" formatCode="0.000">
                  <c:v>58.104853220115238</c:v>
                </c:pt>
                <c:pt idx="9" formatCode="0.000">
                  <c:v>65.069732462073958</c:v>
                </c:pt>
                <c:pt idx="10" formatCode="0.000">
                  <c:v>72.200922472653858</c:v>
                </c:pt>
                <c:pt idx="11" formatCode="0.000">
                  <c:v>79.452800595950009</c:v>
                </c:pt>
                <c:pt idx="12" formatCode="0.000">
                  <c:v>86.6</c:v>
                </c:pt>
              </c:numCache>
            </c:numRef>
          </c:val>
        </c:ser>
        <c:ser>
          <c:idx val="6"/>
          <c:order val="6"/>
          <c:tx>
            <c:v>2010</c:v>
          </c:tx>
          <c:val>
            <c:numRef>
              <c:f>'m - SPD + EKO'!$B$34:$N$34</c:f>
              <c:numCache>
                <c:formatCode>0.000</c:formatCode>
                <c:ptCount val="13"/>
                <c:pt idx="0">
                  <c:v>6.7806714105553194</c:v>
                </c:pt>
                <c:pt idx="1">
                  <c:v>14.009175585823842</c:v>
                </c:pt>
                <c:pt idx="2">
                  <c:v>18.871237804498904</c:v>
                </c:pt>
                <c:pt idx="3">
                  <c:v>24.521938313732313</c:v>
                </c:pt>
                <c:pt idx="4">
                  <c:v>31.241316409233086</c:v>
                </c:pt>
                <c:pt idx="5">
                  <c:v>38.072251183039356</c:v>
                </c:pt>
                <c:pt idx="6">
                  <c:v>44.92982625112181</c:v>
                </c:pt>
                <c:pt idx="7">
                  <c:v>52.318696331397348</c:v>
                </c:pt>
                <c:pt idx="8">
                  <c:v>59.559881763572243</c:v>
                </c:pt>
                <c:pt idx="9">
                  <c:v>66.823823429714963</c:v>
                </c:pt>
                <c:pt idx="10">
                  <c:v>74.012051629774732</c:v>
                </c:pt>
                <c:pt idx="11">
                  <c:v>81.413650854026841</c:v>
                </c:pt>
                <c:pt idx="12">
                  <c:v>88.6</c:v>
                </c:pt>
              </c:numCache>
            </c:numRef>
          </c:val>
        </c:ser>
        <c:ser>
          <c:idx val="7"/>
          <c:order val="7"/>
          <c:tx>
            <c:v>2011</c:v>
          </c:tx>
          <c:val>
            <c:numRef>
              <c:f>'m - SPD + EKO'!$B$24:$N$24</c:f>
              <c:numCache>
                <c:formatCode>0.000</c:formatCode>
                <c:ptCount val="13"/>
                <c:pt idx="0">
                  <c:v>6.8921280481098695</c:v>
                </c:pt>
                <c:pt idx="1">
                  <c:v>13.133485684907622</c:v>
                </c:pt>
                <c:pt idx="2">
                  <c:v>18.726006143407389</c:v>
                </c:pt>
                <c:pt idx="3">
                  <c:v>25.066782408410592</c:v>
                </c:pt>
                <c:pt idx="4">
                  <c:v>31.66874889199773</c:v>
                </c:pt>
                <c:pt idx="5">
                  <c:v>38.441917882507155</c:v>
                </c:pt>
                <c:pt idx="6">
                  <c:v>45.501171478540094</c:v>
                </c:pt>
                <c:pt idx="7">
                  <c:v>52.343557125540144</c:v>
                </c:pt>
                <c:pt idx="8">
                  <c:v>59.387306886199916</c:v>
                </c:pt>
                <c:pt idx="9">
                  <c:v>66.941139407316214</c:v>
                </c:pt>
                <c:pt idx="10">
                  <c:v>73.941189348612937</c:v>
                </c:pt>
                <c:pt idx="11">
                  <c:v>80.936742725955142</c:v>
                </c:pt>
                <c:pt idx="12">
                  <c:v>83.1</c:v>
                </c:pt>
              </c:numCache>
            </c:numRef>
          </c:val>
        </c:ser>
        <c:ser>
          <c:idx val="8"/>
          <c:order val="8"/>
          <c:tx>
            <c:v>2012</c:v>
          </c:tx>
          <c:val>
            <c:numRef>
              <c:f>'m - SPD + EKO'!$B$14:$N$14</c:f>
              <c:numCache>
                <c:formatCode>0.000</c:formatCode>
                <c:ptCount val="13"/>
                <c:pt idx="0">
                  <c:v>6.6657792639526754</c:v>
                </c:pt>
                <c:pt idx="1">
                  <c:v>12.773495337033722</c:v>
                </c:pt>
                <c:pt idx="2">
                  <c:v>18.654281327535095</c:v>
                </c:pt>
                <c:pt idx="3">
                  <c:v>24.664521504181419</c:v>
                </c:pt>
                <c:pt idx="4">
                  <c:v>31.125128372470002</c:v>
                </c:pt>
                <c:pt idx="5">
                  <c:v>37.280561255638936</c:v>
                </c:pt>
                <c:pt idx="6">
                  <c:v>44.136863675927898</c:v>
                </c:pt>
                <c:pt idx="7">
                  <c:v>50.704801129462844</c:v>
                </c:pt>
                <c:pt idx="8">
                  <c:v>57.616155330599319</c:v>
                </c:pt>
                <c:pt idx="9">
                  <c:v>65.324407729957102</c:v>
                </c:pt>
                <c:pt idx="10">
                  <c:v>71.918045216463241</c:v>
                </c:pt>
                <c:pt idx="11">
                  <c:v>78.832729650179829</c:v>
                </c:pt>
                <c:pt idx="12">
                  <c:v>83.1</c:v>
                </c:pt>
              </c:numCache>
            </c:numRef>
          </c:val>
        </c:ser>
        <c:ser>
          <c:idx val="9"/>
          <c:order val="9"/>
          <c:tx>
            <c:v>2013</c:v>
          </c:tx>
          <c:val>
            <c:numRef>
              <c:f>'m - SPD + EKO'!$B$4:$N$4</c:f>
              <c:numCache>
                <c:formatCode>0.000</c:formatCode>
                <c:ptCount val="13"/>
                <c:pt idx="0">
                  <c:v>6.5506959739305906</c:v>
                </c:pt>
                <c:pt idx="1">
                  <c:v>11.943317135827227</c:v>
                </c:pt>
                <c:pt idx="2">
                  <c:v>17.364377088629329</c:v>
                </c:pt>
                <c:pt idx="3">
                  <c:v>22.078103387040578</c:v>
                </c:pt>
                <c:pt idx="4">
                  <c:v>28.267233248908628</c:v>
                </c:pt>
                <c:pt idx="12">
                  <c:v>80.599999999999994</c:v>
                </c:pt>
              </c:numCache>
            </c:numRef>
          </c:val>
        </c:ser>
        <c:axId val="61262848"/>
        <c:axId val="61285120"/>
      </c:barChart>
      <c:catAx>
        <c:axId val="61262848"/>
        <c:scaling>
          <c:orientation val="minMax"/>
        </c:scaling>
        <c:axPos val="b"/>
        <c:numFmt formatCode="General" sourceLinked="1"/>
        <c:tickLblPos val="nextTo"/>
        <c:spPr>
          <a:ln w="3175">
            <a:solidFill>
              <a:srgbClr val="000000"/>
            </a:solidFill>
            <a:prstDash val="solid"/>
          </a:ln>
        </c:spPr>
        <c:txPr>
          <a:bodyPr rot="-5400000" vert="horz"/>
          <a:lstStyle/>
          <a:p>
            <a:pPr>
              <a:defRPr sz="1000" b="0" i="0" u="none" strike="noStrike" baseline="0">
                <a:solidFill>
                  <a:srgbClr val="000000"/>
                </a:solidFill>
                <a:latin typeface="Arial CE"/>
                <a:ea typeface="Arial CE"/>
                <a:cs typeface="Arial CE"/>
              </a:defRPr>
            </a:pPr>
            <a:endParaRPr lang="cs-CZ"/>
          </a:p>
        </c:txPr>
        <c:crossAx val="61285120"/>
        <c:crosses val="autoZero"/>
        <c:auto val="1"/>
        <c:lblAlgn val="ctr"/>
        <c:lblOffset val="100"/>
        <c:tickMarkSkip val="1"/>
      </c:catAx>
      <c:valAx>
        <c:axId val="61285120"/>
        <c:scaling>
          <c:orientation val="minMax"/>
        </c:scaling>
        <c:axPos val="l"/>
        <c:majorGridlines>
          <c:spPr>
            <a:ln w="3175">
              <a:solidFill>
                <a:srgbClr val="000000"/>
              </a:solidFill>
              <a:prstDash val="solid"/>
            </a:ln>
          </c:spPr>
        </c:majorGridlines>
        <c:title>
          <c:tx>
            <c:rich>
              <a:bodyPr/>
              <a:lstStyle/>
              <a:p>
                <a:pPr>
                  <a:defRPr sz="1000" b="1" i="0" u="none" strike="noStrike" baseline="0">
                    <a:solidFill>
                      <a:srgbClr val="000000"/>
                    </a:solidFill>
                    <a:latin typeface="Arial CE"/>
                    <a:ea typeface="Arial CE"/>
                    <a:cs typeface="Arial CE"/>
                  </a:defRPr>
                </a:pPr>
                <a:r>
                  <a:rPr lang="cs-CZ"/>
                  <a:t>v mld. Kč</a:t>
                </a:r>
              </a:p>
            </c:rich>
          </c:tx>
          <c:layout>
            <c:manualLayout>
              <c:xMode val="edge"/>
              <c:yMode val="edge"/>
              <c:x val="1.1506231878083329E-2"/>
              <c:y val="0.39763117586841384"/>
            </c:manualLayout>
          </c:layout>
          <c:spPr>
            <a:noFill/>
            <a:ln w="25400">
              <a:noFill/>
            </a:ln>
          </c:spPr>
        </c:title>
        <c:numFmt formatCode="0.000" sourceLinked="1"/>
        <c:tickLblPos val="nextTo"/>
        <c:spPr>
          <a:ln w="3175">
            <a:solidFill>
              <a:srgbClr val="000000"/>
            </a:solidFill>
            <a:prstDash val="solid"/>
          </a:ln>
        </c:spPr>
        <c:txPr>
          <a:bodyPr rot="0" vert="horz"/>
          <a:lstStyle/>
          <a:p>
            <a:pPr>
              <a:defRPr sz="900" b="0" i="0" u="none" strike="noStrike" baseline="0">
                <a:solidFill>
                  <a:srgbClr val="000000"/>
                </a:solidFill>
                <a:latin typeface="Arial CE"/>
                <a:ea typeface="Arial CE"/>
                <a:cs typeface="Arial CE"/>
              </a:defRPr>
            </a:pPr>
            <a:endParaRPr lang="cs-CZ"/>
          </a:p>
        </c:txPr>
        <c:crossAx val="61262848"/>
        <c:crosses val="autoZero"/>
        <c:crossBetween val="between"/>
      </c:valAx>
      <c:dTable>
        <c:showHorzBorder val="1"/>
        <c:showVertBorder val="1"/>
        <c:showOutline val="1"/>
        <c:showKeys val="1"/>
        <c:spPr>
          <a:ln w="3175">
            <a:solidFill>
              <a:srgbClr val="000000"/>
            </a:solidFill>
            <a:prstDash val="solid"/>
          </a:ln>
        </c:spPr>
        <c:txPr>
          <a:bodyPr/>
          <a:lstStyle/>
          <a:p>
            <a:pPr rtl="0">
              <a:defRPr sz="800" b="0" i="0" u="none" strike="noStrike" baseline="0">
                <a:solidFill>
                  <a:srgbClr val="000000"/>
                </a:solidFill>
                <a:latin typeface="Arial CE"/>
                <a:ea typeface="Arial CE"/>
                <a:cs typeface="Arial CE"/>
              </a:defRPr>
            </a:pPr>
            <a:endParaRPr lang="cs-CZ"/>
          </a:p>
        </c:txPr>
      </c:dTable>
      <c:spPr>
        <a:solidFill>
          <a:srgbClr val="FFFFFF"/>
        </a:solidFill>
        <a:ln w="12700">
          <a:solidFill>
            <a:srgbClr val="808080"/>
          </a:solidFill>
          <a:prstDash val="solid"/>
        </a:ln>
      </c:spPr>
    </c:plotArea>
    <c:legend>
      <c:legendPos val="r"/>
      <c:layout>
        <c:manualLayout>
          <c:xMode val="edge"/>
          <c:yMode val="edge"/>
          <c:x val="0.92466427560429365"/>
          <c:y val="0.36209819813579031"/>
          <c:w val="7.0802050267276914E-2"/>
          <c:h val="0.3475496647962999"/>
        </c:manualLayout>
      </c:layout>
      <c:spPr>
        <a:solidFill>
          <a:srgbClr val="FFFFFF"/>
        </a:solidFill>
        <a:ln w="3175">
          <a:solidFill>
            <a:srgbClr val="000000"/>
          </a:solidFill>
          <a:prstDash val="solid"/>
        </a:ln>
      </c:spPr>
      <c:txPr>
        <a:bodyPr/>
        <a:lstStyle/>
        <a:p>
          <a:pPr>
            <a:defRPr sz="920" b="0" i="0" u="none" strike="noStrike" baseline="0">
              <a:solidFill>
                <a:srgbClr val="000000"/>
              </a:solidFill>
              <a:latin typeface="Arial CE"/>
              <a:ea typeface="Arial CE"/>
              <a:cs typeface="Arial CE"/>
            </a:defRPr>
          </a:pPr>
          <a:endParaRPr lang="cs-CZ"/>
        </a:p>
      </c:txPr>
    </c:legend>
    <c:plotVisOnly val="1"/>
    <c:dispBlanksAs val="gap"/>
  </c:chart>
  <c:spPr>
    <a:noFill/>
    <a:ln w="9525">
      <a:noFill/>
    </a:ln>
  </c:spPr>
  <c:txPr>
    <a:bodyPr/>
    <a:lstStyle/>
    <a:p>
      <a:pPr>
        <a:defRPr sz="1000" b="0" i="0" u="none" strike="noStrike" baseline="0">
          <a:solidFill>
            <a:srgbClr val="000000"/>
          </a:solidFill>
          <a:latin typeface="Arial CE"/>
          <a:ea typeface="Arial CE"/>
          <a:cs typeface="Arial CE"/>
        </a:defRPr>
      </a:pPr>
      <a:endParaRPr lang="cs-CZ"/>
    </a:p>
  </c:txPr>
  <c:externalData r:id="rId2"/>
  <c:userShapes r:id="rId3"/>
</c:chartSpac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0.40568</cdr:x>
      <cdr:y>0.95714</cdr:y>
    </cdr:from>
    <cdr:to>
      <cdr:x>0.47125</cdr:x>
      <cdr:y>1</cdr:y>
    </cdr:to>
    <cdr:sp macro="" textlink="">
      <cdr:nvSpPr>
        <cdr:cNvPr id="2" name="TextovéPole 1"/>
        <cdr:cNvSpPr txBox="1"/>
      </cdr:nvSpPr>
      <cdr:spPr>
        <a:xfrm xmlns:a="http://schemas.openxmlformats.org/drawingml/2006/main">
          <a:off x="3563888" y="5301208"/>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cs-CZ" sz="1000" dirty="0" smtClean="0"/>
            <a:t>34,674</a:t>
          </a:r>
          <a:endParaRPr lang="cs-CZ" sz="10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19565" cy="493868"/>
          </a:xfrm>
          <a:prstGeom prst="rect">
            <a:avLst/>
          </a:prstGeom>
        </p:spPr>
        <p:txBody>
          <a:bodyPr vert="horz" lIns="90763" tIns="45382" rIns="90763" bIns="45382" rtlCol="0"/>
          <a:lstStyle>
            <a:lvl1pPr algn="l" fontAlgn="auto">
              <a:spcBef>
                <a:spcPts val="0"/>
              </a:spcBef>
              <a:spcAft>
                <a:spcPts val="0"/>
              </a:spcAft>
              <a:defRPr sz="1200">
                <a:latin typeface="+mn-lt"/>
              </a:defRPr>
            </a:lvl1pPr>
          </a:lstStyle>
          <a:p>
            <a:pPr>
              <a:defRPr/>
            </a:pPr>
            <a:endParaRPr lang="cs-CZ"/>
          </a:p>
        </p:txBody>
      </p:sp>
      <p:sp>
        <p:nvSpPr>
          <p:cNvPr id="3" name="Zástupný symbol pro datum 2"/>
          <p:cNvSpPr>
            <a:spLocks noGrp="1"/>
          </p:cNvSpPr>
          <p:nvPr>
            <p:ph type="dt" idx="1"/>
          </p:nvPr>
        </p:nvSpPr>
        <p:spPr>
          <a:xfrm>
            <a:off x="3814626" y="0"/>
            <a:ext cx="2919565" cy="493868"/>
          </a:xfrm>
          <a:prstGeom prst="rect">
            <a:avLst/>
          </a:prstGeom>
        </p:spPr>
        <p:txBody>
          <a:bodyPr vert="horz" lIns="90763" tIns="45382" rIns="90763" bIns="45382" rtlCol="0"/>
          <a:lstStyle>
            <a:lvl1pPr algn="r" fontAlgn="auto">
              <a:spcBef>
                <a:spcPts val="0"/>
              </a:spcBef>
              <a:spcAft>
                <a:spcPts val="0"/>
              </a:spcAft>
              <a:defRPr sz="1200">
                <a:latin typeface="+mn-lt"/>
              </a:defRPr>
            </a:lvl1pPr>
          </a:lstStyle>
          <a:p>
            <a:pPr>
              <a:defRPr/>
            </a:pPr>
            <a:fld id="{66746FCF-A1FC-4E0C-9D8C-4565B1054E79}" type="datetimeFigureOut">
              <a:rPr lang="cs-CZ"/>
              <a:pPr>
                <a:defRPr/>
              </a:pPr>
              <a:t>9.7.2013</a:t>
            </a:fld>
            <a:endParaRPr lang="cs-CZ"/>
          </a:p>
        </p:txBody>
      </p:sp>
      <p:sp>
        <p:nvSpPr>
          <p:cNvPr id="4" name="Zástupný symbol pro obrázek snímku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0763" tIns="45382" rIns="90763" bIns="45382" rtlCol="0" anchor="ctr"/>
          <a:lstStyle/>
          <a:p>
            <a:pPr lvl="0"/>
            <a:endParaRPr lang="cs-CZ" noProof="0"/>
          </a:p>
        </p:txBody>
      </p:sp>
      <p:sp>
        <p:nvSpPr>
          <p:cNvPr id="5" name="Zástupný symbol pro poznámky 4"/>
          <p:cNvSpPr>
            <a:spLocks noGrp="1"/>
          </p:cNvSpPr>
          <p:nvPr>
            <p:ph type="body" sz="quarter" idx="3"/>
          </p:nvPr>
        </p:nvSpPr>
        <p:spPr>
          <a:xfrm>
            <a:off x="673262" y="4686223"/>
            <a:ext cx="5389240" cy="4440077"/>
          </a:xfrm>
          <a:prstGeom prst="rect">
            <a:avLst/>
          </a:prstGeom>
        </p:spPr>
        <p:txBody>
          <a:bodyPr vert="horz" lIns="90763" tIns="45382" rIns="90763" bIns="45382" rtlCol="0">
            <a:normAutofit/>
          </a:bodyPr>
          <a:lstStyle/>
          <a:p>
            <a:pPr lvl="0"/>
            <a:r>
              <a:rPr lang="cs-CZ" noProof="0" smtClean="0"/>
              <a:t>Klepnutím lze upravit styly předlohy textu.</a:t>
            </a:r>
          </a:p>
          <a:p>
            <a:pPr lvl="1"/>
            <a:r>
              <a:rPr lang="cs-CZ" noProof="0" smtClean="0"/>
              <a:t>Druhá úroveň</a:t>
            </a:r>
          </a:p>
          <a:p>
            <a:pPr lvl="2"/>
            <a:r>
              <a:rPr lang="cs-CZ" noProof="0" smtClean="0"/>
              <a:t>Třetí úroveň</a:t>
            </a:r>
          </a:p>
          <a:p>
            <a:pPr lvl="3"/>
            <a:r>
              <a:rPr lang="cs-CZ" noProof="0" smtClean="0"/>
              <a:t>Čtvrtá úroveň</a:t>
            </a:r>
          </a:p>
          <a:p>
            <a:pPr lvl="4"/>
            <a:r>
              <a:rPr lang="cs-CZ" noProof="0" smtClean="0"/>
              <a:t>Pátá úroveň</a:t>
            </a:r>
            <a:endParaRPr lang="cs-CZ" noProof="0"/>
          </a:p>
        </p:txBody>
      </p:sp>
      <p:sp>
        <p:nvSpPr>
          <p:cNvPr id="6" name="Zástupný symbol pro zápatí 5"/>
          <p:cNvSpPr>
            <a:spLocks noGrp="1"/>
          </p:cNvSpPr>
          <p:nvPr>
            <p:ph type="ftr" sz="quarter" idx="4"/>
          </p:nvPr>
        </p:nvSpPr>
        <p:spPr>
          <a:xfrm>
            <a:off x="0" y="9370868"/>
            <a:ext cx="2919565" cy="493867"/>
          </a:xfrm>
          <a:prstGeom prst="rect">
            <a:avLst/>
          </a:prstGeom>
        </p:spPr>
        <p:txBody>
          <a:bodyPr vert="horz" lIns="90763" tIns="45382" rIns="90763" bIns="45382" rtlCol="0" anchor="b"/>
          <a:lstStyle>
            <a:lvl1pPr algn="l" fontAlgn="auto">
              <a:spcBef>
                <a:spcPts val="0"/>
              </a:spcBef>
              <a:spcAft>
                <a:spcPts val="0"/>
              </a:spcAft>
              <a:defRPr sz="1200">
                <a:latin typeface="+mn-lt"/>
              </a:defRPr>
            </a:lvl1pPr>
          </a:lstStyle>
          <a:p>
            <a:pPr>
              <a:defRPr/>
            </a:pPr>
            <a:endParaRPr lang="cs-CZ"/>
          </a:p>
        </p:txBody>
      </p:sp>
      <p:sp>
        <p:nvSpPr>
          <p:cNvPr id="7" name="Zástupný symbol pro číslo snímku 6"/>
          <p:cNvSpPr>
            <a:spLocks noGrp="1"/>
          </p:cNvSpPr>
          <p:nvPr>
            <p:ph type="sldNum" sz="quarter" idx="5"/>
          </p:nvPr>
        </p:nvSpPr>
        <p:spPr>
          <a:xfrm>
            <a:off x="3814626" y="9370868"/>
            <a:ext cx="2919565" cy="493867"/>
          </a:xfrm>
          <a:prstGeom prst="rect">
            <a:avLst/>
          </a:prstGeom>
        </p:spPr>
        <p:txBody>
          <a:bodyPr vert="horz" lIns="90763" tIns="45382" rIns="90763" bIns="45382" rtlCol="0" anchor="b"/>
          <a:lstStyle>
            <a:lvl1pPr algn="r" fontAlgn="auto">
              <a:spcBef>
                <a:spcPts val="0"/>
              </a:spcBef>
              <a:spcAft>
                <a:spcPts val="0"/>
              </a:spcAft>
              <a:defRPr sz="1200">
                <a:latin typeface="+mn-lt"/>
              </a:defRPr>
            </a:lvl1pPr>
          </a:lstStyle>
          <a:p>
            <a:pPr>
              <a:defRPr/>
            </a:pPr>
            <a:fld id="{F760EA5B-A9B1-4AB1-9538-963C0824585A}" type="slidenum">
              <a:rPr lang="cs-CZ"/>
              <a:pPr>
                <a:defRPr/>
              </a:pPr>
              <a:t>‹#›</a:t>
            </a:fld>
            <a:endParaRPr lang="cs-CZ"/>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F760EA5B-A9B1-4AB1-9538-963C0824585A}" type="slidenum">
              <a:rPr lang="cs-CZ" smtClean="0"/>
              <a:pPr>
                <a:defRPr/>
              </a:pPr>
              <a:t>3</a:t>
            </a:fld>
            <a:endParaRPr lang="cs-CZ"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pPr>
              <a:defRPr/>
            </a:pPr>
            <a:fld id="{F760EA5B-A9B1-4AB1-9538-963C0824585A}" type="slidenum">
              <a:rPr lang="cs-CZ" smtClean="0"/>
              <a:pPr>
                <a:defRPr/>
              </a:pPr>
              <a:t>4</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C8B3E7-0494-4B1E-B610-CB4BADAAC6E2}" type="slidenum">
              <a:rPr lang="cs-CZ" smtClean="0"/>
              <a:pPr/>
              <a:t>10</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C8B3E7-0494-4B1E-B610-CB4BADAAC6E2}" type="slidenum">
              <a:rPr lang="cs-CZ" smtClean="0"/>
              <a:pPr/>
              <a:t>13</a:t>
            </a:fld>
            <a:endParaRPr lang="cs-CZ"/>
          </a:p>
        </p:txBody>
      </p:sp>
    </p:spTree>
    <p:extLst>
      <p:ext uri="{BB962C8B-B14F-4D97-AF65-F5344CB8AC3E}">
        <p14:creationId xmlns="" xmlns:p14="http://schemas.microsoft.com/office/powerpoint/2010/main" val="2676829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C8B3E7-0494-4B1E-B610-CB4BADAAC6E2}" type="slidenum">
              <a:rPr lang="cs-CZ" smtClean="0"/>
              <a:pPr/>
              <a:t>28</a:t>
            </a:fld>
            <a:endParaRPr lang="cs-C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normAutofit/>
          </a:bodyPr>
          <a:lstStyle/>
          <a:p>
            <a:endParaRPr lang="cs-CZ" dirty="0"/>
          </a:p>
        </p:txBody>
      </p:sp>
      <p:sp>
        <p:nvSpPr>
          <p:cNvPr id="4" name="Zástupný symbol pro číslo snímku 3"/>
          <p:cNvSpPr>
            <a:spLocks noGrp="1"/>
          </p:cNvSpPr>
          <p:nvPr>
            <p:ph type="sldNum" sz="quarter" idx="10"/>
          </p:nvPr>
        </p:nvSpPr>
        <p:spPr/>
        <p:txBody>
          <a:bodyPr/>
          <a:lstStyle/>
          <a:p>
            <a:fld id="{30C8B3E7-0494-4B1E-B610-CB4BADAAC6E2}" type="slidenum">
              <a:rPr lang="cs-CZ" smtClean="0"/>
              <a:pPr/>
              <a:t>53</a:t>
            </a:fld>
            <a:endParaRPr lang="cs-CZ"/>
          </a:p>
        </p:txBody>
      </p:sp>
    </p:spTree>
    <p:extLst>
      <p:ext uri="{BB962C8B-B14F-4D97-AF65-F5344CB8AC3E}">
        <p14:creationId xmlns:p14="http://schemas.microsoft.com/office/powerpoint/2010/main" xmlns="" val="3446160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en-US" dirty="0"/>
          </a:p>
        </p:txBody>
      </p:sp>
      <p:sp>
        <p:nvSpPr>
          <p:cNvPr id="2" name="Title 1"/>
          <p:cNvSpPr>
            <a:spLocks noGrp="1"/>
          </p:cNvSpPr>
          <p:nvPr>
            <p:ph type="ctrTitle"/>
          </p:nvPr>
        </p:nvSpPr>
        <p:spPr>
          <a:xfrm>
            <a:off x="817581" y="3132290"/>
            <a:ext cx="7175351" cy="1793167"/>
          </a:xfrm>
          <a:effectLst/>
        </p:spPr>
        <p:txBody>
          <a:bodyPr/>
          <a:lstStyle>
            <a:lvl1pPr marL="640080" indent="-457200" algn="l">
              <a:defRPr sz="5400"/>
            </a:lvl1pPr>
          </a:lstStyle>
          <a:p>
            <a:r>
              <a:rPr lang="cs-CZ" smtClean="0"/>
              <a:t>Klepnutím lze upravit styl předlohy nadpisů.</a:t>
            </a:r>
            <a:endParaRPr lang="en-US" dirty="0"/>
          </a:p>
        </p:txBody>
      </p:sp>
      <p:sp>
        <p:nvSpPr>
          <p:cNvPr id="8" name="Date Placeholder 3"/>
          <p:cNvSpPr>
            <a:spLocks noGrp="1"/>
          </p:cNvSpPr>
          <p:nvPr>
            <p:ph type="dt" sz="half" idx="10"/>
          </p:nvPr>
        </p:nvSpPr>
        <p:spPr/>
        <p:txBody>
          <a:bodyPr/>
          <a:lstStyle>
            <a:lvl1pPr>
              <a:defRPr/>
            </a:lvl1pPr>
          </a:lstStyle>
          <a:p>
            <a:pPr>
              <a:defRPr/>
            </a:pPr>
            <a:fld id="{A74FC3A5-EC02-455B-ABF3-948385736890}" type="datetimeFigureOut">
              <a:rPr lang="cs-CZ"/>
              <a:pPr>
                <a:defRPr/>
              </a:pPr>
              <a:t>9.7.2013</a:t>
            </a:fld>
            <a:endParaRPr lang="cs-CZ"/>
          </a:p>
        </p:txBody>
      </p:sp>
      <p:sp>
        <p:nvSpPr>
          <p:cNvPr id="9" name="Footer Placeholder 4"/>
          <p:cNvSpPr>
            <a:spLocks noGrp="1"/>
          </p:cNvSpPr>
          <p:nvPr>
            <p:ph type="ftr" sz="quarter" idx="11"/>
          </p:nvPr>
        </p:nvSpPr>
        <p:spPr/>
        <p:txBody>
          <a:bodyPr/>
          <a:lstStyle>
            <a:lvl1pPr>
              <a:defRPr/>
            </a:lvl1pPr>
          </a:lstStyle>
          <a:p>
            <a:pPr>
              <a:defRPr/>
            </a:pPr>
            <a:endParaRPr lang="cs-CZ"/>
          </a:p>
        </p:txBody>
      </p:sp>
      <p:sp>
        <p:nvSpPr>
          <p:cNvPr id="10" name="Slide Number Placeholder 5"/>
          <p:cNvSpPr>
            <a:spLocks noGrp="1"/>
          </p:cNvSpPr>
          <p:nvPr>
            <p:ph type="sldNum" sz="quarter" idx="12"/>
          </p:nvPr>
        </p:nvSpPr>
        <p:spPr/>
        <p:txBody>
          <a:bodyPr/>
          <a:lstStyle>
            <a:lvl1pPr>
              <a:defRPr/>
            </a:lvl1pPr>
          </a:lstStyle>
          <a:p>
            <a:pPr>
              <a:defRPr/>
            </a:pPr>
            <a:fld id="{271E0746-F8E5-4B38-A2B9-E0F8038EE775}" type="slidenum">
              <a:rPr lang="cs-CZ"/>
              <a:pPr>
                <a:defRPr/>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Klepnutím lze upravit styl předlohy nadpisů.</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lvl1pPr>
              <a:defRPr/>
            </a:lvl1pPr>
          </a:lstStyle>
          <a:p>
            <a:pPr>
              <a:defRPr/>
            </a:pPr>
            <a:fld id="{064B1B31-A6A8-4341-80CB-3FA9EAF63AA9}" type="datetimeFigureOut">
              <a:rPr lang="cs-CZ"/>
              <a:pPr>
                <a:defRPr/>
              </a:pPr>
              <a:t>9.7.2013</a:t>
            </a:fld>
            <a:endParaRPr lang="cs-CZ"/>
          </a:p>
        </p:txBody>
      </p:sp>
      <p:sp>
        <p:nvSpPr>
          <p:cNvPr id="5" name="Footer Placeholder 4"/>
          <p:cNvSpPr>
            <a:spLocks noGrp="1"/>
          </p:cNvSpPr>
          <p:nvPr>
            <p:ph type="ftr" sz="quarter" idx="11"/>
          </p:nvPr>
        </p:nvSpPr>
        <p:spPr/>
        <p:txBody>
          <a:bodyPr/>
          <a:lstStyle>
            <a:lvl1pPr>
              <a:defRPr/>
            </a:lvl1pPr>
          </a:lstStyle>
          <a:p>
            <a:pPr>
              <a:defRPr/>
            </a:pPr>
            <a:endParaRPr lang="cs-CZ"/>
          </a:p>
        </p:txBody>
      </p:sp>
      <p:sp>
        <p:nvSpPr>
          <p:cNvPr id="6" name="Slide Number Placeholder 5"/>
          <p:cNvSpPr>
            <a:spLocks noGrp="1"/>
          </p:cNvSpPr>
          <p:nvPr>
            <p:ph type="sldNum" sz="quarter" idx="12"/>
          </p:nvPr>
        </p:nvSpPr>
        <p:spPr/>
        <p:txBody>
          <a:bodyPr/>
          <a:lstStyle>
            <a:lvl1pPr>
              <a:defRPr/>
            </a:lvl1pPr>
          </a:lstStyle>
          <a:p>
            <a:pPr>
              <a:defRPr/>
            </a:pPr>
            <a:fld id="{E326F7F7-4305-453C-BE01-B08FB0A1AE8F}" type="slidenum">
              <a:rPr lang="cs-CZ"/>
              <a:pPr>
                <a:defRPr/>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cs-CZ" smtClean="0"/>
              <a:t>Klepnutím lze upravit styl předlohy nadpisů.</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lvl1pPr>
              <a:defRPr/>
            </a:lvl1pPr>
          </a:lstStyle>
          <a:p>
            <a:pPr>
              <a:defRPr/>
            </a:pPr>
            <a:fld id="{9F90DA4F-009D-4A06-91D6-782150F3C5D1}" type="datetimeFigureOut">
              <a:rPr lang="cs-CZ"/>
              <a:pPr>
                <a:defRPr/>
              </a:pPr>
              <a:t>9.7.2013</a:t>
            </a:fld>
            <a:endParaRPr lang="cs-CZ"/>
          </a:p>
        </p:txBody>
      </p:sp>
      <p:sp>
        <p:nvSpPr>
          <p:cNvPr id="5" name="Footer Placeholder 4"/>
          <p:cNvSpPr>
            <a:spLocks noGrp="1"/>
          </p:cNvSpPr>
          <p:nvPr>
            <p:ph type="ftr" sz="quarter" idx="11"/>
          </p:nvPr>
        </p:nvSpPr>
        <p:spPr/>
        <p:txBody>
          <a:bodyPr/>
          <a:lstStyle>
            <a:lvl1pPr>
              <a:defRPr/>
            </a:lvl1pPr>
          </a:lstStyle>
          <a:p>
            <a:pPr>
              <a:defRPr/>
            </a:pPr>
            <a:endParaRPr lang="cs-CZ"/>
          </a:p>
        </p:txBody>
      </p:sp>
      <p:sp>
        <p:nvSpPr>
          <p:cNvPr id="6" name="Slide Number Placeholder 5"/>
          <p:cNvSpPr>
            <a:spLocks noGrp="1"/>
          </p:cNvSpPr>
          <p:nvPr>
            <p:ph type="sldNum" sz="quarter" idx="12"/>
          </p:nvPr>
        </p:nvSpPr>
        <p:spPr/>
        <p:txBody>
          <a:bodyPr/>
          <a:lstStyle>
            <a:lvl1pPr>
              <a:defRPr/>
            </a:lvl1pPr>
          </a:lstStyle>
          <a:p>
            <a:pPr>
              <a:defRPr/>
            </a:pPr>
            <a:fld id="{A77CB24E-9852-4090-AA67-78F9ACC93697}" type="slidenum">
              <a:rPr lang="cs-CZ"/>
              <a:pPr>
                <a:defRPr/>
              </a:pPr>
              <a:t>‹#›</a:t>
            </a:fld>
            <a:endParaRPr lang="cs-CZ"/>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Nadpis a 4 obsahy">
    <p:spTree>
      <p:nvGrpSpPr>
        <p:cNvPr id="1" name=""/>
        <p:cNvGrpSpPr/>
        <p:nvPr/>
      </p:nvGrpSpPr>
      <p:grpSpPr>
        <a:xfrm>
          <a:off x="0" y="0"/>
          <a:ext cx="0" cy="0"/>
          <a:chOff x="0" y="0"/>
          <a:chExt cx="0" cy="0"/>
        </a:xfrm>
      </p:grpSpPr>
      <p:sp>
        <p:nvSpPr>
          <p:cNvPr id="2" name="Nadpis 1"/>
          <p:cNvSpPr>
            <a:spLocks noGrp="1"/>
          </p:cNvSpPr>
          <p:nvPr>
            <p:ph type="title" sz="quarter"/>
          </p:nvPr>
        </p:nvSpPr>
        <p:spPr>
          <a:xfrm>
            <a:off x="685800" y="609600"/>
            <a:ext cx="7772400" cy="1143000"/>
          </a:xfrm>
        </p:spPr>
        <p:txBody>
          <a:bodyPr/>
          <a:lstStyle/>
          <a:p>
            <a:r>
              <a:rPr lang="cs-CZ" smtClean="0"/>
              <a:t>Klepnutím lze upravit styl předlohy nadpisů.</a:t>
            </a:r>
            <a:endParaRPr lang="cs-CZ"/>
          </a:p>
        </p:txBody>
      </p:sp>
      <p:sp>
        <p:nvSpPr>
          <p:cNvPr id="3" name="Zástupný symbol pro obsah 2"/>
          <p:cNvSpPr>
            <a:spLocks noGrp="1"/>
          </p:cNvSpPr>
          <p:nvPr>
            <p:ph sz="quarter" idx="1"/>
          </p:nvPr>
        </p:nvSpPr>
        <p:spPr>
          <a:xfrm>
            <a:off x="685800" y="1981200"/>
            <a:ext cx="3810000" cy="198120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quarter" idx="2"/>
          </p:nvPr>
        </p:nvSpPr>
        <p:spPr>
          <a:xfrm>
            <a:off x="4648200" y="1981200"/>
            <a:ext cx="3810000" cy="198120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obsah 4"/>
          <p:cNvSpPr>
            <a:spLocks noGrp="1"/>
          </p:cNvSpPr>
          <p:nvPr>
            <p:ph sz="quarter" idx="3"/>
          </p:nvPr>
        </p:nvSpPr>
        <p:spPr>
          <a:xfrm>
            <a:off x="685800" y="4114800"/>
            <a:ext cx="3810000" cy="198120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obsah 5"/>
          <p:cNvSpPr>
            <a:spLocks noGrp="1"/>
          </p:cNvSpPr>
          <p:nvPr>
            <p:ph sz="quarter" idx="4"/>
          </p:nvPr>
        </p:nvSpPr>
        <p:spPr>
          <a:xfrm>
            <a:off x="4648200" y="4114800"/>
            <a:ext cx="3810000" cy="198120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Rectangle 6"/>
          <p:cNvSpPr>
            <a:spLocks noGrp="1" noChangeArrowheads="1"/>
          </p:cNvSpPr>
          <p:nvPr>
            <p:ph type="dt" sz="half" idx="10"/>
          </p:nvPr>
        </p:nvSpPr>
        <p:spPr/>
        <p:txBody>
          <a:bodyPr/>
          <a:lstStyle>
            <a:lvl1pPr>
              <a:defRPr/>
            </a:lvl1pPr>
          </a:lstStyle>
          <a:p>
            <a:pPr>
              <a:defRPr/>
            </a:pPr>
            <a:endParaRPr lang="cs-CZ"/>
          </a:p>
        </p:txBody>
      </p:sp>
      <p:sp>
        <p:nvSpPr>
          <p:cNvPr id="8" name="Rectangle 7"/>
          <p:cNvSpPr>
            <a:spLocks noGrp="1" noChangeArrowheads="1"/>
          </p:cNvSpPr>
          <p:nvPr>
            <p:ph type="ftr" sz="quarter" idx="11"/>
          </p:nvPr>
        </p:nvSpPr>
        <p:spPr/>
        <p:txBody>
          <a:bodyPr/>
          <a:lstStyle>
            <a:lvl1pPr>
              <a:defRPr/>
            </a:lvl1pPr>
          </a:lstStyle>
          <a:p>
            <a:pPr>
              <a:defRPr/>
            </a:pPr>
            <a:endParaRPr lang="cs-CZ"/>
          </a:p>
        </p:txBody>
      </p:sp>
      <p:sp>
        <p:nvSpPr>
          <p:cNvPr id="9" name="Rectangle 8"/>
          <p:cNvSpPr>
            <a:spLocks noGrp="1" noChangeArrowheads="1"/>
          </p:cNvSpPr>
          <p:nvPr>
            <p:ph type="sldNum" sz="quarter" idx="12"/>
          </p:nvPr>
        </p:nvSpPr>
        <p:spPr/>
        <p:txBody>
          <a:bodyPr/>
          <a:lstStyle>
            <a:lvl1pPr>
              <a:defRPr/>
            </a:lvl1pPr>
          </a:lstStyle>
          <a:p>
            <a:pPr>
              <a:defRPr/>
            </a:pPr>
            <a:fld id="{745311EB-62F7-4DEC-8E55-50F4F41AA8A9}" type="slidenum">
              <a:rPr lang="cs-CZ"/>
              <a:pPr>
                <a:defRPr/>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cs-CZ" smtClean="0"/>
              <a:t>Klepnutím lze upravit styl předlohy nadpisů.</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4"/>
          </p:nvPr>
        </p:nvSpPr>
        <p:spPr/>
        <p:txBody>
          <a:bodyPr/>
          <a:lstStyle>
            <a:lvl1pPr>
              <a:defRPr/>
            </a:lvl1pPr>
          </a:lstStyle>
          <a:p>
            <a:pPr>
              <a:defRPr/>
            </a:pPr>
            <a:fld id="{AC28B0AD-498F-4C16-862E-CF7730FF2199}" type="datetimeFigureOut">
              <a:rPr lang="cs-CZ"/>
              <a:pPr>
                <a:defRPr/>
              </a:pPr>
              <a:t>9.7.2013</a:t>
            </a:fld>
            <a:endParaRPr lang="cs-CZ"/>
          </a:p>
        </p:txBody>
      </p:sp>
      <p:sp>
        <p:nvSpPr>
          <p:cNvPr id="5" name="Footer Placeholder 4"/>
          <p:cNvSpPr>
            <a:spLocks noGrp="1"/>
          </p:cNvSpPr>
          <p:nvPr>
            <p:ph type="ftr" sz="quarter" idx="15"/>
          </p:nvPr>
        </p:nvSpPr>
        <p:spPr/>
        <p:txBody>
          <a:bodyPr/>
          <a:lstStyle>
            <a:lvl1pPr>
              <a:defRPr/>
            </a:lvl1pPr>
          </a:lstStyle>
          <a:p>
            <a:pPr>
              <a:defRPr/>
            </a:pPr>
            <a:endParaRPr lang="cs-CZ"/>
          </a:p>
        </p:txBody>
      </p:sp>
      <p:sp>
        <p:nvSpPr>
          <p:cNvPr id="6" name="Slide Number Placeholder 5"/>
          <p:cNvSpPr>
            <a:spLocks noGrp="1"/>
          </p:cNvSpPr>
          <p:nvPr>
            <p:ph type="sldNum" sz="quarter" idx="16"/>
          </p:nvPr>
        </p:nvSpPr>
        <p:spPr/>
        <p:txBody>
          <a:bodyPr/>
          <a:lstStyle>
            <a:lvl1pPr>
              <a:defRPr/>
            </a:lvl1pPr>
          </a:lstStyle>
          <a:p>
            <a:pPr>
              <a:defRPr/>
            </a:pPr>
            <a:fld id="{F1A4EB11-0745-45DC-8A46-BA43A8EDD5D2}" type="slidenum">
              <a:rPr lang="cs-CZ"/>
              <a:pPr>
                <a:defRPr/>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cs-CZ" smtClean="0"/>
              <a:t>Klepnutím lze upravit styl předlohy nadpisů.</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
        <p:nvSpPr>
          <p:cNvPr id="8" name="Date Placeholder 3"/>
          <p:cNvSpPr>
            <a:spLocks noGrp="1"/>
          </p:cNvSpPr>
          <p:nvPr>
            <p:ph type="dt" sz="half" idx="10"/>
          </p:nvPr>
        </p:nvSpPr>
        <p:spPr/>
        <p:txBody>
          <a:bodyPr/>
          <a:lstStyle>
            <a:lvl1pPr>
              <a:defRPr/>
            </a:lvl1pPr>
          </a:lstStyle>
          <a:p>
            <a:pPr>
              <a:defRPr/>
            </a:pPr>
            <a:fld id="{3397ACFB-B0EC-4A95-8C4B-6971D8457A78}" type="datetimeFigureOut">
              <a:rPr lang="cs-CZ"/>
              <a:pPr>
                <a:defRPr/>
              </a:pPr>
              <a:t>9.7.2013</a:t>
            </a:fld>
            <a:endParaRPr lang="cs-CZ"/>
          </a:p>
        </p:txBody>
      </p:sp>
      <p:sp>
        <p:nvSpPr>
          <p:cNvPr id="9" name="Footer Placeholder 4"/>
          <p:cNvSpPr>
            <a:spLocks noGrp="1"/>
          </p:cNvSpPr>
          <p:nvPr>
            <p:ph type="ftr" sz="quarter" idx="11"/>
          </p:nvPr>
        </p:nvSpPr>
        <p:spPr/>
        <p:txBody>
          <a:bodyPr/>
          <a:lstStyle>
            <a:lvl1pPr>
              <a:defRPr/>
            </a:lvl1pPr>
          </a:lstStyle>
          <a:p>
            <a:pPr>
              <a:defRPr/>
            </a:pPr>
            <a:endParaRPr lang="cs-CZ"/>
          </a:p>
        </p:txBody>
      </p:sp>
      <p:sp>
        <p:nvSpPr>
          <p:cNvPr id="10" name="Slide Number Placeholder 5"/>
          <p:cNvSpPr>
            <a:spLocks noGrp="1"/>
          </p:cNvSpPr>
          <p:nvPr>
            <p:ph type="sldNum" sz="quarter" idx="12"/>
          </p:nvPr>
        </p:nvSpPr>
        <p:spPr/>
        <p:txBody>
          <a:bodyPr/>
          <a:lstStyle>
            <a:lvl1pPr>
              <a:defRPr/>
            </a:lvl1pPr>
          </a:lstStyle>
          <a:p>
            <a:pPr>
              <a:defRPr/>
            </a:pPr>
            <a:fld id="{353A8500-88B8-4427-8CBC-B0F0C6896472}" type="slidenum">
              <a:rPr lang="cs-CZ"/>
              <a:pPr>
                <a:defRPr/>
              </a:pPr>
              <a:t>‹#›</a:t>
            </a:fld>
            <a:endParaRPr lang="cs-C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cs-CZ" smtClean="0"/>
              <a:t>Klepnutím lze upravit styl předlohy nadpisů.</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5" name="Date Placeholder 3"/>
          <p:cNvSpPr>
            <a:spLocks noGrp="1"/>
          </p:cNvSpPr>
          <p:nvPr>
            <p:ph type="dt" sz="half" idx="15"/>
          </p:nvPr>
        </p:nvSpPr>
        <p:spPr/>
        <p:txBody>
          <a:bodyPr/>
          <a:lstStyle>
            <a:lvl1pPr>
              <a:defRPr/>
            </a:lvl1pPr>
          </a:lstStyle>
          <a:p>
            <a:pPr>
              <a:defRPr/>
            </a:pPr>
            <a:fld id="{999CA290-0A33-4172-A186-FFBD6403D5B4}" type="datetimeFigureOut">
              <a:rPr lang="cs-CZ"/>
              <a:pPr>
                <a:defRPr/>
              </a:pPr>
              <a:t>9.7.2013</a:t>
            </a:fld>
            <a:endParaRPr lang="cs-CZ"/>
          </a:p>
        </p:txBody>
      </p:sp>
      <p:sp>
        <p:nvSpPr>
          <p:cNvPr id="6" name="Footer Placeholder 4"/>
          <p:cNvSpPr>
            <a:spLocks noGrp="1"/>
          </p:cNvSpPr>
          <p:nvPr>
            <p:ph type="ftr" sz="quarter" idx="16"/>
          </p:nvPr>
        </p:nvSpPr>
        <p:spPr/>
        <p:txBody>
          <a:bodyPr/>
          <a:lstStyle>
            <a:lvl1pPr>
              <a:defRPr/>
            </a:lvl1pPr>
          </a:lstStyle>
          <a:p>
            <a:pPr>
              <a:defRPr/>
            </a:pPr>
            <a:endParaRPr lang="cs-CZ"/>
          </a:p>
        </p:txBody>
      </p:sp>
      <p:sp>
        <p:nvSpPr>
          <p:cNvPr id="7" name="Slide Number Placeholder 5"/>
          <p:cNvSpPr>
            <a:spLocks noGrp="1"/>
          </p:cNvSpPr>
          <p:nvPr>
            <p:ph type="sldNum" sz="quarter" idx="17"/>
          </p:nvPr>
        </p:nvSpPr>
        <p:spPr/>
        <p:txBody>
          <a:bodyPr/>
          <a:lstStyle>
            <a:lvl1pPr>
              <a:defRPr/>
            </a:lvl1pPr>
          </a:lstStyle>
          <a:p>
            <a:pPr>
              <a:defRPr/>
            </a:pPr>
            <a:fld id="{307AA8E1-4373-44E3-913B-B0BE30AE221B}" type="slidenum">
              <a:rPr lang="cs-CZ"/>
              <a:pPr>
                <a:defRPr/>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10" name="Title 9"/>
          <p:cNvSpPr>
            <a:spLocks noGrp="1"/>
          </p:cNvSpPr>
          <p:nvPr>
            <p:ph type="title"/>
          </p:nvPr>
        </p:nvSpPr>
        <p:spPr/>
        <p:txBody>
          <a:bodyPr/>
          <a:lstStyle/>
          <a:p>
            <a:r>
              <a:rPr lang="cs-CZ" smtClean="0"/>
              <a:t>Klepnutím lze upravit styl předlohy nadpisů.</a:t>
            </a:r>
            <a:endParaRPr lang="en-US" dirty="0"/>
          </a:p>
        </p:txBody>
      </p:sp>
      <p:sp>
        <p:nvSpPr>
          <p:cNvPr id="7" name="Date Placeholder 3"/>
          <p:cNvSpPr>
            <a:spLocks noGrp="1"/>
          </p:cNvSpPr>
          <p:nvPr>
            <p:ph type="dt" sz="half" idx="10"/>
          </p:nvPr>
        </p:nvSpPr>
        <p:spPr/>
        <p:txBody>
          <a:bodyPr/>
          <a:lstStyle>
            <a:lvl1pPr>
              <a:defRPr/>
            </a:lvl1pPr>
          </a:lstStyle>
          <a:p>
            <a:pPr>
              <a:defRPr/>
            </a:pPr>
            <a:fld id="{84125296-DD6B-4229-82DE-A6BB05AAB2EA}" type="datetimeFigureOut">
              <a:rPr lang="cs-CZ"/>
              <a:pPr>
                <a:defRPr/>
              </a:pPr>
              <a:t>9.7.2013</a:t>
            </a:fld>
            <a:endParaRPr lang="cs-CZ"/>
          </a:p>
        </p:txBody>
      </p:sp>
      <p:sp>
        <p:nvSpPr>
          <p:cNvPr id="8" name="Footer Placeholder 4"/>
          <p:cNvSpPr>
            <a:spLocks noGrp="1"/>
          </p:cNvSpPr>
          <p:nvPr>
            <p:ph type="ftr" sz="quarter" idx="11"/>
          </p:nvPr>
        </p:nvSpPr>
        <p:spPr/>
        <p:txBody>
          <a:bodyPr/>
          <a:lstStyle>
            <a:lvl1pPr>
              <a:defRPr/>
            </a:lvl1pPr>
          </a:lstStyle>
          <a:p>
            <a:pPr>
              <a:defRPr/>
            </a:pPr>
            <a:endParaRPr lang="cs-CZ"/>
          </a:p>
        </p:txBody>
      </p:sp>
      <p:sp>
        <p:nvSpPr>
          <p:cNvPr id="9" name="Slide Number Placeholder 5"/>
          <p:cNvSpPr>
            <a:spLocks noGrp="1"/>
          </p:cNvSpPr>
          <p:nvPr>
            <p:ph type="sldNum" sz="quarter" idx="12"/>
          </p:nvPr>
        </p:nvSpPr>
        <p:spPr/>
        <p:txBody>
          <a:bodyPr/>
          <a:lstStyle>
            <a:lvl1pPr>
              <a:defRPr/>
            </a:lvl1pPr>
          </a:lstStyle>
          <a:p>
            <a:pPr>
              <a:defRPr/>
            </a:pPr>
            <a:fld id="{20B8BE07-07BD-48E0-9C54-75822C12CD1C}" type="slidenum">
              <a:rPr lang="cs-CZ"/>
              <a:pPr>
                <a:defRPr/>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smtClean="0"/>
              <a:t>Klepnutím lze upravit styl předlohy nadpisů.</a:t>
            </a:r>
            <a:endParaRPr lang="en-US" dirty="0"/>
          </a:p>
        </p:txBody>
      </p:sp>
      <p:sp>
        <p:nvSpPr>
          <p:cNvPr id="3" name="Date Placeholder 3"/>
          <p:cNvSpPr>
            <a:spLocks noGrp="1"/>
          </p:cNvSpPr>
          <p:nvPr>
            <p:ph type="dt" sz="half" idx="10"/>
          </p:nvPr>
        </p:nvSpPr>
        <p:spPr/>
        <p:txBody>
          <a:bodyPr/>
          <a:lstStyle>
            <a:lvl1pPr>
              <a:defRPr/>
            </a:lvl1pPr>
          </a:lstStyle>
          <a:p>
            <a:pPr>
              <a:defRPr/>
            </a:pPr>
            <a:fld id="{AD2AB623-CDC5-4E77-8860-382C3C296871}" type="datetimeFigureOut">
              <a:rPr lang="cs-CZ"/>
              <a:pPr>
                <a:defRPr/>
              </a:pPr>
              <a:t>9.7.2013</a:t>
            </a:fld>
            <a:endParaRPr lang="cs-CZ"/>
          </a:p>
        </p:txBody>
      </p:sp>
      <p:sp>
        <p:nvSpPr>
          <p:cNvPr id="4" name="Footer Placeholder 4"/>
          <p:cNvSpPr>
            <a:spLocks noGrp="1"/>
          </p:cNvSpPr>
          <p:nvPr>
            <p:ph type="ftr" sz="quarter" idx="11"/>
          </p:nvPr>
        </p:nvSpPr>
        <p:spPr/>
        <p:txBody>
          <a:bodyPr/>
          <a:lstStyle>
            <a:lvl1pPr>
              <a:defRPr/>
            </a:lvl1pPr>
          </a:lstStyle>
          <a:p>
            <a:pPr>
              <a:defRPr/>
            </a:pPr>
            <a:endParaRPr lang="cs-CZ"/>
          </a:p>
        </p:txBody>
      </p:sp>
      <p:sp>
        <p:nvSpPr>
          <p:cNvPr id="5" name="Slide Number Placeholder 5"/>
          <p:cNvSpPr>
            <a:spLocks noGrp="1"/>
          </p:cNvSpPr>
          <p:nvPr>
            <p:ph type="sldNum" sz="quarter" idx="12"/>
          </p:nvPr>
        </p:nvSpPr>
        <p:spPr/>
        <p:txBody>
          <a:bodyPr/>
          <a:lstStyle>
            <a:lvl1pPr>
              <a:defRPr/>
            </a:lvl1pPr>
          </a:lstStyle>
          <a:p>
            <a:pPr>
              <a:defRPr/>
            </a:pPr>
            <a:fld id="{CF425C71-A2C6-45CD-84BB-32991F31FB3E}" type="slidenum">
              <a:rPr lang="cs-CZ"/>
              <a:pPr>
                <a:defRPr/>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F15CBCC-43B0-47F2-BFF2-DEF4D3B638C9}" type="datetimeFigureOut">
              <a:rPr lang="cs-CZ"/>
              <a:pPr>
                <a:defRPr/>
              </a:pPr>
              <a:t>9.7.2013</a:t>
            </a:fld>
            <a:endParaRPr lang="cs-CZ"/>
          </a:p>
        </p:txBody>
      </p:sp>
      <p:sp>
        <p:nvSpPr>
          <p:cNvPr id="3" name="Footer Placeholder 4"/>
          <p:cNvSpPr>
            <a:spLocks noGrp="1"/>
          </p:cNvSpPr>
          <p:nvPr>
            <p:ph type="ftr" sz="quarter" idx="11"/>
          </p:nvPr>
        </p:nvSpPr>
        <p:spPr/>
        <p:txBody>
          <a:bodyPr/>
          <a:lstStyle>
            <a:lvl1pPr>
              <a:defRPr/>
            </a:lvl1pPr>
          </a:lstStyle>
          <a:p>
            <a:pPr>
              <a:defRPr/>
            </a:pPr>
            <a:endParaRPr lang="cs-CZ"/>
          </a:p>
        </p:txBody>
      </p:sp>
      <p:sp>
        <p:nvSpPr>
          <p:cNvPr id="4" name="Slide Number Placeholder 5"/>
          <p:cNvSpPr>
            <a:spLocks noGrp="1"/>
          </p:cNvSpPr>
          <p:nvPr>
            <p:ph type="sldNum" sz="quarter" idx="12"/>
          </p:nvPr>
        </p:nvSpPr>
        <p:spPr/>
        <p:txBody>
          <a:bodyPr/>
          <a:lstStyle>
            <a:lvl1pPr>
              <a:defRPr/>
            </a:lvl1pPr>
          </a:lstStyle>
          <a:p>
            <a:pPr>
              <a:defRPr/>
            </a:pPr>
            <a:fld id="{F9A72942-D24E-470F-9C9D-4EE0975693E6}" type="slidenum">
              <a:rPr lang="cs-CZ"/>
              <a:pPr>
                <a:defRPr/>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cs-CZ" smtClean="0"/>
              <a:t>Klepnutím lze upravit styl předlohy nadpisů.</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5" name="Date Placeholder 3"/>
          <p:cNvSpPr>
            <a:spLocks noGrp="1"/>
          </p:cNvSpPr>
          <p:nvPr>
            <p:ph type="dt" sz="half" idx="10"/>
          </p:nvPr>
        </p:nvSpPr>
        <p:spPr/>
        <p:txBody>
          <a:bodyPr/>
          <a:lstStyle>
            <a:lvl1pPr>
              <a:defRPr/>
            </a:lvl1pPr>
          </a:lstStyle>
          <a:p>
            <a:pPr>
              <a:defRPr/>
            </a:pPr>
            <a:fld id="{78963E38-6998-40CE-B250-E4A2381863EA}" type="datetimeFigureOut">
              <a:rPr lang="cs-CZ"/>
              <a:pPr>
                <a:defRPr/>
              </a:pPr>
              <a:t>9.7.2013</a:t>
            </a:fld>
            <a:endParaRPr lang="cs-CZ"/>
          </a:p>
        </p:txBody>
      </p:sp>
      <p:sp>
        <p:nvSpPr>
          <p:cNvPr id="6" name="Footer Placeholder 4"/>
          <p:cNvSpPr>
            <a:spLocks noGrp="1"/>
          </p:cNvSpPr>
          <p:nvPr>
            <p:ph type="ftr" sz="quarter" idx="11"/>
          </p:nvPr>
        </p:nvSpPr>
        <p:spPr/>
        <p:txBody>
          <a:bodyPr/>
          <a:lstStyle>
            <a:lvl1pPr>
              <a:defRPr/>
            </a:lvl1pPr>
          </a:lstStyle>
          <a:p>
            <a:pPr>
              <a:defRPr/>
            </a:pPr>
            <a:endParaRPr lang="cs-CZ"/>
          </a:p>
        </p:txBody>
      </p:sp>
      <p:sp>
        <p:nvSpPr>
          <p:cNvPr id="7" name="Slide Number Placeholder 5"/>
          <p:cNvSpPr>
            <a:spLocks noGrp="1"/>
          </p:cNvSpPr>
          <p:nvPr>
            <p:ph type="sldNum" sz="quarter" idx="12"/>
          </p:nvPr>
        </p:nvSpPr>
        <p:spPr/>
        <p:txBody>
          <a:bodyPr/>
          <a:lstStyle>
            <a:lvl1pPr>
              <a:defRPr/>
            </a:lvl1pPr>
          </a:lstStyle>
          <a:p>
            <a:pPr>
              <a:defRPr/>
            </a:pPr>
            <a:fld id="{4F7EEA1B-5A95-472B-A1FD-46762B30AB6E}" type="slidenum">
              <a:rPr lang="cs-CZ"/>
              <a:pPr>
                <a:defRPr/>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cs-CZ" noProof="0" smtClean="0"/>
              <a:t>Klepnutím na ikonu přidáte obrázek.</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cs-CZ" smtClean="0"/>
              <a:t>Klepnutím lze upravit styl předlohy nadpisů.</a:t>
            </a:r>
            <a:endParaRPr lang="en-US" dirty="0"/>
          </a:p>
        </p:txBody>
      </p:sp>
      <p:sp>
        <p:nvSpPr>
          <p:cNvPr id="9" name="Date Placeholder 4"/>
          <p:cNvSpPr>
            <a:spLocks noGrp="1"/>
          </p:cNvSpPr>
          <p:nvPr>
            <p:ph type="dt" sz="half" idx="10"/>
          </p:nvPr>
        </p:nvSpPr>
        <p:spPr/>
        <p:txBody>
          <a:bodyPr/>
          <a:lstStyle>
            <a:lvl1pPr>
              <a:defRPr/>
            </a:lvl1pPr>
          </a:lstStyle>
          <a:p>
            <a:pPr>
              <a:defRPr/>
            </a:pPr>
            <a:fld id="{726D3909-909D-4A21-B6AB-C9A97B93DB96}" type="datetimeFigureOut">
              <a:rPr lang="cs-CZ"/>
              <a:pPr>
                <a:defRPr/>
              </a:pPr>
              <a:t>9.7.2013</a:t>
            </a:fld>
            <a:endParaRPr lang="cs-CZ"/>
          </a:p>
        </p:txBody>
      </p:sp>
      <p:sp>
        <p:nvSpPr>
          <p:cNvPr id="10" name="Footer Placeholder 5"/>
          <p:cNvSpPr>
            <a:spLocks noGrp="1"/>
          </p:cNvSpPr>
          <p:nvPr>
            <p:ph type="ftr" sz="quarter" idx="11"/>
          </p:nvPr>
        </p:nvSpPr>
        <p:spPr/>
        <p:txBody>
          <a:bodyPr/>
          <a:lstStyle>
            <a:lvl1pPr>
              <a:defRPr/>
            </a:lvl1pPr>
          </a:lstStyle>
          <a:p>
            <a:pPr>
              <a:defRPr/>
            </a:pPr>
            <a:endParaRPr lang="cs-CZ"/>
          </a:p>
        </p:txBody>
      </p:sp>
      <p:sp>
        <p:nvSpPr>
          <p:cNvPr id="11" name="Slide Number Placeholder 6"/>
          <p:cNvSpPr>
            <a:spLocks noGrp="1"/>
          </p:cNvSpPr>
          <p:nvPr>
            <p:ph type="sldNum" sz="quarter" idx="12"/>
          </p:nvPr>
        </p:nvSpPr>
        <p:spPr/>
        <p:txBody>
          <a:bodyPr/>
          <a:lstStyle>
            <a:lvl1pPr>
              <a:defRPr/>
            </a:lvl1pPr>
          </a:lstStyle>
          <a:p>
            <a:pPr>
              <a:defRPr/>
            </a:pPr>
            <a:fld id="{F32A6013-17FD-48E8-9E7D-A15823D1895F}" type="slidenum">
              <a:rPr lang="cs-CZ"/>
              <a:pPr>
                <a:defRPr/>
              </a:pPr>
              <a:t>‹#›</a:t>
            </a:fld>
            <a:endParaRPr lang="cs-C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cs-CZ" smtClean="0"/>
              <a:t>Kliknutím lze upravit styl.</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fontAlgn="auto">
              <a:spcBef>
                <a:spcPts val="0"/>
              </a:spcBef>
              <a:spcAft>
                <a:spcPts val="0"/>
              </a:spcAft>
              <a:defRPr sz="1100" b="1">
                <a:solidFill>
                  <a:schemeClr val="tx1">
                    <a:lumMod val="50000"/>
                    <a:lumOff val="50000"/>
                  </a:schemeClr>
                </a:solidFill>
                <a:latin typeface="+mn-lt"/>
              </a:defRPr>
            </a:lvl1pPr>
          </a:lstStyle>
          <a:p>
            <a:pPr>
              <a:defRPr/>
            </a:pPr>
            <a:fld id="{C07F41CB-3F51-444D-9125-5685983AA4F1}" type="datetimeFigureOut">
              <a:rPr lang="cs-CZ"/>
              <a:pPr>
                <a:defRPr/>
              </a:pPr>
              <a:t>9.7.2013</a:t>
            </a:fld>
            <a:endParaRPr lang="cs-CZ"/>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fontAlgn="auto">
              <a:spcBef>
                <a:spcPts val="0"/>
              </a:spcBef>
              <a:spcAft>
                <a:spcPts val="0"/>
              </a:spcAft>
              <a:defRPr sz="1100" b="1">
                <a:solidFill>
                  <a:schemeClr val="tx1">
                    <a:lumMod val="50000"/>
                    <a:lumOff val="50000"/>
                  </a:schemeClr>
                </a:solidFill>
                <a:latin typeface="+mn-lt"/>
              </a:defRPr>
            </a:lvl1pPr>
          </a:lstStyle>
          <a:p>
            <a:pPr>
              <a:defRPr/>
            </a:pPr>
            <a:endParaRPr lang="cs-CZ"/>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fontAlgn="auto">
              <a:spcBef>
                <a:spcPts val="0"/>
              </a:spcBef>
              <a:spcAft>
                <a:spcPts val="0"/>
              </a:spcAft>
              <a:defRPr sz="1200" b="1">
                <a:solidFill>
                  <a:schemeClr val="tx1">
                    <a:lumMod val="50000"/>
                    <a:lumOff val="50000"/>
                  </a:schemeClr>
                </a:solidFill>
                <a:latin typeface="+mn-lt"/>
              </a:defRPr>
            </a:lvl1pPr>
          </a:lstStyle>
          <a:p>
            <a:pPr>
              <a:defRPr/>
            </a:pPr>
            <a:fld id="{4922DDA3-CD67-4380-A7DB-15AFA9D3B0C4}" type="slidenum">
              <a:rPr lang="cs-CZ"/>
              <a:pPr>
                <a:defRPr/>
              </a:pPr>
              <a:t>‹#›</a:t>
            </a:fld>
            <a:endParaRPr lang="cs-CZ"/>
          </a:p>
        </p:txBody>
      </p:sp>
    </p:spTree>
  </p:cSld>
  <p:clrMap bg1="lt1" tx1="dk1" bg2="lt2" tx2="dk2" accent1="accent1" accent2="accent2" accent3="accent3" accent4="accent4" accent5="accent5" accent6="accent6" hlink="hlink" folHlink="folHlink"/>
  <p:sldLayoutIdLst>
    <p:sldLayoutId id="2147483865" r:id="rId1"/>
    <p:sldLayoutId id="2147483857" r:id="rId2"/>
    <p:sldLayoutId id="2147483866" r:id="rId3"/>
    <p:sldLayoutId id="2147483858" r:id="rId4"/>
    <p:sldLayoutId id="2147483859" r:id="rId5"/>
    <p:sldLayoutId id="2147483860" r:id="rId6"/>
    <p:sldLayoutId id="2147483861" r:id="rId7"/>
    <p:sldLayoutId id="2147483862" r:id="rId8"/>
    <p:sldLayoutId id="2147483867" r:id="rId9"/>
    <p:sldLayoutId id="2147483863" r:id="rId10"/>
    <p:sldLayoutId id="2147483864" r:id="rId11"/>
    <p:sldLayoutId id="2147483868" r:id="rId12"/>
  </p:sldLayoutIdLst>
  <p:timing>
    <p:tnLst>
      <p:par>
        <p:cTn id="1" dur="indefinite" restart="never" nodeType="tmRoot"/>
      </p:par>
    </p:tnLst>
  </p:timing>
  <p:txStyles>
    <p:titleStyle>
      <a:lvl1pPr marL="319088" indent="-319088" algn="r" rtl="0" eaLnBrk="0" fontAlgn="base" hangingPunct="0">
        <a:spcBef>
          <a:spcPct val="0"/>
        </a:spcBef>
        <a:spcAft>
          <a:spcPct val="0"/>
        </a:spcAft>
        <a:buClr>
          <a:srgbClr val="C3260C"/>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Calibri" pitchFamily="34" charset="0"/>
        </a:defRPr>
      </a:lvl2pPr>
      <a:lvl3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Calibri" pitchFamily="34" charset="0"/>
        </a:defRPr>
      </a:lvl3pPr>
      <a:lvl4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Calibri" pitchFamily="34" charset="0"/>
        </a:defRPr>
      </a:lvl4pPr>
      <a:lvl5pPr marL="319088" indent="-319088" algn="r" rtl="0" eaLnBrk="0" fontAlgn="base" hangingPunct="0">
        <a:spcBef>
          <a:spcPct val="0"/>
        </a:spcBef>
        <a:spcAft>
          <a:spcPct val="0"/>
        </a:spcAft>
        <a:buClr>
          <a:srgbClr val="C3260C"/>
        </a:buClr>
        <a:buSzPct val="128000"/>
        <a:buFont typeface="Georgia" pitchFamily="18" charset="0"/>
        <a:buChar char="*"/>
        <a:defRPr sz="4600" b="1">
          <a:solidFill>
            <a:schemeClr val="tx1"/>
          </a:solidFill>
          <a:latin typeface="Calibri"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eaLnBrk="0" fontAlgn="base" hangingPunct="0">
        <a:spcBef>
          <a:spcPct val="20000"/>
        </a:spcBef>
        <a:spcAft>
          <a:spcPts val="300"/>
        </a:spcAft>
        <a:buClr>
          <a:srgbClr val="C3260C"/>
        </a:buClr>
        <a:buSzPct val="130000"/>
        <a:buFont typeface="Georgia" pitchFamily="18" charset="0"/>
        <a:buChar char="*"/>
        <a:defRPr sz="2200" kern="1200">
          <a:solidFill>
            <a:srgbClr val="404040"/>
          </a:solidFill>
          <a:latin typeface="+mn-lt"/>
          <a:ea typeface="+mn-ea"/>
          <a:cs typeface="+mn-cs"/>
        </a:defRPr>
      </a:lvl1pPr>
      <a:lvl2pPr marL="547688" indent="-182563" algn="l" rtl="0" eaLnBrk="0" fontAlgn="base" hangingPunct="0">
        <a:spcBef>
          <a:spcPct val="20000"/>
        </a:spcBef>
        <a:spcAft>
          <a:spcPts val="300"/>
        </a:spcAft>
        <a:buClr>
          <a:srgbClr val="C3260C"/>
        </a:buClr>
        <a:buSzPct val="130000"/>
        <a:buFont typeface="Georgia" pitchFamily="18" charset="0"/>
        <a:buChar char="*"/>
        <a:defRPr sz="2000" kern="1200">
          <a:solidFill>
            <a:srgbClr val="404040"/>
          </a:solidFill>
          <a:latin typeface="+mn-lt"/>
          <a:ea typeface="+mn-ea"/>
          <a:cs typeface="+mn-cs"/>
        </a:defRPr>
      </a:lvl2pPr>
      <a:lvl3pPr marL="822325" indent="-182563" algn="l" rtl="0" eaLnBrk="0" fontAlgn="base" hangingPunct="0">
        <a:spcBef>
          <a:spcPct val="20000"/>
        </a:spcBef>
        <a:spcAft>
          <a:spcPts val="300"/>
        </a:spcAft>
        <a:buClr>
          <a:srgbClr val="C3260C"/>
        </a:buClr>
        <a:buSzPct val="130000"/>
        <a:buFont typeface="Georgia" pitchFamily="18" charset="0"/>
        <a:buChar char="*"/>
        <a:defRPr kern="1200">
          <a:solidFill>
            <a:srgbClr val="404040"/>
          </a:solidFill>
          <a:latin typeface="+mn-lt"/>
          <a:ea typeface="+mn-ea"/>
          <a:cs typeface="+mn-cs"/>
        </a:defRPr>
      </a:lvl3pPr>
      <a:lvl4pPr marL="1096963" indent="-182563" algn="l" rtl="0" eaLnBrk="0" fontAlgn="base" hangingPunct="0">
        <a:spcBef>
          <a:spcPct val="20000"/>
        </a:spcBef>
        <a:spcAft>
          <a:spcPts val="300"/>
        </a:spcAft>
        <a:buClr>
          <a:srgbClr val="C3260C"/>
        </a:buClr>
        <a:buSzPct val="130000"/>
        <a:buFont typeface="Georgia" pitchFamily="18" charset="0"/>
        <a:buChar char="*"/>
        <a:defRPr sz="1600" kern="1200">
          <a:solidFill>
            <a:srgbClr val="404040"/>
          </a:solidFill>
          <a:latin typeface="+mn-lt"/>
          <a:ea typeface="+mn-ea"/>
          <a:cs typeface="+mn-cs"/>
        </a:defRPr>
      </a:lvl4pPr>
      <a:lvl5pPr marL="1389063" indent="-182563" algn="l" rtl="0" eaLnBrk="0" fontAlgn="base" hangingPunct="0">
        <a:spcBef>
          <a:spcPct val="20000"/>
        </a:spcBef>
        <a:spcAft>
          <a:spcPts val="300"/>
        </a:spcAft>
        <a:buClr>
          <a:srgbClr val="C3260C"/>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celnisprava.cz/cz/o-nas/zmena-organizacni-struktury-cs-k-112013/Stranky/jak-spravne-zaplatit-dan-celnimu-uradu.aspx"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www.celnisprava.cz/cz/dane/biopaliva/Stranky/default.aspx"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www.mzp.cz/C1257458002F0DC7/cz/kriteria_udrzitelnosti_ovzdusi/$FILE/OOO-autorizovane-osoby-20120622.pdf"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N&#225;vrhy%20vyjimek%20k%20vyhl&#225;&#353;ce%20o%20Zna&#269;nen&#237;%20a%20Barven&#237;%20min%20olej&#367;/P&#345;&#237;loha_3_dopis28043.docx" TargetMode="External"/><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N&#225;vrhy%20vyjimek%20k%20vyhl&#225;&#353;ce%20o%20Zna&#269;nen&#237;%20a%20Barven&#237;%20min%20olej&#367;/P&#345;&#237;loha_4_dopis28043.docx" TargetMode="Externa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List_aplikace_Microsoft_Office_Excel_97-20031.xls"/><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03848" y="1052736"/>
            <a:ext cx="2301962" cy="2448975"/>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 name="Skupina 3"/>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TextovéPole 7"/>
            <p:cNvSpPr txBox="1"/>
            <p:nvPr/>
          </p:nvSpPr>
          <p:spPr>
            <a:xfrm>
              <a:off x="1694880" y="165175"/>
              <a:ext cx="5766506" cy="461665"/>
            </a:xfrm>
            <a:prstGeom prst="rect">
              <a:avLst/>
            </a:prstGeom>
            <a:noFill/>
          </p:spPr>
          <p:txBody>
            <a:bodyPr wrap="square" rtlCol="0">
              <a:spAutoFit/>
            </a:bodyPr>
            <a:lstStyle/>
            <a:p>
              <a:r>
                <a:rPr lang="cs-CZ" sz="2400" b="1" spc="300" dirty="0" smtClean="0">
                  <a:solidFill>
                    <a:schemeClr val="accent1">
                      <a:lumMod val="50000"/>
                    </a:schemeClr>
                  </a:solidFill>
                  <a:latin typeface="MS Reference Sans Serif" pitchFamily="34" charset="0"/>
                </a:rPr>
                <a:t>Celní správa České republiky</a:t>
              </a:r>
              <a:endParaRPr lang="cs-CZ" sz="2400" b="1" spc="3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5" name="TextovéPole 14"/>
          <p:cNvSpPr txBox="1"/>
          <p:nvPr/>
        </p:nvSpPr>
        <p:spPr>
          <a:xfrm>
            <a:off x="1691680" y="3933056"/>
            <a:ext cx="6480720" cy="707886"/>
          </a:xfrm>
          <a:prstGeom prst="rect">
            <a:avLst/>
          </a:prstGeom>
          <a:noFill/>
        </p:spPr>
        <p:txBody>
          <a:bodyPr wrap="square" rtlCol="0">
            <a:spAutoFit/>
          </a:bodyPr>
          <a:lstStyle/>
          <a:p>
            <a:r>
              <a:rPr lang="cs-CZ" sz="4000" b="1" dirty="0" smtClean="0"/>
              <a:t>BLOK II – Minerální oleje</a:t>
            </a:r>
            <a:endParaRPr lang="cs-CZ" sz="4000" b="1" dirty="0"/>
          </a:p>
        </p:txBody>
      </p:sp>
    </p:spTree>
    <p:extLst>
      <p:ext uri="{BB962C8B-B14F-4D97-AF65-F5344CB8AC3E}">
        <p14:creationId xmlns="" xmlns:p14="http://schemas.microsoft.com/office/powerpoint/2010/main" val="4171267611"/>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Obdélník 13"/>
          <p:cNvSpPr/>
          <p:nvPr/>
        </p:nvSpPr>
        <p:spPr>
          <a:xfrm>
            <a:off x="2286000" y="1166843"/>
            <a:ext cx="4572000" cy="369332"/>
          </a:xfrm>
          <a:prstGeom prst="rect">
            <a:avLst/>
          </a:prstGeom>
        </p:spPr>
        <p:txBody>
          <a:bodyPr>
            <a:spAutoFit/>
          </a:bodyPr>
          <a:lstStyle/>
          <a:p>
            <a:r>
              <a:rPr lang="cs-CZ" b="1" dirty="0" smtClean="0"/>
              <a:t>	</a:t>
            </a:r>
          </a:p>
        </p:txBody>
      </p:sp>
      <p:sp>
        <p:nvSpPr>
          <p:cNvPr id="38" name="Obdélník 37"/>
          <p:cNvSpPr/>
          <p:nvPr/>
        </p:nvSpPr>
        <p:spPr>
          <a:xfrm>
            <a:off x="1259632" y="1340769"/>
            <a:ext cx="6552728" cy="954107"/>
          </a:xfrm>
          <a:prstGeom prst="rect">
            <a:avLst/>
          </a:prstGeom>
        </p:spPr>
        <p:txBody>
          <a:bodyPr wrap="square">
            <a:spAutoFit/>
          </a:bodyPr>
          <a:lstStyle/>
          <a:p>
            <a:pPr lvl="0" algn="ctr" fontAlgn="base">
              <a:spcBef>
                <a:spcPct val="0"/>
              </a:spcBef>
              <a:spcAft>
                <a:spcPct val="0"/>
              </a:spcAft>
            </a:pPr>
            <a:r>
              <a:rPr lang="cs-CZ" sz="2800" b="1" dirty="0" smtClean="0">
                <a:latin typeface="+mj-lt"/>
                <a:cs typeface="Arial" pitchFamily="34" charset="0"/>
              </a:rPr>
              <a:t>Počet distributorů pohonných hmot registrovaných </a:t>
            </a:r>
            <a:r>
              <a:rPr lang="cs-CZ" sz="2800" b="1" dirty="0" smtClean="0">
                <a:cs typeface="Arial" pitchFamily="34" charset="0"/>
              </a:rPr>
              <a:t>v jednotlivých letech</a:t>
            </a:r>
            <a:endParaRPr lang="cs-CZ" sz="2800" b="1" dirty="0" smtClean="0">
              <a:latin typeface="+mj-lt"/>
              <a:cs typeface="Arial" pitchFamily="34" charset="0"/>
            </a:endParaRPr>
          </a:p>
        </p:txBody>
      </p:sp>
      <p:graphicFrame>
        <p:nvGraphicFramePr>
          <p:cNvPr id="19" name="Tabulka 18"/>
          <p:cNvGraphicFramePr>
            <a:graphicFrameLocks noGrp="1"/>
          </p:cNvGraphicFramePr>
          <p:nvPr/>
        </p:nvGraphicFramePr>
        <p:xfrm>
          <a:off x="755576" y="2924945"/>
          <a:ext cx="7344815" cy="2145788"/>
        </p:xfrm>
        <a:graphic>
          <a:graphicData uri="http://schemas.openxmlformats.org/drawingml/2006/table">
            <a:tbl>
              <a:tblPr/>
              <a:tblGrid>
                <a:gridCol w="3600400"/>
                <a:gridCol w="1224136"/>
                <a:gridCol w="1224136"/>
                <a:gridCol w="1296143"/>
              </a:tblGrid>
              <a:tr h="865628">
                <a:tc>
                  <a:txBody>
                    <a:bodyPr/>
                    <a:lstStyle/>
                    <a:p>
                      <a:pPr marL="179705" algn="ctr">
                        <a:lnSpc>
                          <a:spcPct val="200000"/>
                        </a:lnSpc>
                        <a:spcBef>
                          <a:spcPts val="600"/>
                        </a:spcBef>
                        <a:spcAft>
                          <a:spcPts val="0"/>
                        </a:spcAft>
                      </a:pPr>
                      <a:r>
                        <a:rPr lang="cs-CZ" sz="2800" b="1" dirty="0">
                          <a:latin typeface="+mj-lt"/>
                          <a:ea typeface="Times New Roman"/>
                        </a:rPr>
                        <a:t>Rok</a:t>
                      </a:r>
                      <a:endParaRPr lang="cs-CZ" sz="2800" dirty="0">
                        <a:latin typeface="+mj-lt"/>
                        <a:ea typeface="Times New Roman"/>
                      </a:endParaRPr>
                    </a:p>
                  </a:txBody>
                  <a:tcPr marL="68580" marR="68580" marT="0" marB="0" anchor="ctr">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179705" marR="107950" algn="ctr">
                        <a:lnSpc>
                          <a:spcPct val="200000"/>
                        </a:lnSpc>
                        <a:spcBef>
                          <a:spcPts val="600"/>
                        </a:spcBef>
                        <a:spcAft>
                          <a:spcPts val="0"/>
                        </a:spcAft>
                      </a:pPr>
                      <a:r>
                        <a:rPr lang="cs-CZ" sz="2800" b="1" dirty="0" smtClean="0">
                          <a:latin typeface="+mj-lt"/>
                          <a:ea typeface="Times New Roman"/>
                        </a:rPr>
                        <a:t>2011</a:t>
                      </a:r>
                      <a:endParaRPr lang="cs-CZ" sz="2800" dirty="0">
                        <a:latin typeface="+mj-lt"/>
                        <a:ea typeface="Times New Roman"/>
                      </a:endParaRPr>
                    </a:p>
                  </a:txBody>
                  <a:tcPr marL="68580" marR="68580"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179705" algn="ctr">
                        <a:lnSpc>
                          <a:spcPct val="200000"/>
                        </a:lnSpc>
                        <a:spcBef>
                          <a:spcPts val="600"/>
                        </a:spcBef>
                        <a:spcAft>
                          <a:spcPts val="600"/>
                        </a:spcAft>
                      </a:pPr>
                      <a:r>
                        <a:rPr lang="cs-CZ" sz="2800" b="1" dirty="0">
                          <a:latin typeface="+mj-lt"/>
                          <a:ea typeface="Times New Roman"/>
                        </a:rPr>
                        <a:t>2012</a:t>
                      </a:r>
                      <a:endParaRPr lang="cs-CZ" sz="2800" dirty="0">
                        <a:latin typeface="+mj-lt"/>
                        <a:ea typeface="Times New Roman"/>
                      </a:endParaRPr>
                    </a:p>
                  </a:txBody>
                  <a:tcPr marL="68580" marR="68580"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179705" algn="ctr">
                        <a:lnSpc>
                          <a:spcPct val="200000"/>
                        </a:lnSpc>
                        <a:spcBef>
                          <a:spcPts val="600"/>
                        </a:spcBef>
                        <a:spcAft>
                          <a:spcPts val="600"/>
                        </a:spcAft>
                      </a:pPr>
                      <a:r>
                        <a:rPr lang="cs-CZ" sz="2800" b="1" dirty="0" smtClean="0">
                          <a:latin typeface="+mj-lt"/>
                          <a:ea typeface="Times New Roman"/>
                        </a:rPr>
                        <a:t>2013</a:t>
                      </a:r>
                      <a:endParaRPr lang="cs-CZ" sz="2800" b="1" dirty="0">
                        <a:latin typeface="+mj-lt"/>
                        <a:ea typeface="Times New Roman"/>
                      </a:endParaRPr>
                    </a:p>
                  </a:txBody>
                  <a:tcPr marL="68580" marR="68580" marT="0" marB="0" anchor="ctr">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1006579">
                <a:tc>
                  <a:txBody>
                    <a:bodyPr/>
                    <a:lstStyle/>
                    <a:p>
                      <a:pPr algn="l">
                        <a:spcBef>
                          <a:spcPts val="600"/>
                        </a:spcBef>
                        <a:spcAft>
                          <a:spcPts val="0"/>
                        </a:spcAft>
                      </a:pPr>
                      <a:r>
                        <a:rPr lang="cs-CZ" sz="2800" b="1" dirty="0">
                          <a:latin typeface="+mj-lt"/>
                          <a:ea typeface="Times New Roman"/>
                          <a:cs typeface="Arial" pitchFamily="34" charset="0"/>
                        </a:rPr>
                        <a:t>Počet registrovaných distributorů pohonných hmot</a:t>
                      </a:r>
                    </a:p>
                  </a:txBody>
                  <a:tcPr marL="68580" marR="68580" marT="0" marB="0" anchor="ctr">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algn="ctr">
                        <a:spcBef>
                          <a:spcPts val="600"/>
                        </a:spcBef>
                        <a:spcAft>
                          <a:spcPts val="0"/>
                        </a:spcAft>
                      </a:pPr>
                      <a:r>
                        <a:rPr lang="cs-CZ" sz="2800" b="1" dirty="0" smtClean="0">
                          <a:latin typeface="+mj-lt"/>
                          <a:ea typeface="Times New Roman"/>
                          <a:cs typeface="Arial" pitchFamily="34" charset="0"/>
                        </a:rPr>
                        <a:t>1 065</a:t>
                      </a:r>
                      <a:endParaRPr lang="cs-CZ" sz="2800" b="1" dirty="0">
                        <a:latin typeface="+mj-lt"/>
                        <a:ea typeface="Times New Roman"/>
                        <a:cs typeface="Arial" pitchFamily="34" charset="0"/>
                      </a:endParaRPr>
                    </a:p>
                  </a:txBody>
                  <a:tcPr marL="68580" marR="68580"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algn="ctr">
                        <a:spcBef>
                          <a:spcPts val="600"/>
                        </a:spcBef>
                        <a:spcAft>
                          <a:spcPts val="0"/>
                        </a:spcAft>
                      </a:pPr>
                      <a:r>
                        <a:rPr lang="cs-CZ" sz="2800" b="1" dirty="0" smtClean="0">
                          <a:latin typeface="+mj-lt"/>
                          <a:ea typeface="Times New Roman"/>
                          <a:cs typeface="Arial" pitchFamily="34" charset="0"/>
                        </a:rPr>
                        <a:t>1 625</a:t>
                      </a:r>
                      <a:endParaRPr lang="cs-CZ" sz="2800" b="1" dirty="0">
                        <a:latin typeface="+mj-lt"/>
                        <a:ea typeface="Times New Roman"/>
                        <a:cs typeface="Arial" pitchFamily="34" charset="0"/>
                      </a:endParaRPr>
                    </a:p>
                  </a:txBody>
                  <a:tcPr marL="68580" marR="68580"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algn="ctr">
                        <a:spcBef>
                          <a:spcPts val="600"/>
                        </a:spcBef>
                        <a:spcAft>
                          <a:spcPts val="0"/>
                        </a:spcAft>
                      </a:pPr>
                      <a:r>
                        <a:rPr lang="cs-CZ" sz="2800" b="1" dirty="0" smtClean="0">
                          <a:latin typeface="+mj-lt"/>
                          <a:ea typeface="Times New Roman"/>
                          <a:cs typeface="Arial" pitchFamily="34" charset="0"/>
                        </a:rPr>
                        <a:t>1859</a:t>
                      </a:r>
                      <a:endParaRPr lang="cs-CZ" sz="2800" b="1" dirty="0">
                        <a:latin typeface="+mj-lt"/>
                        <a:ea typeface="Times New Roman"/>
                        <a:cs typeface="Arial" pitchFamily="34" charset="0"/>
                      </a:endParaRPr>
                    </a:p>
                  </a:txBody>
                  <a:tcPr marL="68580" marR="68580" marT="0" marB="0" anchor="ctr">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4507752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Obdélník 13"/>
          <p:cNvSpPr/>
          <p:nvPr/>
        </p:nvSpPr>
        <p:spPr>
          <a:xfrm>
            <a:off x="2286000" y="1166843"/>
            <a:ext cx="4572000" cy="369332"/>
          </a:xfrm>
          <a:prstGeom prst="rect">
            <a:avLst/>
          </a:prstGeom>
        </p:spPr>
        <p:txBody>
          <a:bodyPr>
            <a:spAutoFit/>
          </a:bodyPr>
          <a:lstStyle/>
          <a:p>
            <a:r>
              <a:rPr lang="cs-CZ" b="1" dirty="0" smtClean="0"/>
              <a:t>	</a:t>
            </a:r>
          </a:p>
        </p:txBody>
      </p:sp>
      <p:sp>
        <p:nvSpPr>
          <p:cNvPr id="38" name="Obdélník 37"/>
          <p:cNvSpPr/>
          <p:nvPr/>
        </p:nvSpPr>
        <p:spPr>
          <a:xfrm>
            <a:off x="1259632" y="1340769"/>
            <a:ext cx="6192688" cy="1323439"/>
          </a:xfrm>
          <a:prstGeom prst="rect">
            <a:avLst/>
          </a:prstGeom>
        </p:spPr>
        <p:txBody>
          <a:bodyPr wrap="square">
            <a:spAutoFit/>
          </a:bodyPr>
          <a:lstStyle/>
          <a:p>
            <a:pPr lvl="0" algn="ctr" fontAlgn="base">
              <a:spcBef>
                <a:spcPct val="0"/>
              </a:spcBef>
              <a:spcAft>
                <a:spcPct val="0"/>
              </a:spcAft>
            </a:pPr>
            <a:r>
              <a:rPr lang="cs-CZ" sz="2800" b="1" dirty="0" smtClean="0">
                <a:latin typeface="+mj-lt"/>
                <a:cs typeface="Arial" pitchFamily="34" charset="0"/>
              </a:rPr>
              <a:t>Počet platných povolení  (MO a ZRP) k 1.7.2013</a:t>
            </a:r>
          </a:p>
          <a:p>
            <a:pPr lvl="0" algn="ctr" fontAlgn="base">
              <a:spcBef>
                <a:spcPct val="0"/>
              </a:spcBef>
              <a:spcAft>
                <a:spcPct val="0"/>
              </a:spcAft>
            </a:pPr>
            <a:endParaRPr lang="cs-CZ" sz="2400" b="1" dirty="0" smtClean="0">
              <a:latin typeface="Arial" pitchFamily="34" charset="0"/>
              <a:cs typeface="Arial" pitchFamily="34" charset="0"/>
            </a:endParaRPr>
          </a:p>
        </p:txBody>
      </p:sp>
      <p:graphicFrame>
        <p:nvGraphicFramePr>
          <p:cNvPr id="17" name="Tabulka 16"/>
          <p:cNvGraphicFramePr>
            <a:graphicFrameLocks noGrp="1"/>
          </p:cNvGraphicFramePr>
          <p:nvPr/>
        </p:nvGraphicFramePr>
        <p:xfrm>
          <a:off x="755576" y="2564903"/>
          <a:ext cx="7056784" cy="3335814"/>
        </p:xfrm>
        <a:graphic>
          <a:graphicData uri="http://schemas.openxmlformats.org/drawingml/2006/table">
            <a:tbl>
              <a:tblPr/>
              <a:tblGrid>
                <a:gridCol w="5591355"/>
                <a:gridCol w="1465429"/>
              </a:tblGrid>
              <a:tr h="517909">
                <a:tc>
                  <a:txBody>
                    <a:bodyPr/>
                    <a:lstStyle/>
                    <a:p>
                      <a:pPr algn="l" fontAlgn="b"/>
                      <a:r>
                        <a:rPr lang="cs-CZ" sz="2800" b="1" i="0" u="none" strike="noStrike" dirty="0" smtClean="0">
                          <a:solidFill>
                            <a:srgbClr val="000000"/>
                          </a:solidFill>
                          <a:latin typeface="+mn-lt"/>
                        </a:rPr>
                        <a:t>  Typ povolení</a:t>
                      </a:r>
                      <a:endParaRPr lang="cs-CZ" sz="2800" b="1" i="0" u="none" strike="noStrike" dirty="0">
                        <a:solidFill>
                          <a:srgbClr val="000000"/>
                        </a:solidFill>
                        <a:latin typeface="+mn-lt"/>
                      </a:endParaRPr>
                    </a:p>
                  </a:txBody>
                  <a:tcPr marL="68580" marR="68580" marT="0" marB="0" anchor="ctr">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179705" algn="ctr">
                        <a:lnSpc>
                          <a:spcPct val="200000"/>
                        </a:lnSpc>
                        <a:spcBef>
                          <a:spcPts val="600"/>
                        </a:spcBef>
                        <a:spcAft>
                          <a:spcPts val="600"/>
                        </a:spcAft>
                      </a:pPr>
                      <a:r>
                        <a:rPr lang="cs-CZ" sz="2800" b="1" dirty="0" smtClean="0">
                          <a:latin typeface="+mj-lt"/>
                          <a:ea typeface="Times New Roman"/>
                        </a:rPr>
                        <a:t>Počet</a:t>
                      </a:r>
                      <a:endParaRPr lang="cs-CZ" sz="2800" dirty="0">
                        <a:latin typeface="+mj-lt"/>
                        <a:ea typeface="Times New Roman"/>
                      </a:endParaRPr>
                    </a:p>
                  </a:txBody>
                  <a:tcPr marL="68580" marR="68580" marT="0" marB="0" anchor="ctr">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669607">
                <a:tc>
                  <a:txBody>
                    <a:bodyPr/>
                    <a:lstStyle/>
                    <a:p>
                      <a:pPr algn="l" fontAlgn="b"/>
                      <a:r>
                        <a:rPr lang="cs-CZ" sz="2800" b="0" i="0" u="none" strike="noStrike" dirty="0" smtClean="0">
                          <a:solidFill>
                            <a:srgbClr val="000000"/>
                          </a:solidFill>
                          <a:latin typeface="Calibri"/>
                        </a:rPr>
                        <a:t>  Povolení </a:t>
                      </a:r>
                      <a:r>
                        <a:rPr lang="cs-CZ" sz="2800" b="0" i="0" u="none" strike="noStrike" dirty="0">
                          <a:solidFill>
                            <a:srgbClr val="000000"/>
                          </a:solidFill>
                          <a:latin typeface="Calibri"/>
                        </a:rPr>
                        <a:t>k nákupu ZRP</a:t>
                      </a:r>
                    </a:p>
                  </a:txBody>
                  <a:tcPr marL="9525" marR="9525" marT="9525" marB="0" anchor="b">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fontAlgn="b"/>
                      <a:r>
                        <a:rPr lang="cs-CZ" sz="2800" b="0" i="0" u="none" strike="noStrike" dirty="0">
                          <a:solidFill>
                            <a:srgbClr val="000000"/>
                          </a:solidFill>
                          <a:latin typeface="Calibri"/>
                        </a:rPr>
                        <a:t>983</a:t>
                      </a:r>
                    </a:p>
                  </a:txBody>
                  <a:tcPr marL="9525" marR="9525" marT="9525" marB="0" anchor="b">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657446">
                <a:tc>
                  <a:txBody>
                    <a:bodyPr/>
                    <a:lstStyle/>
                    <a:p>
                      <a:pPr algn="l" fontAlgn="b"/>
                      <a:r>
                        <a:rPr lang="cs-CZ" sz="2800" b="0" i="0" u="none" strike="noStrike" dirty="0" smtClean="0">
                          <a:solidFill>
                            <a:srgbClr val="000000"/>
                          </a:solidFill>
                          <a:latin typeface="Calibri"/>
                        </a:rPr>
                        <a:t>  Oprávněný </a:t>
                      </a:r>
                      <a:r>
                        <a:rPr lang="cs-CZ" sz="2800" b="0" i="0" u="none" strike="noStrike" dirty="0">
                          <a:solidFill>
                            <a:srgbClr val="000000"/>
                          </a:solidFill>
                          <a:latin typeface="Calibri"/>
                        </a:rPr>
                        <a:t>příjemce</a:t>
                      </a:r>
                    </a:p>
                  </a:txBody>
                  <a:tcPr marL="9525" marR="9525" marT="9525" marB="0" anchor="b">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fontAlgn="b"/>
                      <a:r>
                        <a:rPr lang="cs-CZ" sz="2800" b="0" i="0" u="none" strike="noStrike" dirty="0">
                          <a:solidFill>
                            <a:srgbClr val="000000"/>
                          </a:solidFill>
                          <a:latin typeface="Calibri"/>
                        </a:rPr>
                        <a:t>121</a:t>
                      </a:r>
                    </a:p>
                  </a:txBody>
                  <a:tcPr marL="9525" marR="9525" marT="9525" marB="0" anchor="b">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657446">
                <a:tc>
                  <a:txBody>
                    <a:bodyPr/>
                    <a:lstStyle/>
                    <a:p>
                      <a:pPr algn="l" fontAlgn="b"/>
                      <a:r>
                        <a:rPr lang="cs-CZ" sz="2800" b="0" i="0" u="none" strike="noStrike" dirty="0" smtClean="0">
                          <a:solidFill>
                            <a:srgbClr val="000000"/>
                          </a:solidFill>
                          <a:latin typeface="Calibri"/>
                        </a:rPr>
                        <a:t>  Daňový </a:t>
                      </a:r>
                      <a:r>
                        <a:rPr lang="cs-CZ" sz="2800" b="0" i="0" u="none" strike="noStrike" dirty="0">
                          <a:solidFill>
                            <a:srgbClr val="000000"/>
                          </a:solidFill>
                          <a:latin typeface="Calibri"/>
                        </a:rPr>
                        <a:t>sklad</a:t>
                      </a:r>
                    </a:p>
                  </a:txBody>
                  <a:tcPr marL="9525" marR="9525" marT="9525" marB="0" anchor="b">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algn="ctr" fontAlgn="b"/>
                      <a:r>
                        <a:rPr lang="cs-CZ" sz="2800" b="0" i="0" u="none" strike="noStrike" dirty="0">
                          <a:solidFill>
                            <a:srgbClr val="000000"/>
                          </a:solidFill>
                          <a:latin typeface="Calibri"/>
                        </a:rPr>
                        <a:t>89</a:t>
                      </a:r>
                    </a:p>
                  </a:txBody>
                  <a:tcPr marL="9525" marR="9525" marT="9525" marB="0" anchor="b">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497875">
                <a:tc>
                  <a:txBody>
                    <a:bodyPr/>
                    <a:lstStyle/>
                    <a:p>
                      <a:pPr algn="l" fontAlgn="b"/>
                      <a:r>
                        <a:rPr lang="cs-CZ" sz="2800" b="0" i="0" u="none" strike="noStrike" dirty="0" smtClean="0">
                          <a:solidFill>
                            <a:srgbClr val="000000"/>
                          </a:solidFill>
                          <a:latin typeface="Calibri"/>
                        </a:rPr>
                        <a:t>  Zvláštní </a:t>
                      </a:r>
                      <a:r>
                        <a:rPr lang="cs-CZ" sz="2800" b="0" i="0" u="none" strike="noStrike" dirty="0">
                          <a:solidFill>
                            <a:srgbClr val="000000"/>
                          </a:solidFill>
                          <a:latin typeface="Calibri"/>
                        </a:rPr>
                        <a:t>povolení  </a:t>
                      </a:r>
                    </a:p>
                  </a:txBody>
                  <a:tcPr marL="9525" marR="9525" marT="9525" marB="0" anchor="b">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algn="ctr" fontAlgn="b"/>
                      <a:r>
                        <a:rPr lang="cs-CZ" sz="2800" b="0" i="0" u="none" strike="noStrike" dirty="0">
                          <a:solidFill>
                            <a:srgbClr val="000000"/>
                          </a:solidFill>
                          <a:latin typeface="Calibri"/>
                        </a:rPr>
                        <a:t>601</a:t>
                      </a:r>
                    </a:p>
                  </a:txBody>
                  <a:tcPr marL="9525" marR="9525" marT="9525" marB="0" anchor="b">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4507752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6" name="TextovéPole 5"/>
          <p:cNvSpPr txBox="1">
            <a:spLocks noChangeArrowheads="1"/>
          </p:cNvSpPr>
          <p:nvPr/>
        </p:nvSpPr>
        <p:spPr bwMode="auto">
          <a:xfrm>
            <a:off x="755576" y="2420888"/>
            <a:ext cx="7561262" cy="3046988"/>
          </a:xfrm>
          <a:prstGeom prst="rect">
            <a:avLst/>
          </a:prstGeom>
          <a:noFill/>
          <a:ln w="9525">
            <a:noFill/>
            <a:miter lim="800000"/>
            <a:headEnd/>
            <a:tailEnd/>
          </a:ln>
        </p:spPr>
        <p:txBody>
          <a:bodyPr wrap="square">
            <a:spAutoFit/>
          </a:bodyPr>
          <a:lstStyle/>
          <a:p>
            <a:pPr algn="just"/>
            <a:endParaRPr lang="cs-CZ" sz="2400" dirty="0" smtClean="0"/>
          </a:p>
          <a:p>
            <a:pPr algn="ctr"/>
            <a:r>
              <a:rPr lang="cs-CZ" sz="2400" dirty="0" smtClean="0"/>
              <a:t>ZÁKON č. 311/2006 Sb. ze dne 23. května 2006</a:t>
            </a:r>
          </a:p>
          <a:p>
            <a:pPr algn="ctr"/>
            <a:r>
              <a:rPr lang="cs-CZ" sz="2400" dirty="0" smtClean="0"/>
              <a:t>o pohonných hmotách a čerpacích stanicích pohonných hmot a o změně některých souvisejících zákonů (zákon o pohonných hmotách)</a:t>
            </a:r>
          </a:p>
          <a:p>
            <a:pPr algn="ctr"/>
            <a:endParaRPr lang="cs-CZ" dirty="0" smtClean="0">
              <a:solidFill>
                <a:schemeClr val="accent1">
                  <a:lumMod val="75000"/>
                </a:schemeClr>
              </a:solidFill>
            </a:endParaRPr>
          </a:p>
          <a:p>
            <a:pPr algn="ctr"/>
            <a:endParaRPr lang="cs-CZ" dirty="0" smtClean="0">
              <a:solidFill>
                <a:schemeClr val="accent1">
                  <a:lumMod val="75000"/>
                </a:schemeClr>
              </a:solidFill>
            </a:endParaRPr>
          </a:p>
          <a:p>
            <a:pPr algn="ctr"/>
            <a:endParaRPr lang="cs-CZ" dirty="0" smtClean="0">
              <a:solidFill>
                <a:schemeClr val="accent1">
                  <a:lumMod val="75000"/>
                </a:schemeClr>
              </a:solidFill>
            </a:endParaRPr>
          </a:p>
          <a:p>
            <a:pPr algn="ctr"/>
            <a:endParaRPr lang="cs-CZ" dirty="0">
              <a:solidFill>
                <a:schemeClr val="accent1">
                  <a:lumMod val="75000"/>
                </a:schemeClr>
              </a:solidFill>
            </a:endParaRPr>
          </a:p>
        </p:txBody>
      </p:sp>
      <p:sp>
        <p:nvSpPr>
          <p:cNvPr id="14" name="Nadpis 13"/>
          <p:cNvSpPr>
            <a:spLocks noGrp="1"/>
          </p:cNvSpPr>
          <p:nvPr>
            <p:ph type="ctrTitle"/>
          </p:nvPr>
        </p:nvSpPr>
        <p:spPr>
          <a:xfrm>
            <a:off x="817581" y="2420888"/>
            <a:ext cx="7175351" cy="2504569"/>
          </a:xfrm>
        </p:spPr>
        <p:txBody>
          <a:bodyPr/>
          <a:lstStyle/>
          <a:p>
            <a:endParaRPr lang="cs-CZ" dirty="0"/>
          </a:p>
        </p:txBody>
      </p:sp>
      <p:sp>
        <p:nvSpPr>
          <p:cNvPr id="15" name="Podnadpis 14"/>
          <p:cNvSpPr>
            <a:spLocks noGrp="1"/>
          </p:cNvSpPr>
          <p:nvPr>
            <p:ph type="subTitle" idx="1"/>
          </p:nvPr>
        </p:nvSpPr>
        <p:spPr>
          <a:xfrm>
            <a:off x="1403648" y="1268760"/>
            <a:ext cx="5637010" cy="882119"/>
          </a:xfrm>
        </p:spPr>
        <p:txBody>
          <a:bodyPr>
            <a:normAutofit/>
          </a:bodyPr>
          <a:lstStyle/>
          <a:p>
            <a:pPr algn="ctr"/>
            <a:r>
              <a:rPr lang="cs-CZ" sz="4000" b="1" dirty="0" smtClean="0"/>
              <a:t>Registr distributorů PHM </a:t>
            </a:r>
            <a:endParaRPr lang="cs-CZ" sz="4000" b="1" dirty="0"/>
          </a:p>
        </p:txBody>
      </p:sp>
    </p:spTree>
    <p:extLst>
      <p:ext uri="{BB962C8B-B14F-4D97-AF65-F5344CB8AC3E}">
        <p14:creationId xmlns="" xmlns:p14="http://schemas.microsoft.com/office/powerpoint/2010/main" val="344507752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7"/>
          <p:cNvSpPr txBox="1">
            <a:spLocks noChangeArrowheads="1"/>
          </p:cNvSpPr>
          <p:nvPr/>
        </p:nvSpPr>
        <p:spPr bwMode="auto">
          <a:xfrm>
            <a:off x="684213" y="1071545"/>
            <a:ext cx="7991475" cy="5262979"/>
          </a:xfrm>
          <a:prstGeom prst="rect">
            <a:avLst/>
          </a:prstGeom>
          <a:noFill/>
          <a:ln w="9525">
            <a:noFill/>
            <a:miter lim="800000"/>
            <a:headEnd/>
            <a:tailEnd/>
          </a:ln>
        </p:spPr>
        <p:txBody>
          <a:bodyPr wrap="square">
            <a:spAutoFit/>
          </a:bodyPr>
          <a:lstStyle/>
          <a:p>
            <a:pPr algn="ctr"/>
            <a:r>
              <a:rPr lang="cs-CZ" sz="4000" dirty="0" smtClean="0"/>
              <a:t>Současná úprava zákona</a:t>
            </a:r>
            <a:endParaRPr lang="cs-CZ" sz="4000" dirty="0"/>
          </a:p>
          <a:p>
            <a:endParaRPr lang="cs-CZ" dirty="0" smtClean="0"/>
          </a:p>
          <a:p>
            <a:pPr marL="457200" indent="-457200" algn="just">
              <a:buFont typeface="Wingdings" pitchFamily="2" charset="2"/>
              <a:buChar char="Ø"/>
            </a:pPr>
            <a:r>
              <a:rPr lang="cs-CZ" sz="2000" dirty="0" smtClean="0">
                <a:latin typeface="Calibri" pitchFamily="34" charset="0"/>
              </a:rPr>
              <a:t>proces registrace distributorů PHM je formální, osoby mají povinnost</a:t>
            </a:r>
          </a:p>
          <a:p>
            <a:pPr marL="914400" lvl="1" indent="-457200" algn="just">
              <a:buFont typeface="Wingdings" pitchFamily="2" charset="2"/>
              <a:buChar char="ü"/>
            </a:pPr>
            <a:r>
              <a:rPr lang="cs-CZ" sz="2000" dirty="0" smtClean="0">
                <a:latin typeface="Calibri" pitchFamily="34" charset="0"/>
              </a:rPr>
              <a:t>se před zahájením své činnosti zaregistrovat formou oznámení (uvést identifikační údaje),</a:t>
            </a:r>
          </a:p>
          <a:p>
            <a:pPr marL="914400" lvl="1" indent="-457200" algn="just">
              <a:buFont typeface="Wingdings" pitchFamily="2" charset="2"/>
              <a:buChar char="ü"/>
            </a:pPr>
            <a:r>
              <a:rPr lang="cs-CZ" sz="2000" dirty="0" smtClean="0">
                <a:latin typeface="Calibri" pitchFamily="34" charset="0"/>
              </a:rPr>
              <a:t>předložit příslušné živnostenské oprávnění,</a:t>
            </a:r>
          </a:p>
          <a:p>
            <a:pPr marL="914400" lvl="1" indent="-457200" algn="just">
              <a:buFont typeface="Wingdings" pitchFamily="2" charset="2"/>
              <a:buChar char="ü"/>
            </a:pPr>
            <a:r>
              <a:rPr lang="cs-CZ" sz="2000" dirty="0" smtClean="0">
                <a:latin typeface="Calibri" pitchFamily="34" charset="0"/>
              </a:rPr>
              <a:t>nakupovat pohonné hmoty v tuzemsku pouze od registrovaných distributorů,</a:t>
            </a:r>
          </a:p>
          <a:p>
            <a:pPr marL="457200" indent="-457200" algn="just"/>
            <a:endParaRPr lang="cs-CZ" sz="2000" dirty="0" smtClean="0">
              <a:latin typeface="Calibri" pitchFamily="34" charset="0"/>
            </a:endParaRPr>
          </a:p>
          <a:p>
            <a:pPr marL="457200" indent="-457200" algn="just">
              <a:buFont typeface="Wingdings" pitchFamily="2" charset="2"/>
              <a:buChar char="Ø"/>
            </a:pPr>
            <a:r>
              <a:rPr lang="cs-CZ" sz="2000" dirty="0" smtClean="0">
                <a:latin typeface="Calibri" pitchFamily="34" charset="0"/>
              </a:rPr>
              <a:t> zápis do registru distributorů PHM je v podstatě nárokový,</a:t>
            </a:r>
          </a:p>
          <a:p>
            <a:pPr marL="457200" indent="-457200" algn="just"/>
            <a:endParaRPr lang="cs-CZ" sz="2000" dirty="0" smtClean="0">
              <a:latin typeface="Calibri" pitchFamily="34" charset="0"/>
            </a:endParaRPr>
          </a:p>
          <a:p>
            <a:pPr marL="457200" indent="-457200" algn="just">
              <a:buFont typeface="Wingdings" pitchFamily="2" charset="2"/>
              <a:buChar char="Ø"/>
            </a:pPr>
            <a:r>
              <a:rPr lang="cs-CZ" sz="2000" dirty="0" smtClean="0">
                <a:latin typeface="Calibri" pitchFamily="34" charset="0"/>
              </a:rPr>
              <a:t>platná legislativa dosud neposkytuje pružný mechanismus výmazu problematických subjektů,</a:t>
            </a:r>
          </a:p>
          <a:p>
            <a:pPr marL="457200" indent="-457200" algn="just"/>
            <a:endParaRPr lang="cs-CZ" sz="2000" dirty="0" smtClean="0">
              <a:latin typeface="Calibri" pitchFamily="34" charset="0"/>
            </a:endParaRPr>
          </a:p>
          <a:p>
            <a:pPr marL="457200" indent="-457200" algn="just">
              <a:buFont typeface="Wingdings" pitchFamily="2" charset="2"/>
              <a:buChar char="Ø"/>
            </a:pPr>
            <a:r>
              <a:rPr lang="cs-CZ" sz="2000" dirty="0" smtClean="0">
                <a:latin typeface="Calibri" pitchFamily="34" charset="0"/>
              </a:rPr>
              <a:t>umožňuje vznik stovek účelově založených společností a </a:t>
            </a:r>
            <a:r>
              <a:rPr lang="cs-CZ" sz="2000" dirty="0" smtClean="0"/>
              <a:t>daňové úniky </a:t>
            </a:r>
          </a:p>
          <a:p>
            <a:endParaRPr lang="cs-CZ" dirty="0" smtClean="0"/>
          </a:p>
        </p:txBody>
      </p:sp>
    </p:spTree>
    <p:extLst>
      <p:ext uri="{BB962C8B-B14F-4D97-AF65-F5344CB8AC3E}">
        <p14:creationId xmlns="" xmlns:p14="http://schemas.microsoft.com/office/powerpoint/2010/main" val="344507752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Obdélník 13"/>
          <p:cNvSpPr/>
          <p:nvPr/>
        </p:nvSpPr>
        <p:spPr>
          <a:xfrm>
            <a:off x="755576" y="764704"/>
            <a:ext cx="7344816" cy="5878532"/>
          </a:xfrm>
          <a:prstGeom prst="rect">
            <a:avLst/>
          </a:prstGeom>
        </p:spPr>
        <p:txBody>
          <a:bodyPr wrap="square">
            <a:spAutoFit/>
          </a:bodyPr>
          <a:lstStyle/>
          <a:p>
            <a:pPr algn="ctr"/>
            <a:r>
              <a:rPr lang="cs-CZ" sz="4000" dirty="0" smtClean="0"/>
              <a:t>Návrh změny zákona </a:t>
            </a:r>
          </a:p>
          <a:p>
            <a:pPr algn="ctr"/>
            <a:r>
              <a:rPr lang="cs-CZ" sz="1400" dirty="0" smtClean="0"/>
              <a:t>(Senát schválil dne 26.6.2013 novelu zákona o pohonných hmotách ve znění schváleném Poslaneckou sněmovnou – senátní tisk č. 120)</a:t>
            </a:r>
          </a:p>
          <a:p>
            <a:pPr algn="just"/>
            <a:endParaRPr lang="cs-CZ" sz="1000" dirty="0" smtClean="0"/>
          </a:p>
          <a:p>
            <a:pPr marL="457200" indent="-457200" algn="just">
              <a:buFont typeface="Wingdings" pitchFamily="2" charset="2"/>
              <a:buChar char="Ø"/>
            </a:pPr>
            <a:r>
              <a:rPr lang="cs-CZ" sz="2000" dirty="0" smtClean="0"/>
              <a:t>registrační řízení bude mít charakter povolovacího řízení - celní úřad bude nově posuzovat splnění zákonem stanovených podmínek a sledovat jejich dodržování po celou dobu účinnosti registrace distributora,</a:t>
            </a:r>
          </a:p>
          <a:p>
            <a:pPr marL="457200" indent="-457200" algn="just">
              <a:buFont typeface="Wingdings" pitchFamily="2" charset="2"/>
              <a:buChar char="Ø"/>
            </a:pPr>
            <a:r>
              <a:rPr lang="cs-CZ" sz="2000" dirty="0" smtClean="0"/>
              <a:t>prodávat pohonné hmoty bude možné pouze na základě živnostenského oprávnění k provozování koncesované živnosti, (mimo čerpací stanice),</a:t>
            </a:r>
          </a:p>
          <a:p>
            <a:pPr marL="457200" indent="-457200" algn="just">
              <a:buFont typeface="Wingdings" pitchFamily="2" charset="2"/>
              <a:buChar char="Ø"/>
            </a:pPr>
            <a:r>
              <a:rPr lang="cs-CZ" sz="2000" dirty="0" smtClean="0"/>
              <a:t>k žádosti distributora o koncesi nebo </a:t>
            </a:r>
            <a:r>
              <a:rPr lang="cs-CZ" sz="2000" dirty="0" smtClean="0">
                <a:latin typeface="Calibri" pitchFamily="34" charset="0"/>
              </a:rPr>
              <a:t>schválení ustanovení odpovědného zástupce pro distribuci PHM se </a:t>
            </a:r>
            <a:r>
              <a:rPr lang="cs-CZ" sz="2000" dirty="0" smtClean="0"/>
              <a:t>bude vyjadřovat </a:t>
            </a:r>
            <a:r>
              <a:rPr lang="cs-CZ" sz="2000" b="1" dirty="0" smtClean="0"/>
              <a:t>celní úřad</a:t>
            </a:r>
            <a:r>
              <a:rPr lang="cs-CZ" sz="2000" dirty="0" smtClean="0"/>
              <a:t>, který bude zkoumat, zda jsou splněny podmínky spolehlivosti – osoba v posledních 3 letech neporušila závažným způsobem daňové (u finančních úřadů nebo celních úřadů) nebo celní předpisy nebo zákon o pohonných hmotách a zároveň je bezúhonná.</a:t>
            </a:r>
          </a:p>
          <a:p>
            <a:pPr algn="ctr"/>
            <a:endParaRPr lang="cs-CZ" dirty="0">
              <a:solidFill>
                <a:schemeClr val="accent1">
                  <a:lumMod val="75000"/>
                </a:schemeClr>
              </a:solidFill>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Obdélník 12"/>
          <p:cNvSpPr/>
          <p:nvPr/>
        </p:nvSpPr>
        <p:spPr>
          <a:xfrm>
            <a:off x="755576" y="908721"/>
            <a:ext cx="7344816" cy="5539978"/>
          </a:xfrm>
          <a:prstGeom prst="rect">
            <a:avLst/>
          </a:prstGeom>
        </p:spPr>
        <p:txBody>
          <a:bodyPr wrap="square">
            <a:spAutoFit/>
          </a:bodyPr>
          <a:lstStyle/>
          <a:p>
            <a:endParaRPr lang="cs-CZ" sz="2000" dirty="0" smtClean="0"/>
          </a:p>
          <a:p>
            <a:pPr algn="ctr"/>
            <a:r>
              <a:rPr lang="cs-CZ" sz="4000" dirty="0" smtClean="0"/>
              <a:t>Prokazování spolehlivosti</a:t>
            </a:r>
          </a:p>
          <a:p>
            <a:pPr algn="ctr"/>
            <a:endParaRPr lang="cs-CZ" sz="2000" dirty="0" smtClean="0"/>
          </a:p>
          <a:p>
            <a:pPr marL="457200" indent="-457200" algn="just">
              <a:buFont typeface="Wingdings" pitchFamily="2" charset="2"/>
              <a:buChar char="Ø"/>
            </a:pPr>
            <a:r>
              <a:rPr lang="cs-CZ" sz="2000" dirty="0" smtClean="0"/>
              <a:t>Podmínka spolehlivosti musí být splněna u:</a:t>
            </a:r>
          </a:p>
          <a:p>
            <a:pPr marL="457200" indent="-457200" algn="just">
              <a:buFont typeface="+mj-lt"/>
              <a:buAutoNum type="alphaLcParenR"/>
            </a:pPr>
            <a:r>
              <a:rPr lang="cs-CZ" sz="2000" dirty="0" smtClean="0"/>
              <a:t>Žadatele/následně držitele živnostenského oprávnění pro distribuci PHM,</a:t>
            </a:r>
          </a:p>
          <a:p>
            <a:pPr marL="444500" indent="-444500" algn="just">
              <a:buFont typeface="+mj-lt"/>
              <a:buAutoNum type="alphaLcParenR"/>
            </a:pPr>
            <a:r>
              <a:rPr lang="cs-CZ" sz="2000" dirty="0" smtClean="0"/>
              <a:t>statutárního orgánu nebo člena statutárního orgánu tohoto žadatele a</a:t>
            </a:r>
          </a:p>
          <a:p>
            <a:pPr marL="457200" indent="-457200" algn="just">
              <a:buFont typeface="+mj-lt"/>
              <a:buAutoNum type="alphaLcParenR"/>
            </a:pPr>
            <a:r>
              <a:rPr lang="cs-CZ" sz="2000" dirty="0" smtClean="0"/>
              <a:t>odpovědného zástupce tohoto žadatele.</a:t>
            </a:r>
          </a:p>
          <a:p>
            <a:pPr marL="457200" indent="-457200" algn="just"/>
            <a:endParaRPr lang="cs-CZ" sz="2000" dirty="0" smtClean="0"/>
          </a:p>
          <a:p>
            <a:pPr marL="457200" indent="-457200" algn="just">
              <a:buFont typeface="Wingdings" pitchFamily="2" charset="2"/>
              <a:buChar char="Ø"/>
            </a:pPr>
            <a:r>
              <a:rPr lang="cs-CZ" sz="2000" dirty="0" smtClean="0"/>
              <a:t>Podmínka spolehlivosti musí být u výše uvedených osob splňována po celou dobu trvání živnostenského oprávnění pro distribuci PHM.</a:t>
            </a:r>
            <a:endParaRPr lang="cs-CZ" sz="2000" dirty="0" smtClean="0">
              <a:latin typeface="Calibri" pitchFamily="34" charset="0"/>
            </a:endParaRPr>
          </a:p>
          <a:p>
            <a:pPr algn="just"/>
            <a:endParaRPr lang="cs-CZ" sz="2000" dirty="0" smtClean="0">
              <a:latin typeface="Calibri" pitchFamily="34" charset="0"/>
            </a:endParaRPr>
          </a:p>
          <a:p>
            <a:pPr algn="just"/>
            <a:endParaRPr lang="cs-CZ" dirty="0" smtClean="0">
              <a:solidFill>
                <a:schemeClr val="accent1">
                  <a:lumMod val="75000"/>
                </a:schemeClr>
              </a:solidFill>
            </a:endParaRPr>
          </a:p>
          <a:p>
            <a:pPr algn="ctr"/>
            <a:endParaRPr lang="cs-CZ" dirty="0" smtClean="0">
              <a:solidFill>
                <a:schemeClr val="accent1">
                  <a:lumMod val="75000"/>
                </a:schemeClr>
              </a:solidFill>
            </a:endParaRPr>
          </a:p>
          <a:p>
            <a:pPr algn="ctr"/>
            <a:endParaRPr lang="cs-CZ" dirty="0">
              <a:solidFill>
                <a:schemeClr val="accent1">
                  <a:lumMod val="75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71546"/>
            <a:ext cx="7056438" cy="4708981"/>
          </a:xfrm>
          <a:prstGeom prst="rect">
            <a:avLst/>
          </a:prstGeom>
          <a:noFill/>
          <a:ln w="9525">
            <a:noFill/>
            <a:miter lim="800000"/>
            <a:headEnd/>
            <a:tailEnd/>
          </a:ln>
        </p:spPr>
        <p:txBody>
          <a:bodyPr wrap="square">
            <a:spAutoFit/>
          </a:bodyPr>
          <a:lstStyle/>
          <a:p>
            <a:pPr algn="ctr"/>
            <a:r>
              <a:rPr lang="cs-CZ" sz="4000" dirty="0" smtClean="0"/>
              <a:t>Odpovědný zástupce</a:t>
            </a:r>
          </a:p>
          <a:p>
            <a:pPr algn="just"/>
            <a:endParaRPr lang="cs-CZ" sz="2000" dirty="0" smtClean="0"/>
          </a:p>
          <a:p>
            <a:pPr marL="358775" indent="-358775" algn="just">
              <a:buFont typeface="Wingdings" pitchFamily="2" charset="2"/>
              <a:buChar char="Ø"/>
            </a:pPr>
            <a:r>
              <a:rPr lang="cs-CZ" sz="2000" dirty="0" smtClean="0"/>
              <a:t>Odpovědný zástupce může vykonávat tuto činnost pouze pro jednoho distributora PHM.</a:t>
            </a:r>
          </a:p>
          <a:p>
            <a:pPr marL="457200" indent="-457200" algn="just">
              <a:buFont typeface="Arial" pitchFamily="34" charset="0"/>
              <a:buChar char="•"/>
            </a:pPr>
            <a:endParaRPr lang="cs-CZ" sz="2000" dirty="0" smtClean="0"/>
          </a:p>
          <a:p>
            <a:pPr marL="358775" indent="-358775" algn="just">
              <a:buFont typeface="Wingdings" pitchFamily="2" charset="2"/>
              <a:buChar char="Ø"/>
              <a:tabLst>
                <a:tab pos="355600" algn="l"/>
              </a:tabLst>
            </a:pPr>
            <a:r>
              <a:rPr lang="cs-CZ" sz="2000" dirty="0" smtClean="0"/>
              <a:t>Živnostenský úřad zruší živnostenské oprávnění pro distribuci pohonných hmot nebo změní jeho rozsah, pokud:</a:t>
            </a:r>
          </a:p>
          <a:p>
            <a:pPr marL="355600" indent="-355600" algn="just">
              <a:buAutoNum type="alphaLcParenR"/>
            </a:pPr>
            <a:r>
              <a:rPr lang="cs-CZ" sz="2000" dirty="0" smtClean="0"/>
              <a:t>distributor PHM neustanovil odpovědného zástupce, ačkoli to živnostenský zákon vyžaduje, nebo</a:t>
            </a:r>
          </a:p>
          <a:p>
            <a:pPr marL="355600" indent="-355600" algn="just">
              <a:buAutoNum type="alphaLcParenR"/>
            </a:pPr>
            <a:r>
              <a:rPr lang="cs-CZ" sz="2000" dirty="0" smtClean="0"/>
              <a:t>živnostenský úřad neschválil ustanovení nového odpovědného zástupce, protože tento zástupce nesplňuje</a:t>
            </a:r>
          </a:p>
          <a:p>
            <a:pPr marL="914400" lvl="1" indent="-457200" algn="just">
              <a:buFont typeface="+mj-lt"/>
              <a:buAutoNum type="arabicPeriod"/>
            </a:pPr>
            <a:r>
              <a:rPr lang="pl-PL" sz="2000" dirty="0" smtClean="0"/>
              <a:t>podmínku podle prvního odstavce,</a:t>
            </a:r>
          </a:p>
          <a:p>
            <a:pPr marL="914400" lvl="1" indent="-457200" algn="just">
              <a:buFont typeface="+mj-lt"/>
              <a:buAutoNum type="arabicPeriod"/>
            </a:pPr>
            <a:r>
              <a:rPr lang="cs-CZ" sz="2000" dirty="0" smtClean="0"/>
              <a:t>podmínku spolehlivosti nebo</a:t>
            </a:r>
          </a:p>
          <a:p>
            <a:pPr marL="914400" lvl="1" indent="-457200" algn="just">
              <a:buFont typeface="+mj-lt"/>
              <a:buAutoNum type="arabicPeriod"/>
            </a:pPr>
            <a:r>
              <a:rPr lang="cs-CZ" sz="2000" dirty="0" smtClean="0"/>
              <a:t>podmínky stanovené živnostenským zákonem.</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4739759"/>
          </a:xfrm>
          <a:prstGeom prst="rect">
            <a:avLst/>
          </a:prstGeom>
          <a:noFill/>
          <a:ln w="9525">
            <a:noFill/>
            <a:miter lim="800000"/>
            <a:headEnd/>
            <a:tailEnd/>
          </a:ln>
        </p:spPr>
        <p:txBody>
          <a:bodyPr wrap="square">
            <a:spAutoFit/>
          </a:bodyPr>
          <a:lstStyle/>
          <a:p>
            <a:pPr algn="ctr"/>
            <a:r>
              <a:rPr lang="cs-CZ" sz="4000" b="1" dirty="0" smtClean="0"/>
              <a:t>Registrace distributora PHM</a:t>
            </a:r>
            <a:endParaRPr lang="cs-CZ" sz="4000" b="1" dirty="0">
              <a:solidFill>
                <a:schemeClr val="tx2">
                  <a:lumMod val="60000"/>
                  <a:lumOff val="40000"/>
                </a:schemeClr>
              </a:solidFill>
            </a:endParaRPr>
          </a:p>
          <a:p>
            <a:endParaRPr lang="cs-CZ" dirty="0"/>
          </a:p>
          <a:p>
            <a:pPr algn="ctr"/>
            <a:r>
              <a:rPr lang="cs-CZ" sz="4000" dirty="0" smtClean="0"/>
              <a:t>Registrační řízení </a:t>
            </a:r>
          </a:p>
          <a:p>
            <a:endParaRPr lang="cs-CZ" sz="2000" dirty="0" smtClean="0"/>
          </a:p>
          <a:p>
            <a:pPr marL="457200" indent="-457200">
              <a:buFont typeface="Wingdings" pitchFamily="2" charset="2"/>
              <a:buChar char="Ø"/>
            </a:pPr>
            <a:r>
              <a:rPr lang="cs-CZ" sz="2000" dirty="0" smtClean="0"/>
              <a:t>Distributor pohonných hmot je povinen se před zahájením své činnosti registrovat u celního úřadu.</a:t>
            </a:r>
          </a:p>
          <a:p>
            <a:pPr marL="457200" indent="-457200">
              <a:buFont typeface="Arial" pitchFamily="34" charset="0"/>
              <a:buChar char="•"/>
            </a:pPr>
            <a:endParaRPr lang="cs-CZ" sz="2000" dirty="0" smtClean="0"/>
          </a:p>
          <a:p>
            <a:pPr marL="457200" indent="-457200">
              <a:buFont typeface="Wingdings" pitchFamily="2" charset="2"/>
              <a:buChar char="Ø"/>
            </a:pPr>
            <a:r>
              <a:rPr lang="cs-CZ" sz="2000" dirty="0" smtClean="0"/>
              <a:t>Pro registrační řízení a správu placení kauce se použijí přiměřeně ustanovení daňového řádu.</a:t>
            </a:r>
          </a:p>
          <a:p>
            <a:pPr marL="457200" indent="-457200">
              <a:buFont typeface="Arial" pitchFamily="34" charset="0"/>
              <a:buChar char="•"/>
            </a:pPr>
            <a:endParaRPr lang="cs-CZ" sz="2000" dirty="0" smtClean="0"/>
          </a:p>
          <a:p>
            <a:pPr marL="457200" indent="-457200">
              <a:buFont typeface="Wingdings" pitchFamily="2" charset="2"/>
              <a:buChar char="Ø"/>
            </a:pPr>
            <a:r>
              <a:rPr lang="cs-CZ" sz="2000" dirty="0" smtClean="0"/>
              <a:t>Přihláška k registraci se podává elektronicky.</a:t>
            </a:r>
          </a:p>
          <a:p>
            <a:pPr marL="457200" indent="-457200">
              <a:buFont typeface="Arial" pitchFamily="34" charset="0"/>
              <a:buChar char="•"/>
            </a:pPr>
            <a:endParaRPr lang="cs-CZ" sz="2000" dirty="0" smtClean="0"/>
          </a:p>
          <a:p>
            <a:pPr algn="ctr"/>
            <a:endParaRPr lang="cs-CZ"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5632311"/>
          </a:xfrm>
          <a:prstGeom prst="rect">
            <a:avLst/>
          </a:prstGeom>
          <a:noFill/>
          <a:ln w="9525">
            <a:noFill/>
            <a:miter lim="800000"/>
            <a:headEnd/>
            <a:tailEnd/>
          </a:ln>
        </p:spPr>
        <p:txBody>
          <a:bodyPr wrap="square">
            <a:spAutoFit/>
          </a:bodyPr>
          <a:lstStyle/>
          <a:p>
            <a:pPr algn="ctr"/>
            <a:r>
              <a:rPr lang="cs-CZ" sz="4000" dirty="0" smtClean="0"/>
              <a:t>Podmínky registrace </a:t>
            </a:r>
            <a:endParaRPr lang="cs-CZ" sz="4000" dirty="0" smtClean="0">
              <a:solidFill>
                <a:schemeClr val="tx2">
                  <a:lumMod val="60000"/>
                  <a:lumOff val="40000"/>
                </a:schemeClr>
              </a:solidFill>
            </a:endParaRPr>
          </a:p>
          <a:p>
            <a:pPr algn="just"/>
            <a:endParaRPr lang="cs-CZ" sz="2000" dirty="0" smtClean="0"/>
          </a:p>
          <a:p>
            <a:pPr marL="457200" indent="-457200" algn="just">
              <a:buFont typeface="Wingdings" pitchFamily="2" charset="2"/>
              <a:buChar char="Ø"/>
            </a:pPr>
            <a:r>
              <a:rPr lang="cs-CZ" sz="2000" dirty="0" smtClean="0"/>
              <a:t>bezdlužnost,</a:t>
            </a:r>
          </a:p>
          <a:p>
            <a:pPr marL="457200" indent="-457200" algn="just">
              <a:buFont typeface="Arial" pitchFamily="34" charset="0"/>
              <a:buChar char="•"/>
            </a:pPr>
            <a:endParaRPr lang="cs-CZ" sz="2000" dirty="0" smtClean="0"/>
          </a:p>
          <a:p>
            <a:pPr marL="457200" indent="-457200" algn="just">
              <a:buFont typeface="Wingdings" pitchFamily="2" charset="2"/>
              <a:buChar char="Ø"/>
            </a:pPr>
            <a:r>
              <a:rPr lang="cs-CZ" sz="2000" dirty="0" smtClean="0"/>
              <a:t>živnostenské oprávnění pro distribuci pohonných hmot, </a:t>
            </a:r>
          </a:p>
          <a:p>
            <a:pPr marL="457200" indent="-457200" algn="just">
              <a:buFont typeface="Arial" pitchFamily="34" charset="0"/>
              <a:buChar char="•"/>
            </a:pPr>
            <a:endParaRPr lang="cs-CZ" sz="2000" dirty="0" smtClean="0"/>
          </a:p>
          <a:p>
            <a:pPr marL="457200" indent="-457200" algn="just">
              <a:buFont typeface="Wingdings" pitchFamily="2" charset="2"/>
              <a:buChar char="Ø"/>
            </a:pPr>
            <a:r>
              <a:rPr lang="cs-CZ" sz="2000" dirty="0" smtClean="0"/>
              <a:t>skutečnost, že nebyl distributorovi pohonných hmot vysloven zákaz činnosti znemožňující výkon jeho činnosti,</a:t>
            </a:r>
          </a:p>
          <a:p>
            <a:pPr marL="457200" indent="-457200" algn="just">
              <a:buFont typeface="Arial" pitchFamily="34" charset="0"/>
              <a:buChar char="•"/>
            </a:pPr>
            <a:endParaRPr lang="cs-CZ" sz="2000" dirty="0" smtClean="0"/>
          </a:p>
          <a:p>
            <a:pPr marL="457200" indent="-457200" algn="just">
              <a:buFont typeface="Wingdings" pitchFamily="2" charset="2"/>
              <a:buChar char="Ø"/>
            </a:pPr>
            <a:r>
              <a:rPr lang="cs-CZ" sz="2000" dirty="0" smtClean="0"/>
              <a:t>skutečnost, že distributor pohonných hmot není v likvidaci nebo v úpadku, a</a:t>
            </a:r>
          </a:p>
          <a:p>
            <a:pPr marL="457200" indent="-457200" algn="just">
              <a:buFont typeface="Arial" pitchFamily="34" charset="0"/>
              <a:buChar char="•"/>
            </a:pPr>
            <a:endParaRPr lang="cs-CZ" sz="2000" dirty="0" smtClean="0"/>
          </a:p>
          <a:p>
            <a:pPr marL="457200" indent="-457200" algn="just">
              <a:buFont typeface="Wingdings" pitchFamily="2" charset="2"/>
              <a:buChar char="Ø"/>
            </a:pPr>
            <a:r>
              <a:rPr lang="cs-CZ" sz="2000" dirty="0" smtClean="0"/>
              <a:t>kauce.</a:t>
            </a:r>
          </a:p>
          <a:p>
            <a:pPr marL="457200" indent="-457200" algn="just">
              <a:buFont typeface="Arial" pitchFamily="34" charset="0"/>
              <a:buChar char="•"/>
            </a:pPr>
            <a:endParaRPr lang="cs-CZ" sz="2000" dirty="0" smtClean="0"/>
          </a:p>
          <a:p>
            <a:pPr marL="457200" indent="-457200" algn="just"/>
            <a:r>
              <a:rPr lang="cs-CZ" sz="2000" dirty="0" smtClean="0"/>
              <a:t>Podmínky registrace musí být splňovány po celou dobu registrace.</a:t>
            </a:r>
          </a:p>
          <a:p>
            <a:pPr algn="just"/>
            <a:endParaRPr lang="cs-CZ" sz="2000" dirty="0" smtClean="0"/>
          </a:p>
          <a:p>
            <a:pPr algn="just"/>
            <a:endParaRPr lang="cs-CZ"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149933"/>
            <a:ext cx="9144000" cy="7007933"/>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908720"/>
            <a:ext cx="7056438" cy="5016758"/>
          </a:xfrm>
          <a:prstGeom prst="rect">
            <a:avLst/>
          </a:prstGeom>
          <a:noFill/>
          <a:ln w="9525">
            <a:noFill/>
            <a:miter lim="800000"/>
            <a:headEnd/>
            <a:tailEnd/>
          </a:ln>
        </p:spPr>
        <p:txBody>
          <a:bodyPr wrap="square">
            <a:spAutoFit/>
          </a:bodyPr>
          <a:lstStyle/>
          <a:p>
            <a:pPr algn="ctr"/>
            <a:r>
              <a:rPr lang="cs-CZ" sz="4000" dirty="0" smtClean="0"/>
              <a:t>Kauce</a:t>
            </a:r>
          </a:p>
          <a:p>
            <a:pPr algn="ctr"/>
            <a:endParaRPr lang="cs-CZ" sz="2000" dirty="0" smtClean="0"/>
          </a:p>
          <a:p>
            <a:pPr marL="355600" indent="-355600" algn="just">
              <a:buFont typeface="Wingdings" pitchFamily="2" charset="2"/>
              <a:buChar char="Ø"/>
            </a:pPr>
            <a:r>
              <a:rPr lang="cs-CZ" sz="2000" dirty="0" smtClean="0"/>
              <a:t>Distributor PHM je povinen poskytnout kauci ve výši 20 mil. Kč, a to</a:t>
            </a:r>
          </a:p>
          <a:p>
            <a:pPr marL="914400" lvl="1" indent="-457200" algn="just">
              <a:buFont typeface="+mj-lt"/>
              <a:buAutoNum type="alphaLcParenR"/>
            </a:pPr>
            <a:r>
              <a:rPr lang="cs-CZ" sz="2000" dirty="0" smtClean="0"/>
              <a:t>složením částky na zvláštní účet celního úřadu </a:t>
            </a:r>
          </a:p>
          <a:p>
            <a:pPr marL="914400" lvl="1" indent="-457200" algn="just"/>
            <a:r>
              <a:rPr lang="cs-CZ" sz="2000" dirty="0" smtClean="0"/>
              <a:t>	(čísla účtů jsou zveřejněna na stránkách celní správy na adrese: 	 </a:t>
            </a:r>
            <a:r>
              <a:rPr lang="cs-CZ" sz="2000" dirty="0" smtClean="0">
                <a:hlinkClick r:id="rId3"/>
              </a:rPr>
              <a:t>http://www.</a:t>
            </a:r>
            <a:r>
              <a:rPr lang="cs-CZ" sz="2000" dirty="0" err="1" smtClean="0">
                <a:hlinkClick r:id="rId3"/>
              </a:rPr>
              <a:t>celnisprava.cz</a:t>
            </a:r>
            <a:r>
              <a:rPr lang="cs-CZ" sz="2000" dirty="0" smtClean="0">
                <a:hlinkClick r:id="rId3"/>
              </a:rPr>
              <a:t>/cz/o-</a:t>
            </a:r>
            <a:r>
              <a:rPr lang="cs-CZ" sz="2000" dirty="0" err="1" smtClean="0">
                <a:hlinkClick r:id="rId3"/>
              </a:rPr>
              <a:t>nas</a:t>
            </a:r>
            <a:r>
              <a:rPr lang="cs-CZ" sz="2000" dirty="0" smtClean="0">
                <a:hlinkClick r:id="rId3"/>
              </a:rPr>
              <a:t>/</a:t>
            </a:r>
            <a:r>
              <a:rPr lang="cs-CZ" sz="2000" dirty="0" err="1" smtClean="0">
                <a:hlinkClick r:id="rId3"/>
              </a:rPr>
              <a:t>zmena</a:t>
            </a:r>
            <a:r>
              <a:rPr lang="cs-CZ" sz="2000" dirty="0" smtClean="0">
                <a:hlinkClick r:id="rId3"/>
              </a:rPr>
              <a:t>-</a:t>
            </a:r>
            <a:r>
              <a:rPr lang="cs-CZ" sz="2000" dirty="0" err="1" smtClean="0">
                <a:hlinkClick r:id="rId3"/>
              </a:rPr>
              <a:t>organizacni</a:t>
            </a:r>
            <a:r>
              <a:rPr lang="cs-CZ" sz="2000" dirty="0" smtClean="0">
                <a:hlinkClick r:id="rId3"/>
              </a:rPr>
              <a:t>-struktury-</a:t>
            </a:r>
            <a:r>
              <a:rPr lang="cs-CZ" sz="2000" dirty="0" err="1" smtClean="0">
                <a:hlinkClick r:id="rId3"/>
              </a:rPr>
              <a:t>cs</a:t>
            </a:r>
            <a:r>
              <a:rPr lang="cs-CZ" sz="2000" dirty="0" smtClean="0">
                <a:hlinkClick r:id="rId3"/>
              </a:rPr>
              <a:t>-k-112013/</a:t>
            </a:r>
            <a:r>
              <a:rPr lang="cs-CZ" sz="2000" dirty="0" err="1" smtClean="0">
                <a:hlinkClick r:id="rId3"/>
              </a:rPr>
              <a:t>Stranky</a:t>
            </a:r>
            <a:r>
              <a:rPr lang="cs-CZ" sz="2000" dirty="0" smtClean="0">
                <a:hlinkClick r:id="rId3"/>
              </a:rPr>
              <a:t>/jak-</a:t>
            </a:r>
            <a:r>
              <a:rPr lang="cs-CZ" sz="2000" dirty="0" err="1" smtClean="0">
                <a:hlinkClick r:id="rId3"/>
              </a:rPr>
              <a:t>spravne</a:t>
            </a:r>
            <a:r>
              <a:rPr lang="cs-CZ" sz="2000" dirty="0" smtClean="0">
                <a:hlinkClick r:id="rId3"/>
              </a:rPr>
              <a:t>-zaplatit-</a:t>
            </a:r>
            <a:r>
              <a:rPr lang="cs-CZ" sz="2000" dirty="0" err="1" smtClean="0">
                <a:hlinkClick r:id="rId3"/>
              </a:rPr>
              <a:t>dan</a:t>
            </a:r>
            <a:r>
              <a:rPr lang="cs-CZ" sz="2000" dirty="0" smtClean="0">
                <a:hlinkClick r:id="rId3"/>
              </a:rPr>
              <a:t>-</a:t>
            </a:r>
            <a:r>
              <a:rPr lang="cs-CZ" sz="2000" dirty="0" err="1" smtClean="0">
                <a:hlinkClick r:id="rId3"/>
              </a:rPr>
              <a:t>celnimu</a:t>
            </a:r>
            <a:r>
              <a:rPr lang="cs-CZ" sz="2000" dirty="0" smtClean="0">
                <a:hlinkClick r:id="rId3"/>
              </a:rPr>
              <a:t>-</a:t>
            </a:r>
            <a:r>
              <a:rPr lang="cs-CZ" sz="2000" dirty="0" err="1" smtClean="0">
                <a:hlinkClick r:id="rId3"/>
              </a:rPr>
              <a:t>uradu.aspx</a:t>
            </a:r>
            <a:r>
              <a:rPr lang="cs-CZ" sz="2000" dirty="0" smtClean="0"/>
              <a:t>),</a:t>
            </a:r>
          </a:p>
          <a:p>
            <a:pPr marL="914400" lvl="1" indent="-457200" algn="just"/>
            <a:r>
              <a:rPr lang="cs-CZ" sz="2000" dirty="0" smtClean="0"/>
              <a:t>b) 	bankovní zárukou, kterou příjme celní úřad.</a:t>
            </a:r>
            <a:r>
              <a:rPr lang="pl-PL" sz="2000" dirty="0" smtClean="0"/>
              <a:t> </a:t>
            </a:r>
          </a:p>
          <a:p>
            <a:pPr marL="358775" indent="-358775" algn="just"/>
            <a:endParaRPr lang="pl-PL" sz="2000" dirty="0" smtClean="0"/>
          </a:p>
          <a:p>
            <a:pPr marL="358775" indent="-358775" algn="just">
              <a:buFont typeface="Wingdings" pitchFamily="2" charset="2"/>
              <a:buChar char="Ø"/>
            </a:pPr>
            <a:r>
              <a:rPr lang="cs-CZ" sz="2000" dirty="0" smtClean="0"/>
              <a:t>V případě pravomocného zrušení nebo zániku registrace distributora PHM se složená kauce stává přeplatkem.</a:t>
            </a:r>
          </a:p>
          <a:p>
            <a:pPr marL="358775" indent="-358775" algn="just">
              <a:buFont typeface="Wingdings" pitchFamily="2" charset="2"/>
              <a:buChar char="Ø"/>
            </a:pPr>
            <a:endParaRPr lang="cs-CZ" sz="2000" dirty="0" smtClean="0"/>
          </a:p>
          <a:p>
            <a:pPr marL="358775" indent="-358775" algn="just"/>
            <a:endParaRPr lang="cs-CZ" sz="20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51520" y="836712"/>
            <a:ext cx="8712968" cy="864096"/>
          </a:xfrm>
        </p:spPr>
        <p:txBody>
          <a:bodyPr/>
          <a:lstStyle/>
          <a:p>
            <a:pPr algn="ctr">
              <a:buNone/>
            </a:pPr>
            <a:r>
              <a:rPr lang="cs-CZ" sz="2000" dirty="0" smtClean="0"/>
              <a:t>Vývoj příjmů ze spotřebních daní (od roku 2008 včetně ekologických) </a:t>
            </a:r>
            <a:br>
              <a:rPr lang="cs-CZ" sz="2000" dirty="0" smtClean="0"/>
            </a:br>
            <a:r>
              <a:rPr lang="cs-CZ" sz="2000" dirty="0" smtClean="0"/>
              <a:t>v letech 1993 až 2013</a:t>
            </a:r>
            <a:endParaRPr lang="cs-CZ" sz="2000" dirty="0"/>
          </a:p>
        </p:txBody>
      </p:sp>
      <p:sp>
        <p:nvSpPr>
          <p:cNvPr id="4" name="Obdélník 3"/>
          <p:cNvSpPr/>
          <p:nvPr/>
        </p:nvSpPr>
        <p:spPr bwMode="auto">
          <a:xfrm>
            <a:off x="0" y="0"/>
            <a:ext cx="9144000" cy="792163"/>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cs-CZ" b="1" spc="100" dirty="0">
              <a:solidFill>
                <a:schemeClr val="accent1">
                  <a:lumMod val="50000"/>
                </a:schemeClr>
              </a:solidFill>
              <a:latin typeface="MS Reference Sans Serif" pitchFamily="34" charset="0"/>
            </a:endParaRPr>
          </a:p>
        </p:txBody>
      </p:sp>
      <p:pic>
        <p:nvPicPr>
          <p:cNvPr id="5" name="Picture 20" descr="paveza_pruhled"/>
          <p:cNvPicPr>
            <a:picLocks noChangeAspect="1" noChangeArrowheads="1"/>
          </p:cNvPicPr>
          <p:nvPr/>
        </p:nvPicPr>
        <p:blipFill>
          <a:blip r:embed="rId3" cstate="print"/>
          <a:srcRect/>
          <a:stretch>
            <a:fillRect/>
          </a:stretch>
        </p:blipFill>
        <p:spPr bwMode="auto">
          <a:xfrm>
            <a:off x="125981" y="74744"/>
            <a:ext cx="629595" cy="669757"/>
          </a:xfrm>
          <a:prstGeom prst="rect">
            <a:avLst/>
          </a:prstGeom>
          <a:noFill/>
          <a:ln w="9525">
            <a:noFill/>
            <a:miter lim="800000"/>
            <a:headEnd/>
            <a:tailEnd/>
          </a:ln>
        </p:spPr>
      </p:pic>
      <p:sp>
        <p:nvSpPr>
          <p:cNvPr id="6" name="TextovéPole 5"/>
          <p:cNvSpPr txBox="1"/>
          <p:nvPr/>
        </p:nvSpPr>
        <p:spPr bwMode="auto">
          <a:xfrm>
            <a:off x="1042988" y="165100"/>
            <a:ext cx="5256212" cy="461963"/>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graphicFrame>
        <p:nvGraphicFramePr>
          <p:cNvPr id="1026" name="Object 3"/>
          <p:cNvGraphicFramePr>
            <a:graphicFrameLocks noChangeAspect="1"/>
          </p:cNvGraphicFramePr>
          <p:nvPr>
            <p:ph sz="quarter" idx="13"/>
          </p:nvPr>
        </p:nvGraphicFramePr>
        <p:xfrm>
          <a:off x="544513" y="1484313"/>
          <a:ext cx="7981950" cy="4032250"/>
        </p:xfrm>
        <a:graphic>
          <a:graphicData uri="http://schemas.openxmlformats.org/presentationml/2006/ole">
            <p:oleObj spid="_x0000_s19458" name="Graf" r:id="rId4" imgW="9163050" imgH="4629150" progId="MSGraph.Chart.8">
              <p:embed followColorScheme="full"/>
            </p:oleObj>
          </a:graphicData>
        </a:graphic>
      </p:graphicFrame>
      <p:sp>
        <p:nvSpPr>
          <p:cNvPr id="9" name="TextovéPole 8"/>
          <p:cNvSpPr txBox="1"/>
          <p:nvPr/>
        </p:nvSpPr>
        <p:spPr>
          <a:xfrm>
            <a:off x="683568" y="5589240"/>
            <a:ext cx="7992888" cy="369332"/>
          </a:xfrm>
          <a:prstGeom prst="rect">
            <a:avLst/>
          </a:prstGeom>
          <a:noFill/>
        </p:spPr>
        <p:txBody>
          <a:bodyPr wrap="square" rtlCol="0">
            <a:spAutoFit/>
          </a:bodyPr>
          <a:lstStyle/>
          <a:p>
            <a:r>
              <a:rPr lang="cs-CZ" dirty="0" smtClean="0"/>
              <a:t>* Údaje jsou za období leden až červen </a:t>
            </a:r>
            <a:endParaRPr lang="cs-CZ" dirty="0"/>
          </a:p>
        </p:txBody>
      </p:sp>
      <p:sp>
        <p:nvSpPr>
          <p:cNvPr id="11" name="Vývojový diagram: údaje 11"/>
          <p:cNvSpPr/>
          <p:nvPr/>
        </p:nvSpPr>
        <p:spPr>
          <a:xfrm>
            <a:off x="5806117"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25694"/>
            <a:ext cx="9144000" cy="683230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5386090"/>
          </a:xfrm>
          <a:prstGeom prst="rect">
            <a:avLst/>
          </a:prstGeom>
          <a:noFill/>
          <a:ln w="9525">
            <a:noFill/>
            <a:miter lim="800000"/>
            <a:headEnd/>
            <a:tailEnd/>
          </a:ln>
        </p:spPr>
        <p:txBody>
          <a:bodyPr wrap="square">
            <a:spAutoFit/>
          </a:bodyPr>
          <a:lstStyle/>
          <a:p>
            <a:pPr algn="ctr"/>
            <a:r>
              <a:rPr lang="cs-CZ" sz="4000" dirty="0" smtClean="0"/>
              <a:t>Rozhodnutí o registraci</a:t>
            </a:r>
          </a:p>
          <a:p>
            <a:pPr algn="ctr"/>
            <a:endParaRPr lang="cs-CZ" sz="4000" dirty="0">
              <a:solidFill>
                <a:schemeClr val="tx2">
                  <a:lumMod val="60000"/>
                  <a:lumOff val="40000"/>
                </a:schemeClr>
              </a:solidFill>
            </a:endParaRPr>
          </a:p>
          <a:p>
            <a:pPr marL="355600" indent="-355600" algn="just">
              <a:buFont typeface="Wingdings" pitchFamily="2" charset="2"/>
              <a:buChar char="Ø"/>
            </a:pPr>
            <a:r>
              <a:rPr lang="cs-CZ" sz="2000" dirty="0" smtClean="0"/>
              <a:t>splní-li distributor PHM podmínky registrace, celní úřad jej zaregistruje, v rozhodnutí o registraci mu přidělí registrační číslo,</a:t>
            </a:r>
          </a:p>
          <a:p>
            <a:pPr marL="355600" indent="-355600" algn="just"/>
            <a:endParaRPr lang="cs-CZ" sz="2000" dirty="0" smtClean="0"/>
          </a:p>
          <a:p>
            <a:pPr marL="355600" indent="-355600" algn="just">
              <a:buFont typeface="Wingdings" pitchFamily="2" charset="2"/>
              <a:buChar char="Ø"/>
            </a:pPr>
            <a:r>
              <a:rPr lang="cs-CZ" sz="2000" dirty="0" smtClean="0"/>
              <a:t>distributor pohonných hmot </a:t>
            </a:r>
            <a:r>
              <a:rPr lang="cs-CZ" sz="2000" b="1" dirty="0" smtClean="0"/>
              <a:t>je registrován pátým dnem  následujícím po účinnosti rozhodnutí o registraci </a:t>
            </a:r>
            <a:r>
              <a:rPr lang="cs-CZ" sz="2000" dirty="0" smtClean="0"/>
              <a:t>až do účinnosti rozhodnutí o zrušení registrace nebo do zániku registrace; celní úřad zveřejní den registrace v registru distributorů pohonných hmot nejpozději ke dni registrace.</a:t>
            </a:r>
          </a:p>
          <a:p>
            <a:pPr marL="355600" indent="-355600" algn="just">
              <a:buFont typeface="Wingdings" pitchFamily="2" charset="2"/>
              <a:buChar char="Ø"/>
            </a:pPr>
            <a:endParaRPr lang="cs-CZ" sz="2000" dirty="0" smtClean="0"/>
          </a:p>
          <a:p>
            <a:pPr marL="355600" indent="-355600" algn="just">
              <a:buFont typeface="Wingdings" pitchFamily="2" charset="2"/>
              <a:buChar char="Ø"/>
            </a:pPr>
            <a:endParaRPr lang="cs-CZ" sz="2000" dirty="0" smtClean="0"/>
          </a:p>
          <a:p>
            <a:pPr marL="355600" indent="-355600" algn="just">
              <a:buFont typeface="Wingdings" pitchFamily="2" charset="2"/>
              <a:buChar char="Ø"/>
            </a:pPr>
            <a:endParaRPr lang="cs-CZ" sz="2000" dirty="0" smtClean="0"/>
          </a:p>
          <a:p>
            <a:pPr marL="355600" indent="-355600" algn="just">
              <a:buFont typeface="Wingdings" pitchFamily="2" charset="2"/>
              <a:buChar char="Ø"/>
            </a:pPr>
            <a:endParaRPr lang="cs-CZ"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25694"/>
            <a:ext cx="9144000" cy="683230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624" y="828138"/>
            <a:ext cx="7056438" cy="5109091"/>
          </a:xfrm>
          <a:prstGeom prst="rect">
            <a:avLst/>
          </a:prstGeom>
          <a:noFill/>
          <a:ln w="9525">
            <a:noFill/>
            <a:miter lim="800000"/>
            <a:headEnd/>
            <a:tailEnd/>
          </a:ln>
        </p:spPr>
        <p:txBody>
          <a:bodyPr wrap="square">
            <a:spAutoFit/>
          </a:bodyPr>
          <a:lstStyle/>
          <a:p>
            <a:pPr algn="ctr"/>
            <a:r>
              <a:rPr lang="cs-CZ" sz="3600" dirty="0" smtClean="0"/>
              <a:t>Zrušení registrace z moci úřední</a:t>
            </a:r>
          </a:p>
          <a:p>
            <a:pPr algn="ctr"/>
            <a:endParaRPr lang="cs-CZ" sz="1000" dirty="0" smtClean="0"/>
          </a:p>
          <a:p>
            <a:pPr marL="355600" indent="-355600" algn="just">
              <a:buFont typeface="Wingdings" pitchFamily="2" charset="2"/>
              <a:buChar char="Ø"/>
            </a:pPr>
            <a:r>
              <a:rPr lang="cs-CZ" sz="2000" dirty="0" smtClean="0"/>
              <a:t>Celní úřad zruší registraci, pokud</a:t>
            </a:r>
          </a:p>
          <a:p>
            <a:pPr marL="457200" indent="-457200" algn="just">
              <a:buFont typeface="+mj-lt"/>
              <a:buAutoNum type="alphaLcParenR"/>
            </a:pPr>
            <a:r>
              <a:rPr lang="cs-CZ" sz="2000" dirty="0" smtClean="0"/>
              <a:t>distributor PHM na výzvu celního úřadu nezajistí ve stanovené lhůtě opětovné splnění podmínek registrace (hrozí-li nebezpečí z prodlení, celní úřad distributora PHM nevyzývá),</a:t>
            </a:r>
          </a:p>
          <a:p>
            <a:pPr marL="457200" indent="-457200" algn="just">
              <a:buFont typeface="+mj-lt"/>
              <a:buAutoNum type="alphaLcParenR"/>
            </a:pPr>
            <a:r>
              <a:rPr lang="cs-CZ" sz="2000" dirty="0" smtClean="0"/>
              <a:t>nejsou splněny podmínky registrace, k jejichž opětovnému splnění celní úřad distributora pohonných hmot nevyzývá,</a:t>
            </a:r>
          </a:p>
          <a:p>
            <a:pPr marL="457200" indent="-457200" algn="just">
              <a:buFont typeface="+mj-lt"/>
              <a:buAutoNum type="alphaLcParenR"/>
            </a:pPr>
            <a:r>
              <a:rPr lang="cs-CZ" sz="2000" dirty="0" smtClean="0"/>
              <a:t>není splněna podmínka spolehlivosti příslušnými osobami,</a:t>
            </a:r>
          </a:p>
          <a:p>
            <a:pPr marL="457200" indent="-457200" algn="just">
              <a:buFont typeface="+mj-lt"/>
              <a:buAutoNum type="alphaLcParenR"/>
            </a:pPr>
            <a:r>
              <a:rPr lang="cs-CZ" sz="2000" dirty="0" err="1" smtClean="0"/>
              <a:t>insolvenční</a:t>
            </a:r>
            <a:r>
              <a:rPr lang="cs-CZ" sz="2000" dirty="0" smtClean="0"/>
              <a:t> soud zamítne </a:t>
            </a:r>
            <a:r>
              <a:rPr lang="cs-CZ" sz="2000" dirty="0" err="1" smtClean="0"/>
              <a:t>insolvenční</a:t>
            </a:r>
            <a:r>
              <a:rPr lang="cs-CZ" sz="2000" dirty="0" smtClean="0"/>
              <a:t> návrh pro nedostatek majetku distributora pohonných hmot, nebo</a:t>
            </a:r>
          </a:p>
          <a:p>
            <a:pPr marL="457200" indent="-457200" algn="just">
              <a:buFont typeface="+mj-lt"/>
              <a:buAutoNum type="alphaLcParenR"/>
            </a:pPr>
            <a:r>
              <a:rPr lang="cs-CZ" sz="2000" dirty="0" smtClean="0"/>
              <a:t>distributor pohonných hmot po dobu 12 po sobě jdoucích kalendářních měsíců neprovádí svoji činnost.</a:t>
            </a:r>
            <a:endParaRPr lang="cs-CZ"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428736"/>
            <a:ext cx="7056438" cy="3170099"/>
          </a:xfrm>
          <a:prstGeom prst="rect">
            <a:avLst/>
          </a:prstGeom>
          <a:noFill/>
          <a:ln w="9525">
            <a:noFill/>
            <a:miter lim="800000"/>
            <a:headEnd/>
            <a:tailEnd/>
          </a:ln>
        </p:spPr>
        <p:txBody>
          <a:bodyPr wrap="square">
            <a:spAutoFit/>
          </a:bodyPr>
          <a:lstStyle/>
          <a:p>
            <a:pPr marL="355600" indent="-355600" algn="just">
              <a:buFont typeface="Wingdings" pitchFamily="2" charset="2"/>
              <a:buChar char="Ø"/>
            </a:pPr>
            <a:r>
              <a:rPr lang="cs-CZ" sz="2000" dirty="0" smtClean="0"/>
              <a:t>Pokud byla zrušena registrace z moci úřední, může distributor PHM podat přihlášku k registraci nejdříve </a:t>
            </a:r>
            <a:r>
              <a:rPr lang="cs-CZ" sz="2000" b="1" dirty="0" smtClean="0"/>
              <a:t>po uplynutí 3 let </a:t>
            </a:r>
            <a:r>
              <a:rPr lang="cs-CZ" sz="2000" dirty="0" smtClean="0"/>
              <a:t>ode dne, kdy rozhodnutí o zrušení registrace nabylo právní moci, nejedná-li se o zrušení registrace podle odstavce 2 písm. e).</a:t>
            </a:r>
          </a:p>
          <a:p>
            <a:pPr algn="just">
              <a:buFont typeface="Arial" pitchFamily="34" charset="0"/>
              <a:buChar char="•"/>
            </a:pPr>
            <a:endParaRPr lang="cs-CZ" sz="2000" dirty="0" smtClean="0"/>
          </a:p>
          <a:p>
            <a:pPr algn="just">
              <a:buFont typeface="Arial" pitchFamily="34" charset="0"/>
              <a:buChar char="•"/>
            </a:pPr>
            <a:endParaRPr lang="cs-CZ" sz="2000" dirty="0" smtClean="0"/>
          </a:p>
          <a:p>
            <a:pPr algn="ctr"/>
            <a:r>
              <a:rPr lang="cs-CZ" sz="4000" dirty="0" smtClean="0"/>
              <a:t>Zánik registrace</a:t>
            </a:r>
          </a:p>
          <a:p>
            <a:pPr marL="355600" indent="-355600" algn="just">
              <a:buFont typeface="Wingdings" pitchFamily="2" charset="2"/>
              <a:buChar char="Ø"/>
            </a:pPr>
            <a:r>
              <a:rPr lang="cs-CZ" sz="2000" dirty="0" smtClean="0"/>
              <a:t>Registrace zaniká zánikem živnostenského oprávnění pro distribuci pohonných hmot.</a:t>
            </a:r>
            <a:endParaRPr lang="cs-CZ" sz="2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142984"/>
            <a:ext cx="7056438" cy="5016758"/>
          </a:xfrm>
          <a:prstGeom prst="rect">
            <a:avLst/>
          </a:prstGeom>
          <a:noFill/>
          <a:ln w="9525">
            <a:noFill/>
            <a:miter lim="800000"/>
            <a:headEnd/>
            <a:tailEnd/>
          </a:ln>
        </p:spPr>
        <p:txBody>
          <a:bodyPr wrap="square">
            <a:spAutoFit/>
          </a:bodyPr>
          <a:lstStyle/>
          <a:p>
            <a:pPr algn="ctr"/>
            <a:r>
              <a:rPr lang="cs-CZ" sz="4000" dirty="0" smtClean="0"/>
              <a:t>Registr distributorů PHM</a:t>
            </a:r>
          </a:p>
          <a:p>
            <a:pPr algn="ctr"/>
            <a:endParaRPr lang="cs-CZ" sz="2000" dirty="0" smtClean="0"/>
          </a:p>
          <a:p>
            <a:pPr marL="358775" indent="-358775" algn="just">
              <a:buFont typeface="Wingdings" pitchFamily="2" charset="2"/>
              <a:buChar char="Ø"/>
            </a:pPr>
            <a:r>
              <a:rPr lang="cs-CZ" sz="2000" dirty="0" smtClean="0"/>
              <a:t>Generální ředitelství cel vede registr distributorů pohonných hmot, ve kterém shromažďuje údaje potřebné pro výkon působnosti orgánů Celní správy České republiky podle tohoto zákona.</a:t>
            </a:r>
          </a:p>
          <a:p>
            <a:pPr marL="358775" indent="-358775" algn="just">
              <a:buFont typeface="Wingdings" pitchFamily="2" charset="2"/>
              <a:buChar char="Ø"/>
            </a:pPr>
            <a:r>
              <a:rPr lang="cs-CZ" sz="2000" dirty="0" smtClean="0"/>
              <a:t>Registr distributorů pohonných hmot obsahuje údaje i o případech kdy registrace byla zrušena nebo zanikla; tyto údaje se zveřejňují po dobu 3 let ode </a:t>
            </a:r>
            <a:r>
              <a:rPr lang="pl-PL" sz="2000" dirty="0" smtClean="0"/>
              <a:t>dne zrušení nebo zániku registrace.</a:t>
            </a:r>
          </a:p>
          <a:p>
            <a:pPr marL="358775" indent="-358775" algn="just">
              <a:buFont typeface="Wingdings" pitchFamily="2" charset="2"/>
              <a:buChar char="Ø"/>
            </a:pPr>
            <a:r>
              <a:rPr lang="cs-CZ" sz="2000" dirty="0" smtClean="0"/>
              <a:t>Dojde-li ke zrušení registrace z moci úřední, podá celní úřad podnět ke zrušení nebo změně živnostenského oprávnění pro distribuci pohonných hmot.</a:t>
            </a:r>
          </a:p>
          <a:p>
            <a:pPr marL="358775" indent="-358775" algn="just">
              <a:buFont typeface="Wingdings" pitchFamily="2" charset="2"/>
              <a:buChar char="Ø"/>
            </a:pPr>
            <a:endParaRPr lang="cs-CZ" sz="2000" dirty="0" smtClean="0"/>
          </a:p>
          <a:p>
            <a:endParaRPr lang="cs-CZ" sz="20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142984"/>
            <a:ext cx="7056438" cy="5324535"/>
          </a:xfrm>
          <a:prstGeom prst="rect">
            <a:avLst/>
          </a:prstGeom>
          <a:noFill/>
          <a:ln w="9525">
            <a:noFill/>
            <a:miter lim="800000"/>
            <a:headEnd/>
            <a:tailEnd/>
          </a:ln>
        </p:spPr>
        <p:txBody>
          <a:bodyPr wrap="square">
            <a:spAutoFit/>
          </a:bodyPr>
          <a:lstStyle/>
          <a:p>
            <a:pPr marL="358775" indent="-358775" algn="just">
              <a:buFont typeface="Wingdings" pitchFamily="2" charset="2"/>
              <a:buChar char="Ø"/>
            </a:pPr>
            <a:r>
              <a:rPr lang="cs-CZ" sz="2000" dirty="0" smtClean="0"/>
              <a:t>Generální ředitelství cel zveřejňuje způsobem umožňujícím dálkový přístup tyto údaje z registru distributorů pohonných hmot:</a:t>
            </a:r>
          </a:p>
          <a:p>
            <a:pPr marL="914400" lvl="1" indent="-457200" algn="just">
              <a:buFont typeface="+mj-lt"/>
              <a:buAutoNum type="alphaLcParenR"/>
            </a:pPr>
            <a:r>
              <a:rPr lang="cs-CZ" sz="2000" dirty="0" smtClean="0"/>
              <a:t>obchodní firmu nebo jméno a příjmení, popřípadě název,</a:t>
            </a:r>
          </a:p>
          <a:p>
            <a:pPr marL="914400" lvl="1" indent="-457200" algn="just">
              <a:buFont typeface="+mj-lt"/>
              <a:buAutoNum type="alphaLcParenR"/>
            </a:pPr>
            <a:r>
              <a:rPr lang="cs-CZ" sz="2000" dirty="0" smtClean="0"/>
              <a:t>sídlo nebo místo podnikání,</a:t>
            </a:r>
          </a:p>
          <a:p>
            <a:pPr marL="914400" lvl="1" indent="-457200" algn="just">
              <a:buFont typeface="+mj-lt"/>
              <a:buAutoNum type="alphaLcParenR"/>
            </a:pPr>
            <a:r>
              <a:rPr lang="cs-CZ" sz="2000" dirty="0" smtClean="0"/>
              <a:t>daňové identifikační číslo,</a:t>
            </a:r>
          </a:p>
          <a:p>
            <a:pPr marL="914400" lvl="1" indent="-457200" algn="just">
              <a:buFont typeface="+mj-lt"/>
              <a:buAutoNum type="alphaLcParenR"/>
            </a:pPr>
            <a:r>
              <a:rPr lang="cs-CZ" sz="2000" dirty="0" smtClean="0"/>
              <a:t>registrační číslo,</a:t>
            </a:r>
          </a:p>
          <a:p>
            <a:pPr marL="914400" lvl="1" indent="-457200" algn="just">
              <a:buFont typeface="+mj-lt"/>
              <a:buAutoNum type="alphaLcParenR"/>
            </a:pPr>
            <a:r>
              <a:rPr lang="cs-CZ" sz="2000" dirty="0" smtClean="0"/>
              <a:t>den registrace,</a:t>
            </a:r>
          </a:p>
          <a:p>
            <a:pPr marL="914400" lvl="1" indent="-457200" algn="just">
              <a:buFont typeface="+mj-lt"/>
              <a:buAutoNum type="alphaLcParenR"/>
            </a:pPr>
            <a:r>
              <a:rPr lang="cs-CZ" sz="2000" dirty="0" smtClean="0"/>
              <a:t>den zrušení nebo zániku registrace,</a:t>
            </a:r>
          </a:p>
          <a:p>
            <a:pPr marL="914400" lvl="1" indent="-457200" algn="just">
              <a:buFont typeface="+mj-lt"/>
              <a:buAutoNum type="alphaLcParenR"/>
            </a:pPr>
            <a:r>
              <a:rPr lang="cs-CZ" sz="2000" dirty="0" smtClean="0"/>
              <a:t>údaj o tom, zda registrace</a:t>
            </a:r>
          </a:p>
          <a:p>
            <a:pPr algn="just"/>
            <a:r>
              <a:rPr lang="pl-PL" sz="2000" dirty="0" smtClean="0"/>
              <a:t>	1. byla zrušena na návrh,</a:t>
            </a:r>
          </a:p>
          <a:p>
            <a:pPr algn="just"/>
            <a:r>
              <a:rPr lang="pl-PL" sz="2000" dirty="0" smtClean="0"/>
              <a:t>	2. byla zrušena z moci úřední, nebo</a:t>
            </a:r>
          </a:p>
          <a:p>
            <a:pPr algn="just"/>
            <a:r>
              <a:rPr lang="cs-CZ" sz="2000" dirty="0" smtClean="0"/>
              <a:t>	3. zanikla,</a:t>
            </a:r>
          </a:p>
          <a:p>
            <a:pPr marL="892175" indent="-446088" algn="just"/>
            <a:r>
              <a:rPr lang="cs-CZ" sz="2000" dirty="0" smtClean="0"/>
              <a:t>h) změnu zveřejňovaných údajů z registru distributorů pohonných hmot a den této změny. </a:t>
            </a:r>
          </a:p>
          <a:p>
            <a:pPr marL="914400" lvl="1" indent="-457200" algn="just">
              <a:buFont typeface="+mj-lt"/>
              <a:buAutoNum type="alphaLcParenR"/>
            </a:pPr>
            <a:endParaRPr lang="cs-CZ" sz="2000" dirty="0" smtClean="0"/>
          </a:p>
          <a:p>
            <a:endParaRPr lang="cs-CZ" sz="2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71546"/>
            <a:ext cx="7056438" cy="5324535"/>
          </a:xfrm>
          <a:prstGeom prst="rect">
            <a:avLst/>
          </a:prstGeom>
          <a:noFill/>
          <a:ln w="9525">
            <a:noFill/>
            <a:miter lim="800000"/>
            <a:headEnd/>
            <a:tailEnd/>
          </a:ln>
        </p:spPr>
        <p:txBody>
          <a:bodyPr wrap="square">
            <a:spAutoFit/>
          </a:bodyPr>
          <a:lstStyle/>
          <a:p>
            <a:pPr algn="ctr"/>
            <a:r>
              <a:rPr lang="cs-CZ" sz="4000" dirty="0" smtClean="0"/>
              <a:t>Přechodná ustanovení </a:t>
            </a:r>
          </a:p>
          <a:p>
            <a:pPr marL="358775" indent="-358775" algn="just">
              <a:buFont typeface="Wingdings" pitchFamily="2" charset="2"/>
              <a:buChar char="Ø"/>
            </a:pPr>
            <a:r>
              <a:rPr lang="cs-CZ" sz="2000" dirty="0" smtClean="0"/>
              <a:t>Dosud registrovaný distributor PHM se považuje za distributora po dobu jednoho 1</a:t>
            </a:r>
            <a:r>
              <a:rPr lang="pl-PL" sz="2000" dirty="0" smtClean="0"/>
              <a:t> měsíce ode dne nabytí účinnosti tohoto zákona.</a:t>
            </a:r>
          </a:p>
          <a:p>
            <a:pPr marL="358775" indent="-358775" algn="just">
              <a:buAutoNum type="arabicPeriod"/>
            </a:pPr>
            <a:endParaRPr lang="pl-PL" sz="2000" dirty="0" smtClean="0"/>
          </a:p>
          <a:p>
            <a:pPr marL="358775" indent="-358775" algn="just">
              <a:buFont typeface="Wingdings" pitchFamily="2" charset="2"/>
              <a:buChar char="Ø"/>
            </a:pPr>
            <a:r>
              <a:rPr lang="cs-CZ" sz="2000" dirty="0" smtClean="0"/>
              <a:t>Pokud distributor PHM do 1 měsíce podá přihlášku k registraci a poskytne kauci, považuje se za nově registrovaného distributora PHM (do dne předcházejícího dni pravomocného ukončení registračního řízení).</a:t>
            </a:r>
          </a:p>
          <a:p>
            <a:pPr marL="358775" indent="-358775" algn="just">
              <a:buFont typeface="Wingdings" pitchFamily="2" charset="2"/>
              <a:buChar char="Ø"/>
            </a:pPr>
            <a:endParaRPr lang="cs-CZ" sz="2000" dirty="0" smtClean="0"/>
          </a:p>
          <a:p>
            <a:pPr marL="358775" indent="-358775" algn="just">
              <a:buFont typeface="Wingdings" pitchFamily="2" charset="2"/>
              <a:buChar char="Ø"/>
            </a:pPr>
            <a:r>
              <a:rPr lang="cs-CZ" sz="2000" dirty="0" smtClean="0"/>
              <a:t>Nesplní-li distributor PHM výše uvedené podmínky, považuje se za distributora PHM, jehož registrace byla zrušena dnem následujícím po uplynutí 1 měsíce ode dne nabytí účinnosti tohoto zákona.</a:t>
            </a:r>
          </a:p>
          <a:p>
            <a:pPr marL="358775" indent="-358775" algn="just">
              <a:buFont typeface="Wingdings" pitchFamily="2" charset="2"/>
              <a:buChar char="Ø"/>
            </a:pPr>
            <a:endParaRPr lang="cs-CZ" sz="2000" dirty="0" smtClean="0"/>
          </a:p>
          <a:p>
            <a:endParaRPr lang="cs-CZ" sz="2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3170099"/>
          </a:xfrm>
          <a:prstGeom prst="rect">
            <a:avLst/>
          </a:prstGeom>
          <a:noFill/>
          <a:ln w="9525">
            <a:noFill/>
            <a:miter lim="800000"/>
            <a:headEnd/>
            <a:tailEnd/>
          </a:ln>
        </p:spPr>
        <p:txBody>
          <a:bodyPr wrap="square">
            <a:spAutoFit/>
          </a:bodyPr>
          <a:lstStyle/>
          <a:p>
            <a:pPr marL="358775" indent="-358775" algn="just">
              <a:buFont typeface="Wingdings" pitchFamily="2" charset="2"/>
              <a:buChar char="Ø"/>
            </a:pPr>
            <a:r>
              <a:rPr lang="cs-CZ" sz="2000" dirty="0" smtClean="0"/>
              <a:t>Pokud bude přihláška k registraci zamítnuta, považuje se distributor PHM dnem nabytí právní moci zamítavého rozhodnutí za distributora PHM, jehož registrace byla zrušena.</a:t>
            </a:r>
          </a:p>
          <a:p>
            <a:pPr marL="358775" indent="-358775" algn="just"/>
            <a:endParaRPr lang="cs-CZ" sz="2000" dirty="0" smtClean="0"/>
          </a:p>
          <a:p>
            <a:pPr marL="355600" indent="-355600" algn="just">
              <a:buFont typeface="Wingdings" pitchFamily="2" charset="2"/>
              <a:buChar char="Ø"/>
            </a:pPr>
            <a:r>
              <a:rPr lang="cs-CZ" sz="2000" dirty="0" smtClean="0"/>
              <a:t>Pokud distributor PHM podal do 1 měsíce ode dne nabytí účinnosti tohoto zákona žádost o živnostenské oprávnění pro distribuci pohonných hmot, nesmí být přihláška k registraci zamítnuta z důvodu neplnění podmínky (živnostenské oprávnění), před rozhodnutím živnostenského úřadu o této žádosti.</a:t>
            </a:r>
            <a:endParaRPr lang="cs-CZ"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9"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7"/>
          <p:cNvSpPr txBox="1">
            <a:spLocks noChangeArrowheads="1"/>
          </p:cNvSpPr>
          <p:nvPr/>
        </p:nvSpPr>
        <p:spPr bwMode="auto">
          <a:xfrm>
            <a:off x="683568" y="980728"/>
            <a:ext cx="7991475" cy="4862870"/>
          </a:xfrm>
          <a:prstGeom prst="rect">
            <a:avLst/>
          </a:prstGeom>
          <a:noFill/>
          <a:ln w="9525">
            <a:noFill/>
            <a:miter lim="800000"/>
            <a:headEnd/>
            <a:tailEnd/>
          </a:ln>
        </p:spPr>
        <p:txBody>
          <a:bodyPr>
            <a:spAutoFit/>
          </a:bodyPr>
          <a:lstStyle/>
          <a:p>
            <a:endParaRPr lang="cs-CZ" b="1" dirty="0"/>
          </a:p>
          <a:p>
            <a:pPr algn="ctr"/>
            <a:r>
              <a:rPr lang="cs-CZ" sz="3200" dirty="0" smtClean="0"/>
              <a:t>Základní legislativa upravující oblast nakládání s biopalivy určenými pro dopravní účely</a:t>
            </a:r>
            <a:endParaRPr lang="cs-CZ" sz="3200" dirty="0"/>
          </a:p>
          <a:p>
            <a:endParaRPr lang="cs-CZ" dirty="0" smtClean="0"/>
          </a:p>
          <a:p>
            <a:pPr marL="457200" indent="-457200" algn="just">
              <a:buFont typeface="Wingdings" pitchFamily="2" charset="2"/>
              <a:buChar char="Ø"/>
            </a:pPr>
            <a:r>
              <a:rPr lang="cs-CZ" sz="2400" dirty="0" smtClean="0"/>
              <a:t>zákon č. 201/2012 Sb., o ochraně ovzduší („ZOO“)</a:t>
            </a:r>
          </a:p>
          <a:p>
            <a:pPr marL="457200" indent="-457200" algn="just"/>
            <a:r>
              <a:rPr lang="cs-CZ" sz="2400" dirty="0" smtClean="0"/>
              <a:t>	(část čtvrtá - § 19 až § 21 ZOO)</a:t>
            </a:r>
          </a:p>
          <a:p>
            <a:pPr marL="457200" indent="-457200" algn="just">
              <a:buFont typeface="Wingdings" pitchFamily="2" charset="2"/>
              <a:buChar char="Ø"/>
            </a:pPr>
            <a:r>
              <a:rPr lang="cs-CZ" sz="2400" dirty="0" smtClean="0"/>
              <a:t>nařízení vlády č. 351/2012 Sb., o kritériích udržitelnosti </a:t>
            </a:r>
            <a:r>
              <a:rPr lang="cs-CZ" sz="2400" dirty="0" err="1" smtClean="0"/>
              <a:t>biopaliv</a:t>
            </a:r>
            <a:r>
              <a:rPr lang="cs-CZ" sz="2400" dirty="0" smtClean="0"/>
              <a:t> („NV 351“)</a:t>
            </a:r>
          </a:p>
          <a:p>
            <a:pPr marL="457200" indent="-457200" algn="just">
              <a:buFont typeface="Wingdings" pitchFamily="2" charset="2"/>
              <a:buChar char="Ø"/>
            </a:pPr>
            <a:r>
              <a:rPr lang="cs-CZ" sz="2400" dirty="0" smtClean="0"/>
              <a:t>zákon č. 353/2003 Sb., o spotřebních daních („ZSpD“)</a:t>
            </a:r>
          </a:p>
          <a:p>
            <a:pPr marL="457200" indent="-457200" algn="just"/>
            <a:r>
              <a:rPr lang="cs-CZ" sz="2400" dirty="0" smtClean="0"/>
              <a:t>       [zejména § 45 odst. 2 písm. c), l), m) a § 49 odst. 10, </a:t>
            </a:r>
            <a:br>
              <a:rPr lang="cs-CZ" sz="2400" dirty="0" smtClean="0"/>
            </a:br>
            <a:r>
              <a:rPr lang="cs-CZ" sz="2400" dirty="0" smtClean="0"/>
              <a:t>13 až 16 ZSpD] </a:t>
            </a:r>
          </a:p>
          <a:p>
            <a:pPr marL="457200" indent="-457200" algn="just">
              <a:buFont typeface="Wingdings" pitchFamily="2" charset="2"/>
              <a:buChar char="Ø"/>
            </a:pPr>
            <a:endParaRPr lang="cs-CZ" sz="2400" dirty="0" smtClean="0"/>
          </a:p>
          <a:p>
            <a:endParaRPr lang="cs-CZ" dirty="0" smtClean="0"/>
          </a:p>
        </p:txBody>
      </p:sp>
    </p:spTree>
    <p:extLst>
      <p:ext uri="{BB962C8B-B14F-4D97-AF65-F5344CB8AC3E}">
        <p14:creationId xmlns:p14="http://schemas.microsoft.com/office/powerpoint/2010/main" xmlns="" val="3445077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9" name="Picture 20" descr="paveza_pruhl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6"/>
          <p:cNvSpPr txBox="1">
            <a:spLocks noChangeArrowheads="1"/>
          </p:cNvSpPr>
          <p:nvPr/>
        </p:nvSpPr>
        <p:spPr bwMode="auto">
          <a:xfrm>
            <a:off x="1115616" y="836712"/>
            <a:ext cx="7343775" cy="5324535"/>
          </a:xfrm>
          <a:prstGeom prst="rect">
            <a:avLst/>
          </a:prstGeom>
          <a:noFill/>
          <a:ln w="9525">
            <a:noFill/>
            <a:miter lim="800000"/>
            <a:headEnd/>
            <a:tailEnd/>
          </a:ln>
        </p:spPr>
        <p:txBody>
          <a:bodyPr wrap="square">
            <a:spAutoFit/>
          </a:bodyPr>
          <a:lstStyle/>
          <a:p>
            <a:pPr algn="ctr"/>
            <a:r>
              <a:rPr lang="cs-CZ" sz="3200" dirty="0" smtClean="0"/>
              <a:t>Zajištění minimálního obsahu </a:t>
            </a:r>
            <a:r>
              <a:rPr lang="cs-CZ" sz="3200" dirty="0" err="1" smtClean="0"/>
              <a:t>biopaliv</a:t>
            </a:r>
            <a:r>
              <a:rPr lang="cs-CZ" sz="3200" dirty="0" smtClean="0"/>
              <a:t> </a:t>
            </a:r>
            <a:br>
              <a:rPr lang="cs-CZ" sz="3200" dirty="0" smtClean="0"/>
            </a:br>
            <a:r>
              <a:rPr lang="cs-CZ" sz="3200" dirty="0" smtClean="0"/>
              <a:t>a prokázání splnění kritérií udržitelnosti</a:t>
            </a:r>
          </a:p>
          <a:p>
            <a:pPr algn="ctr"/>
            <a:r>
              <a:rPr lang="cs-CZ" dirty="0" smtClean="0"/>
              <a:t>(viz § 19 a § 21 ZOO)</a:t>
            </a:r>
          </a:p>
          <a:p>
            <a:pPr algn="ctr"/>
            <a:endParaRPr lang="cs-CZ" dirty="0" smtClean="0"/>
          </a:p>
          <a:p>
            <a:pPr algn="just"/>
            <a:r>
              <a:rPr lang="cs-CZ" sz="2400" dirty="0" smtClean="0"/>
              <a:t>Dodavatelé PHM jsou, mimo jiné, povinni:</a:t>
            </a:r>
          </a:p>
          <a:p>
            <a:pPr algn="just">
              <a:buFont typeface="Wingdings" pitchFamily="2" charset="2"/>
              <a:buChar char="Ø"/>
            </a:pPr>
            <a:r>
              <a:rPr lang="cs-CZ" sz="2400" dirty="0" smtClean="0"/>
              <a:t>uvést druh a obsah </a:t>
            </a:r>
            <a:r>
              <a:rPr lang="cs-CZ" sz="2400" dirty="0" err="1" smtClean="0"/>
              <a:t>biopaliva</a:t>
            </a:r>
            <a:r>
              <a:rPr lang="cs-CZ" sz="2400" dirty="0" smtClean="0"/>
              <a:t> v PHM v dokladech</a:t>
            </a:r>
            <a:br>
              <a:rPr lang="cs-CZ" sz="2400" dirty="0" smtClean="0"/>
            </a:br>
            <a:r>
              <a:rPr lang="cs-CZ" sz="2400" dirty="0" smtClean="0"/>
              <a:t>    vystavených dle ZSpD (§ 19 odst. 11 ZOO);</a:t>
            </a:r>
          </a:p>
          <a:p>
            <a:pPr algn="just">
              <a:buFont typeface="Wingdings" pitchFamily="2" charset="2"/>
              <a:buChar char="Ø"/>
            </a:pPr>
            <a:r>
              <a:rPr lang="cs-CZ" sz="2400" dirty="0" smtClean="0"/>
              <a:t>pro účely ZSpD je následně splnění KU </a:t>
            </a:r>
            <a:r>
              <a:rPr lang="cs-CZ" sz="2400" dirty="0" err="1" smtClean="0"/>
              <a:t>biopaliv</a:t>
            </a:r>
            <a:r>
              <a:rPr lang="cs-CZ" sz="2400" dirty="0" smtClean="0"/>
              <a:t> povinen prokázat i každý subjekt nakládající s daňově zvýhodněnými minerálními oleji již uvedenými do VDO;</a:t>
            </a:r>
          </a:p>
          <a:p>
            <a:pPr algn="just"/>
            <a:r>
              <a:rPr lang="cs-CZ" sz="2400" dirty="0" smtClean="0"/>
              <a:t>    (viz informace na internetových stránkách celní správy)</a:t>
            </a:r>
          </a:p>
          <a:p>
            <a:pPr algn="just"/>
            <a:r>
              <a:rPr lang="cs-CZ" sz="2400" dirty="0" smtClean="0"/>
              <a:t> </a:t>
            </a:r>
            <a:r>
              <a:rPr lang="cs-CZ" dirty="0" smtClean="0">
                <a:hlinkClick r:id="rId4"/>
              </a:rPr>
              <a:t>http://www.</a:t>
            </a:r>
            <a:r>
              <a:rPr lang="cs-CZ" dirty="0" err="1" smtClean="0">
                <a:hlinkClick r:id="rId4"/>
              </a:rPr>
              <a:t>celnisprava.cz</a:t>
            </a:r>
            <a:r>
              <a:rPr lang="cs-CZ" dirty="0" smtClean="0">
                <a:hlinkClick r:id="rId4"/>
              </a:rPr>
              <a:t>/</a:t>
            </a:r>
            <a:r>
              <a:rPr lang="cs-CZ" dirty="0" err="1" smtClean="0">
                <a:hlinkClick r:id="rId4"/>
              </a:rPr>
              <a:t>cz</a:t>
            </a:r>
            <a:r>
              <a:rPr lang="cs-CZ" dirty="0" smtClean="0">
                <a:hlinkClick r:id="rId4"/>
              </a:rPr>
              <a:t>/</a:t>
            </a:r>
            <a:r>
              <a:rPr lang="cs-CZ" dirty="0" err="1" smtClean="0">
                <a:hlinkClick r:id="rId4"/>
              </a:rPr>
              <a:t>dane</a:t>
            </a:r>
            <a:r>
              <a:rPr lang="cs-CZ" dirty="0" smtClean="0">
                <a:hlinkClick r:id="rId4"/>
              </a:rPr>
              <a:t>/</a:t>
            </a:r>
            <a:r>
              <a:rPr lang="cs-CZ" dirty="0" err="1" smtClean="0">
                <a:hlinkClick r:id="rId4"/>
              </a:rPr>
              <a:t>biopaliva</a:t>
            </a:r>
            <a:r>
              <a:rPr lang="cs-CZ" dirty="0" smtClean="0">
                <a:hlinkClick r:id="rId4"/>
              </a:rPr>
              <a:t>/</a:t>
            </a:r>
            <a:r>
              <a:rPr lang="cs-CZ" dirty="0" err="1" smtClean="0">
                <a:hlinkClick r:id="rId4"/>
              </a:rPr>
              <a:t>Stranky</a:t>
            </a:r>
            <a:r>
              <a:rPr lang="cs-CZ" dirty="0" smtClean="0">
                <a:hlinkClick r:id="rId4"/>
              </a:rPr>
              <a:t>/default.</a:t>
            </a:r>
            <a:r>
              <a:rPr lang="cs-CZ" dirty="0" err="1" smtClean="0">
                <a:hlinkClick r:id="rId4"/>
              </a:rPr>
              <a:t>aspx</a:t>
            </a:r>
            <a:r>
              <a:rPr lang="cs-CZ" dirty="0" smtClean="0"/>
              <a:t> </a:t>
            </a:r>
            <a:endParaRPr lang="cs-CZ" dirty="0"/>
          </a:p>
        </p:txBody>
      </p:sp>
    </p:spTree>
    <p:extLst>
      <p:ext uri="{BB962C8B-B14F-4D97-AF65-F5344CB8AC3E}">
        <p14:creationId xmlns:p14="http://schemas.microsoft.com/office/powerpoint/2010/main" xmlns="" val="3445077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6"/>
          <p:cNvSpPr txBox="1">
            <a:spLocks noChangeArrowheads="1"/>
          </p:cNvSpPr>
          <p:nvPr/>
        </p:nvSpPr>
        <p:spPr bwMode="auto">
          <a:xfrm>
            <a:off x="1115616" y="1052737"/>
            <a:ext cx="7344816" cy="5078313"/>
          </a:xfrm>
          <a:prstGeom prst="rect">
            <a:avLst/>
          </a:prstGeom>
          <a:noFill/>
          <a:ln w="9525">
            <a:noFill/>
            <a:miter lim="800000"/>
            <a:headEnd/>
            <a:tailEnd/>
          </a:ln>
        </p:spPr>
        <p:txBody>
          <a:bodyPr wrap="square">
            <a:spAutoFit/>
          </a:bodyPr>
          <a:lstStyle/>
          <a:p>
            <a:r>
              <a:rPr lang="cs-CZ" sz="2400" dirty="0" smtClean="0"/>
              <a:t>Možné řešení a minimální náležitosti prokázání splnění </a:t>
            </a:r>
            <a:br>
              <a:rPr lang="cs-CZ" sz="2400" dirty="0" smtClean="0"/>
            </a:br>
            <a:r>
              <a:rPr lang="cs-CZ" sz="2400" dirty="0" smtClean="0"/>
              <a:t>KU </a:t>
            </a:r>
            <a:r>
              <a:rPr lang="cs-CZ" sz="2400" dirty="0" err="1" smtClean="0"/>
              <a:t>biopaliv</a:t>
            </a:r>
            <a:r>
              <a:rPr lang="cs-CZ" sz="2400" dirty="0" smtClean="0"/>
              <a:t> pro účely ZSpD:</a:t>
            </a:r>
          </a:p>
          <a:p>
            <a:pPr algn="ctr"/>
            <a:endParaRPr lang="cs-CZ" b="1" dirty="0" smtClean="0"/>
          </a:p>
          <a:p>
            <a:pPr algn="just">
              <a:buFont typeface="Wingdings" pitchFamily="2" charset="2"/>
              <a:buChar char="Ø"/>
            </a:pPr>
            <a:r>
              <a:rPr lang="cs-CZ" sz="2400" dirty="0" smtClean="0"/>
              <a:t>prohlášení na účetním dokladu (faktuře či dodacím</a:t>
            </a:r>
            <a:br>
              <a:rPr lang="cs-CZ" sz="2400" dirty="0" smtClean="0"/>
            </a:br>
            <a:r>
              <a:rPr lang="cs-CZ" sz="2400" dirty="0" smtClean="0"/>
              <a:t>    listu) ve znění:</a:t>
            </a:r>
          </a:p>
          <a:p>
            <a:pPr algn="just"/>
            <a:r>
              <a:rPr lang="cs-CZ" sz="2400" dirty="0" smtClean="0"/>
              <a:t>    „Veškeré použité biosložky splňují kritéria udržitelnosti ve smyslu nařízení vlády č. 351/2012 Sb., o kritériích udržitelnosti“.</a:t>
            </a:r>
          </a:p>
          <a:p>
            <a:pPr algn="just">
              <a:buFont typeface="Wingdings" pitchFamily="2" charset="2"/>
              <a:buChar char="Ø"/>
            </a:pPr>
            <a:r>
              <a:rPr lang="cs-CZ" sz="2400" dirty="0" smtClean="0"/>
              <a:t>identifikační údaje prodávajícího a kupujícího;</a:t>
            </a:r>
          </a:p>
          <a:p>
            <a:pPr algn="just">
              <a:buFont typeface="Wingdings" pitchFamily="2" charset="2"/>
              <a:buChar char="Ø"/>
            </a:pPr>
            <a:r>
              <a:rPr lang="cs-CZ" sz="2400" dirty="0" smtClean="0"/>
              <a:t>druh a obsah </a:t>
            </a:r>
            <a:r>
              <a:rPr lang="cs-CZ" sz="2400" dirty="0" err="1" smtClean="0"/>
              <a:t>biopaliva</a:t>
            </a:r>
            <a:r>
              <a:rPr lang="cs-CZ" sz="2400" dirty="0" smtClean="0"/>
              <a:t> (příp. podíl jednotlivých druhů </a:t>
            </a:r>
            <a:r>
              <a:rPr lang="cs-CZ" sz="2400" dirty="0" err="1" smtClean="0"/>
              <a:t>biopaliv</a:t>
            </a:r>
            <a:r>
              <a:rPr lang="cs-CZ" sz="2400" dirty="0" smtClean="0"/>
              <a:t>, bude-li dodávka složena z více druhů); </a:t>
            </a:r>
            <a:endParaRPr lang="cs-CZ" sz="2400" dirty="0"/>
          </a:p>
          <a:p>
            <a:endParaRPr lang="cs-CZ" dirty="0"/>
          </a:p>
        </p:txBody>
      </p:sp>
    </p:spTree>
    <p:extLst>
      <p:ext uri="{BB962C8B-B14F-4D97-AF65-F5344CB8AC3E}">
        <p14:creationId xmlns:p14="http://schemas.microsoft.com/office/powerpoint/2010/main" xmlns="" val="3445077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39552" y="836712"/>
            <a:ext cx="8208912" cy="432048"/>
          </a:xfrm>
        </p:spPr>
        <p:txBody>
          <a:bodyPr/>
          <a:lstStyle/>
          <a:p>
            <a:pPr algn="ctr">
              <a:buNone/>
            </a:pPr>
            <a:r>
              <a:rPr lang="cs-CZ" sz="1800" dirty="0" smtClean="0"/>
              <a:t>Procentuelní podíl jednotlivých komodit na výběru spotřebních daní za rok 2012  </a:t>
            </a:r>
            <a:endParaRPr lang="cs-CZ" sz="1800" dirty="0"/>
          </a:p>
        </p:txBody>
      </p:sp>
      <p:graphicFrame>
        <p:nvGraphicFramePr>
          <p:cNvPr id="4" name="Zástupný symbol pro obsah 3"/>
          <p:cNvGraphicFramePr>
            <a:graphicFrameLocks noGrp="1"/>
          </p:cNvGraphicFramePr>
          <p:nvPr>
            <p:ph sz="quarter" idx="13"/>
          </p:nvPr>
        </p:nvGraphicFramePr>
        <p:xfrm>
          <a:off x="899592" y="1196752"/>
          <a:ext cx="7344816" cy="3240359"/>
        </p:xfrm>
        <a:graphic>
          <a:graphicData uri="http://schemas.openxmlformats.org/drawingml/2006/chart">
            <c:chart xmlns:c="http://schemas.openxmlformats.org/drawingml/2006/chart" xmlns:r="http://schemas.openxmlformats.org/officeDocument/2006/relationships" r:id="rId3"/>
          </a:graphicData>
        </a:graphic>
      </p:graphicFrame>
      <p:sp>
        <p:nvSpPr>
          <p:cNvPr id="5" name="Obdélník 4"/>
          <p:cNvSpPr/>
          <p:nvPr/>
        </p:nvSpPr>
        <p:spPr bwMode="auto">
          <a:xfrm>
            <a:off x="0" y="0"/>
            <a:ext cx="9144000" cy="792163"/>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cs-CZ" b="1" spc="100" dirty="0">
              <a:solidFill>
                <a:schemeClr val="accent1">
                  <a:lumMod val="50000"/>
                </a:schemeClr>
              </a:solidFill>
              <a:latin typeface="MS Reference Sans Serif" pitchFamily="34" charset="0"/>
            </a:endParaRPr>
          </a:p>
        </p:txBody>
      </p:sp>
      <p:pic>
        <p:nvPicPr>
          <p:cNvPr id="6" name="Picture 20" descr="paveza_pruhled"/>
          <p:cNvPicPr>
            <a:picLocks noChangeAspect="1" noChangeArrowheads="1"/>
          </p:cNvPicPr>
          <p:nvPr/>
        </p:nvPicPr>
        <p:blipFill>
          <a:blip r:embed="rId4" cstate="print"/>
          <a:srcRect/>
          <a:stretch>
            <a:fillRect/>
          </a:stretch>
        </p:blipFill>
        <p:spPr bwMode="auto">
          <a:xfrm>
            <a:off x="125981" y="74744"/>
            <a:ext cx="629595" cy="669757"/>
          </a:xfrm>
          <a:prstGeom prst="rect">
            <a:avLst/>
          </a:prstGeom>
          <a:noFill/>
          <a:ln w="9525">
            <a:noFill/>
            <a:miter lim="800000"/>
            <a:headEnd/>
            <a:tailEnd/>
          </a:ln>
        </p:spPr>
      </p:pic>
      <p:sp>
        <p:nvSpPr>
          <p:cNvPr id="7" name="TextovéPole 6"/>
          <p:cNvSpPr txBox="1"/>
          <p:nvPr/>
        </p:nvSpPr>
        <p:spPr bwMode="auto">
          <a:xfrm>
            <a:off x="1042988" y="165100"/>
            <a:ext cx="5256212" cy="461963"/>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graphicFrame>
        <p:nvGraphicFramePr>
          <p:cNvPr id="8" name="Tabulka 7"/>
          <p:cNvGraphicFramePr>
            <a:graphicFrameLocks noGrp="1"/>
          </p:cNvGraphicFramePr>
          <p:nvPr/>
        </p:nvGraphicFramePr>
        <p:xfrm>
          <a:off x="1259632" y="4149080"/>
          <a:ext cx="7056784" cy="2560320"/>
        </p:xfrm>
        <a:graphic>
          <a:graphicData uri="http://schemas.openxmlformats.org/drawingml/2006/table">
            <a:tbl>
              <a:tblPr firstRow="1" lastRow="1" bandRow="1">
                <a:tableStyleId>{5C22544A-7EE6-4342-B048-85BDC9FD1C3A}</a:tableStyleId>
              </a:tblPr>
              <a:tblGrid>
                <a:gridCol w="3528392"/>
                <a:gridCol w="3528392"/>
              </a:tblGrid>
              <a:tr h="312035">
                <a:tc>
                  <a:txBody>
                    <a:bodyPr/>
                    <a:lstStyle/>
                    <a:p>
                      <a:r>
                        <a:rPr lang="cs-CZ" dirty="0" smtClean="0"/>
                        <a:t>Komodita</a:t>
                      </a:r>
                      <a:endParaRPr lang="cs-CZ" dirty="0"/>
                    </a:p>
                  </a:txBody>
                  <a:tcPr/>
                </a:tc>
                <a:tc>
                  <a:txBody>
                    <a:bodyPr/>
                    <a:lstStyle/>
                    <a:p>
                      <a:r>
                        <a:rPr lang="cs-CZ" dirty="0" smtClean="0"/>
                        <a:t>Výše inkasa (mld. Kč)</a:t>
                      </a:r>
                      <a:endParaRPr lang="cs-CZ" dirty="0"/>
                    </a:p>
                  </a:txBody>
                  <a:tcPr/>
                </a:tc>
              </a:tr>
              <a:tr h="312035">
                <a:tc>
                  <a:txBody>
                    <a:bodyPr/>
                    <a:lstStyle/>
                    <a:p>
                      <a:r>
                        <a:rPr lang="cs-CZ" dirty="0" smtClean="0"/>
                        <a:t>Minerální</a:t>
                      </a:r>
                      <a:r>
                        <a:rPr lang="cs-CZ" baseline="0" dirty="0" smtClean="0"/>
                        <a:t> oleje</a:t>
                      </a:r>
                      <a:endParaRPr lang="cs-CZ" dirty="0"/>
                    </a:p>
                  </a:txBody>
                  <a:tcPr/>
                </a:tc>
                <a:tc>
                  <a:txBody>
                    <a:bodyPr/>
                    <a:lstStyle/>
                    <a:p>
                      <a:r>
                        <a:rPr lang="cs-CZ" dirty="0" smtClean="0"/>
                        <a:t>78,83</a:t>
                      </a:r>
                      <a:endParaRPr lang="cs-CZ" dirty="0"/>
                    </a:p>
                  </a:txBody>
                  <a:tcPr/>
                </a:tc>
              </a:tr>
              <a:tr h="312035">
                <a:tc>
                  <a:txBody>
                    <a:bodyPr/>
                    <a:lstStyle/>
                    <a:p>
                      <a:r>
                        <a:rPr lang="cs-CZ" dirty="0" smtClean="0"/>
                        <a:t>Tabákové výrobky</a:t>
                      </a:r>
                      <a:endParaRPr lang="cs-CZ" dirty="0"/>
                    </a:p>
                  </a:txBody>
                  <a:tcPr/>
                </a:tc>
                <a:tc>
                  <a:txBody>
                    <a:bodyPr/>
                    <a:lstStyle/>
                    <a:p>
                      <a:r>
                        <a:rPr lang="cs-CZ" dirty="0" smtClean="0"/>
                        <a:t>47,00</a:t>
                      </a:r>
                      <a:endParaRPr lang="cs-CZ" dirty="0"/>
                    </a:p>
                  </a:txBody>
                  <a:tcPr/>
                </a:tc>
              </a:tr>
              <a:tr h="312035">
                <a:tc>
                  <a:txBody>
                    <a:bodyPr/>
                    <a:lstStyle/>
                    <a:p>
                      <a:r>
                        <a:rPr lang="cs-CZ" dirty="0" smtClean="0"/>
                        <a:t>Líh</a:t>
                      </a:r>
                      <a:endParaRPr lang="cs-CZ" dirty="0"/>
                    </a:p>
                  </a:txBody>
                  <a:tcPr/>
                </a:tc>
                <a:tc>
                  <a:txBody>
                    <a:bodyPr/>
                    <a:lstStyle/>
                    <a:p>
                      <a:r>
                        <a:rPr lang="cs-CZ" dirty="0" smtClean="0"/>
                        <a:t>6,51</a:t>
                      </a:r>
                      <a:endParaRPr lang="cs-CZ" dirty="0"/>
                    </a:p>
                  </a:txBody>
                  <a:tcPr/>
                </a:tc>
              </a:tr>
              <a:tr h="312035">
                <a:tc>
                  <a:txBody>
                    <a:bodyPr/>
                    <a:lstStyle/>
                    <a:p>
                      <a:r>
                        <a:rPr lang="cs-CZ" dirty="0" smtClean="0"/>
                        <a:t>Pivo</a:t>
                      </a:r>
                      <a:endParaRPr lang="cs-CZ" dirty="0"/>
                    </a:p>
                  </a:txBody>
                  <a:tcPr/>
                </a:tc>
                <a:tc>
                  <a:txBody>
                    <a:bodyPr/>
                    <a:lstStyle/>
                    <a:p>
                      <a:r>
                        <a:rPr lang="cs-CZ" dirty="0" smtClean="0"/>
                        <a:t>4,66</a:t>
                      </a:r>
                      <a:endParaRPr lang="cs-CZ" dirty="0"/>
                    </a:p>
                  </a:txBody>
                  <a:tcPr/>
                </a:tc>
              </a:tr>
              <a:tr h="312035">
                <a:tc>
                  <a:txBody>
                    <a:bodyPr/>
                    <a:lstStyle/>
                    <a:p>
                      <a:r>
                        <a:rPr lang="cs-CZ" dirty="0" smtClean="0"/>
                        <a:t>Víno</a:t>
                      </a:r>
                      <a:r>
                        <a:rPr lang="cs-CZ" baseline="0" dirty="0" smtClean="0"/>
                        <a:t> a meziprodukty</a:t>
                      </a:r>
                      <a:endParaRPr lang="cs-CZ" dirty="0"/>
                    </a:p>
                  </a:txBody>
                  <a:tcPr/>
                </a:tc>
                <a:tc>
                  <a:txBody>
                    <a:bodyPr/>
                    <a:lstStyle/>
                    <a:p>
                      <a:r>
                        <a:rPr lang="cs-CZ" dirty="0" smtClean="0"/>
                        <a:t>0,32</a:t>
                      </a:r>
                      <a:endParaRPr lang="cs-CZ" dirty="0"/>
                    </a:p>
                  </a:txBody>
                  <a:tcPr/>
                </a:tc>
              </a:tr>
              <a:tr h="312035">
                <a:tc>
                  <a:txBody>
                    <a:bodyPr/>
                    <a:lstStyle/>
                    <a:p>
                      <a:r>
                        <a:rPr lang="cs-CZ" dirty="0" smtClean="0"/>
                        <a:t>Celkem</a:t>
                      </a:r>
                      <a:endParaRPr lang="cs-CZ" dirty="0"/>
                    </a:p>
                  </a:txBody>
                  <a:tcPr/>
                </a:tc>
                <a:tc>
                  <a:txBody>
                    <a:bodyPr/>
                    <a:lstStyle/>
                    <a:p>
                      <a:r>
                        <a:rPr lang="cs-CZ" dirty="0" smtClean="0"/>
                        <a:t>137,32</a:t>
                      </a:r>
                      <a:endParaRPr lang="cs-CZ" dirty="0"/>
                    </a:p>
                  </a:txBody>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6"/>
          <p:cNvSpPr txBox="1">
            <a:spLocks noChangeArrowheads="1"/>
          </p:cNvSpPr>
          <p:nvPr/>
        </p:nvSpPr>
        <p:spPr bwMode="auto">
          <a:xfrm>
            <a:off x="1115616" y="836712"/>
            <a:ext cx="7343775" cy="4339650"/>
          </a:xfrm>
          <a:prstGeom prst="rect">
            <a:avLst/>
          </a:prstGeom>
          <a:noFill/>
          <a:ln w="9525">
            <a:noFill/>
            <a:miter lim="800000"/>
            <a:headEnd/>
            <a:tailEnd/>
          </a:ln>
        </p:spPr>
        <p:txBody>
          <a:bodyPr wrap="square">
            <a:spAutoFit/>
          </a:bodyPr>
          <a:lstStyle/>
          <a:p>
            <a:pPr algn="ctr"/>
            <a:endParaRPr lang="cs-CZ" b="1" dirty="0" smtClean="0"/>
          </a:p>
          <a:p>
            <a:pPr algn="just">
              <a:buFont typeface="Wingdings" pitchFamily="2" charset="2"/>
              <a:buChar char="Ø"/>
            </a:pPr>
            <a:r>
              <a:rPr lang="cs-CZ" sz="2400" dirty="0" smtClean="0"/>
              <a:t>přidělit jedinečné identifikační číslo (v případě </a:t>
            </a:r>
            <a:br>
              <a:rPr lang="cs-CZ" sz="2400" dirty="0" smtClean="0"/>
            </a:br>
            <a:r>
              <a:rPr lang="cs-CZ" sz="2400" dirty="0" smtClean="0"/>
              <a:t>    prohlášení na účetním dokladu např. číslo faktury</a:t>
            </a:r>
            <a:br>
              <a:rPr lang="cs-CZ" sz="2400" dirty="0" smtClean="0"/>
            </a:br>
            <a:r>
              <a:rPr lang="cs-CZ" sz="2400" dirty="0" smtClean="0"/>
              <a:t>    nebo dodacího listu);</a:t>
            </a:r>
          </a:p>
          <a:p>
            <a:pPr algn="just">
              <a:buFont typeface="Wingdings" pitchFamily="2" charset="2"/>
              <a:buChar char="Ø"/>
            </a:pPr>
            <a:r>
              <a:rPr lang="cs-CZ" sz="2400" dirty="0" smtClean="0"/>
              <a:t>vést jednoduchou evidenci (přiměřeně dle bodu A přílohy č. 3 NV 351, umožňující ověřit provázanost veškerých prohlášení vydaných pro účely ZSpD s konkrétními prohlášeními vystavenými dle ZOO -  tj. prokázat, že množství </a:t>
            </a:r>
            <a:r>
              <a:rPr lang="cs-CZ" sz="2400" dirty="0" err="1" smtClean="0"/>
              <a:t>biopaliv</a:t>
            </a:r>
            <a:r>
              <a:rPr lang="cs-CZ" sz="2400" dirty="0" smtClean="0"/>
              <a:t> splňujících KU přijatých není nižší než množství </a:t>
            </a:r>
            <a:r>
              <a:rPr lang="cs-CZ" sz="2400" dirty="0" err="1" smtClean="0"/>
              <a:t>biopaliv</a:t>
            </a:r>
            <a:r>
              <a:rPr lang="cs-CZ" sz="2400" dirty="0" smtClean="0"/>
              <a:t> splňujících KU následně vydaných).   </a:t>
            </a:r>
            <a:endParaRPr lang="cs-CZ" sz="2400" dirty="0"/>
          </a:p>
          <a:p>
            <a:endParaRPr lang="cs-CZ" dirty="0"/>
          </a:p>
        </p:txBody>
      </p:sp>
    </p:spTree>
    <p:extLst>
      <p:ext uri="{BB962C8B-B14F-4D97-AF65-F5344CB8AC3E}">
        <p14:creationId xmlns:p14="http://schemas.microsoft.com/office/powerpoint/2010/main" xmlns="" val="3445077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6"/>
          <p:cNvSpPr txBox="1">
            <a:spLocks noChangeArrowheads="1"/>
          </p:cNvSpPr>
          <p:nvPr/>
        </p:nvSpPr>
        <p:spPr bwMode="auto">
          <a:xfrm>
            <a:off x="1043608" y="1052736"/>
            <a:ext cx="7343775" cy="5139869"/>
          </a:xfrm>
          <a:prstGeom prst="rect">
            <a:avLst/>
          </a:prstGeom>
          <a:noFill/>
          <a:ln w="9525">
            <a:noFill/>
            <a:miter lim="800000"/>
            <a:headEnd/>
            <a:tailEnd/>
          </a:ln>
        </p:spPr>
        <p:txBody>
          <a:bodyPr wrap="square">
            <a:spAutoFit/>
          </a:bodyPr>
          <a:lstStyle/>
          <a:p>
            <a:pPr algn="ctr"/>
            <a:r>
              <a:rPr lang="cs-CZ" sz="3200" dirty="0" smtClean="0"/>
              <a:t>Snižování emisí skleníkových plynů </a:t>
            </a:r>
            <a:br>
              <a:rPr lang="cs-CZ" sz="3200" dirty="0" smtClean="0"/>
            </a:br>
            <a:r>
              <a:rPr lang="cs-CZ" sz="3200" dirty="0" smtClean="0"/>
              <a:t>z pohonných hmot – zpráva o emisích</a:t>
            </a:r>
            <a:endParaRPr lang="cs-CZ" sz="3200" b="1" dirty="0" smtClean="0"/>
          </a:p>
          <a:p>
            <a:pPr algn="ctr"/>
            <a:r>
              <a:rPr lang="cs-CZ" dirty="0" smtClean="0"/>
              <a:t>(viz § 20 ZOO)</a:t>
            </a:r>
          </a:p>
          <a:p>
            <a:pPr algn="ctr"/>
            <a:endParaRPr lang="cs-CZ" dirty="0" smtClean="0"/>
          </a:p>
          <a:p>
            <a:pPr>
              <a:buFont typeface="Wingdings" pitchFamily="2" charset="2"/>
              <a:buChar char="Ø"/>
            </a:pPr>
            <a:r>
              <a:rPr lang="cs-CZ" sz="2400" dirty="0" smtClean="0"/>
              <a:t>postupné snižování emisí skleníkových plynů</a:t>
            </a:r>
            <a:br>
              <a:rPr lang="cs-CZ" sz="2400" dirty="0" smtClean="0"/>
            </a:br>
            <a:r>
              <a:rPr lang="cs-CZ" sz="2400" dirty="0" smtClean="0"/>
              <a:t>    obsažených v PHM (první mezník stanoví snížení </a:t>
            </a:r>
            <a:br>
              <a:rPr lang="cs-CZ" sz="2400" dirty="0" smtClean="0"/>
            </a:br>
            <a:r>
              <a:rPr lang="cs-CZ" sz="2400" dirty="0" smtClean="0"/>
              <a:t>    emisí o 2 % do 31.12.2014); </a:t>
            </a:r>
          </a:p>
          <a:p>
            <a:pPr>
              <a:buFont typeface="Wingdings" pitchFamily="2" charset="2"/>
              <a:buChar char="Ø"/>
            </a:pPr>
            <a:r>
              <a:rPr lang="cs-CZ" sz="2400" dirty="0" smtClean="0"/>
              <a:t>zpráva o emisích skleníkových plynů</a:t>
            </a:r>
          </a:p>
          <a:p>
            <a:r>
              <a:rPr lang="cs-CZ" sz="2400" dirty="0" smtClean="0"/>
              <a:t>    (první zpráva za rok 2013 ve lhůtě do 15.3.2014) ;</a:t>
            </a:r>
          </a:p>
          <a:p>
            <a:pPr>
              <a:buFont typeface="Wingdings" pitchFamily="2" charset="2"/>
              <a:buChar char="Ø"/>
            </a:pPr>
            <a:r>
              <a:rPr lang="cs-CZ" sz="2400" dirty="0" smtClean="0"/>
              <a:t>seznam osob autorizovaných k ověření zprávy</a:t>
            </a:r>
            <a:br>
              <a:rPr lang="cs-CZ" sz="2400" dirty="0" smtClean="0"/>
            </a:br>
            <a:r>
              <a:rPr lang="cs-CZ" sz="2400" dirty="0" smtClean="0"/>
              <a:t>    (viz stránky MŽP) </a:t>
            </a:r>
            <a:r>
              <a:rPr lang="cs-CZ" dirty="0" smtClean="0">
                <a:hlinkClick r:id="rId3"/>
              </a:rPr>
              <a:t>http://www.</a:t>
            </a:r>
            <a:r>
              <a:rPr lang="cs-CZ" dirty="0" err="1" smtClean="0">
                <a:hlinkClick r:id="rId3"/>
              </a:rPr>
              <a:t>mzp.cz</a:t>
            </a:r>
            <a:r>
              <a:rPr lang="cs-CZ" dirty="0" smtClean="0">
                <a:hlinkClick r:id="rId3"/>
              </a:rPr>
              <a:t>/C1257458002F0DC7/</a:t>
            </a:r>
            <a:r>
              <a:rPr lang="cs-CZ" dirty="0" err="1" smtClean="0">
                <a:hlinkClick r:id="rId3"/>
              </a:rPr>
              <a:t>cz</a:t>
            </a:r>
            <a:r>
              <a:rPr lang="cs-CZ" dirty="0" smtClean="0">
                <a:hlinkClick r:id="rId3"/>
              </a:rPr>
              <a:t>/kriteria_</a:t>
            </a:r>
            <a:r>
              <a:rPr lang="cs-CZ" dirty="0" err="1" smtClean="0">
                <a:hlinkClick r:id="rId3"/>
              </a:rPr>
              <a:t>udrzitelnosti</a:t>
            </a:r>
            <a:r>
              <a:rPr lang="cs-CZ" dirty="0" smtClean="0">
                <a:hlinkClick r:id="rId3"/>
              </a:rPr>
              <a:t>_</a:t>
            </a:r>
            <a:r>
              <a:rPr lang="cs-CZ" dirty="0" err="1" smtClean="0">
                <a:hlinkClick r:id="rId3"/>
              </a:rPr>
              <a:t>ovzdusi</a:t>
            </a:r>
            <a:r>
              <a:rPr lang="cs-CZ" dirty="0" smtClean="0">
                <a:hlinkClick r:id="rId3"/>
              </a:rPr>
              <a:t>/$FILE/OOO-</a:t>
            </a:r>
            <a:r>
              <a:rPr lang="cs-CZ" dirty="0" err="1" smtClean="0">
                <a:hlinkClick r:id="rId3"/>
              </a:rPr>
              <a:t>autorizovane</a:t>
            </a:r>
            <a:r>
              <a:rPr lang="cs-CZ" dirty="0" smtClean="0">
                <a:hlinkClick r:id="rId3"/>
              </a:rPr>
              <a:t>-osoby-20120622.pdf</a:t>
            </a:r>
            <a:r>
              <a:rPr lang="cs-CZ" dirty="0" smtClean="0"/>
              <a:t> </a:t>
            </a:r>
          </a:p>
          <a:p>
            <a:endParaRPr lang="cs-CZ" sz="2400" dirty="0" smtClean="0"/>
          </a:p>
        </p:txBody>
      </p:sp>
    </p:spTree>
    <p:extLst>
      <p:ext uri="{BB962C8B-B14F-4D97-AF65-F5344CB8AC3E}">
        <p14:creationId xmlns:p14="http://schemas.microsoft.com/office/powerpoint/2010/main" xmlns="" val="3445077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6"/>
          <p:cNvSpPr txBox="1">
            <a:spLocks noChangeArrowheads="1"/>
          </p:cNvSpPr>
          <p:nvPr/>
        </p:nvSpPr>
        <p:spPr bwMode="auto">
          <a:xfrm>
            <a:off x="971600" y="908720"/>
            <a:ext cx="7343775" cy="5539978"/>
          </a:xfrm>
          <a:prstGeom prst="rect">
            <a:avLst/>
          </a:prstGeom>
          <a:noFill/>
          <a:ln w="9525">
            <a:noFill/>
            <a:miter lim="800000"/>
            <a:headEnd/>
            <a:tailEnd/>
          </a:ln>
        </p:spPr>
        <p:txBody>
          <a:bodyPr wrap="square">
            <a:spAutoFit/>
          </a:bodyPr>
          <a:lstStyle/>
          <a:p>
            <a:endParaRPr lang="cs-CZ" dirty="0" smtClean="0"/>
          </a:p>
          <a:p>
            <a:pPr>
              <a:buFont typeface="Wingdings" pitchFamily="2" charset="2"/>
              <a:buChar char="Ø"/>
            </a:pPr>
            <a:r>
              <a:rPr lang="cs-CZ" sz="2400" dirty="0" smtClean="0"/>
              <a:t>celní úřad:</a:t>
            </a:r>
          </a:p>
          <a:p>
            <a:r>
              <a:rPr lang="cs-CZ" sz="2400" dirty="0" smtClean="0"/>
              <a:t>    - prověřuje, zda byla zpráva o emisích předložena</a:t>
            </a:r>
          </a:p>
          <a:p>
            <a:r>
              <a:rPr lang="cs-CZ" sz="2400" dirty="0" smtClean="0"/>
              <a:t>      a zda je ověřena oprávněnou osobou;</a:t>
            </a:r>
          </a:p>
          <a:p>
            <a:r>
              <a:rPr lang="cs-CZ" sz="2400" dirty="0" smtClean="0"/>
              <a:t>    - příp. stanoví náhradní termín k předložení </a:t>
            </a:r>
            <a:br>
              <a:rPr lang="cs-CZ" sz="2400" dirty="0" smtClean="0"/>
            </a:br>
            <a:r>
              <a:rPr lang="cs-CZ" sz="2400" dirty="0" smtClean="0"/>
              <a:t>      zprávy o emisích;</a:t>
            </a:r>
          </a:p>
          <a:p>
            <a:r>
              <a:rPr lang="cs-CZ" sz="2400" dirty="0" smtClean="0"/>
              <a:t>    - projednává správní  delikt/ukládá sankci, </a:t>
            </a:r>
          </a:p>
          <a:p>
            <a:pPr>
              <a:buFont typeface="Arial" pitchFamily="34" charset="0"/>
              <a:buChar char="•"/>
            </a:pPr>
            <a:r>
              <a:rPr lang="cs-CZ" sz="2400" dirty="0" smtClean="0"/>
              <a:t> nepředloží-li povinná osoba ověřenou zprávu o emisích ani v náhradním termínu [pokuta do 10 000 </a:t>
            </a:r>
            <a:r>
              <a:rPr lang="cs-CZ" sz="2400" dirty="0" err="1" smtClean="0"/>
              <a:t>000</a:t>
            </a:r>
            <a:r>
              <a:rPr lang="cs-CZ" sz="2400" dirty="0" smtClean="0"/>
              <a:t> Kč – viz § 25 odst. 7 písm. a) ZOO];</a:t>
            </a:r>
          </a:p>
          <a:p>
            <a:pPr>
              <a:buFont typeface="Arial" pitchFamily="34" charset="0"/>
              <a:buChar char="•"/>
            </a:pPr>
            <a:r>
              <a:rPr lang="cs-CZ" sz="2400" dirty="0" smtClean="0"/>
              <a:t> nepředloží-li povinná osoba ověřenou zprávu o emisích ani v náhradním termínu má se za to, že nesplnila povinné snížení emisí (§ 20 odst. 4 ZOO - pokuta do 10 000 </a:t>
            </a:r>
            <a:r>
              <a:rPr lang="cs-CZ" sz="2400" dirty="0" err="1" smtClean="0"/>
              <a:t>000</a:t>
            </a:r>
            <a:r>
              <a:rPr lang="cs-CZ" sz="2400" dirty="0" smtClean="0"/>
              <a:t> Kč – viz § 25 odst. 7 písm. a) ZOO]</a:t>
            </a:r>
          </a:p>
        </p:txBody>
      </p:sp>
    </p:spTree>
    <p:extLst>
      <p:ext uri="{BB962C8B-B14F-4D97-AF65-F5344CB8AC3E}">
        <p14:creationId xmlns:p14="http://schemas.microsoft.com/office/powerpoint/2010/main" xmlns="" val="34450775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3"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véPole 3"/>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5" name="TextovéPole 6"/>
          <p:cNvSpPr txBox="1">
            <a:spLocks noChangeArrowheads="1"/>
          </p:cNvSpPr>
          <p:nvPr/>
        </p:nvSpPr>
        <p:spPr bwMode="auto">
          <a:xfrm>
            <a:off x="1043608" y="1052736"/>
            <a:ext cx="7343775" cy="4801314"/>
          </a:xfrm>
          <a:prstGeom prst="rect">
            <a:avLst/>
          </a:prstGeom>
          <a:noFill/>
          <a:ln w="9525">
            <a:noFill/>
            <a:miter lim="800000"/>
            <a:headEnd/>
            <a:tailEnd/>
          </a:ln>
        </p:spPr>
        <p:txBody>
          <a:bodyPr wrap="square">
            <a:spAutoFit/>
          </a:bodyPr>
          <a:lstStyle/>
          <a:p>
            <a:pPr algn="ctr"/>
            <a:r>
              <a:rPr lang="cs-CZ" sz="3200" dirty="0" smtClean="0"/>
              <a:t>Zjištěné způsoby obcházení plnění „</a:t>
            </a:r>
            <a:r>
              <a:rPr lang="cs-CZ" sz="3200" dirty="0" err="1" smtClean="0"/>
              <a:t>biopovinností</a:t>
            </a:r>
            <a:r>
              <a:rPr lang="cs-CZ" sz="3200" dirty="0" smtClean="0"/>
              <a:t>“ stanovených ZOO</a:t>
            </a:r>
          </a:p>
          <a:p>
            <a:pPr algn="ctr"/>
            <a:endParaRPr lang="cs-CZ" dirty="0" smtClean="0"/>
          </a:p>
          <a:p>
            <a:pPr>
              <a:buFont typeface="Wingdings" pitchFamily="2" charset="2"/>
              <a:buChar char="Ø"/>
            </a:pPr>
            <a:r>
              <a:rPr lang="cs-CZ" sz="2400" dirty="0" smtClean="0"/>
              <a:t> </a:t>
            </a:r>
            <a:r>
              <a:rPr lang="cs-CZ" sz="2000" dirty="0" smtClean="0"/>
              <a:t>účelová doprava čistého </a:t>
            </a:r>
            <a:r>
              <a:rPr lang="cs-CZ" sz="2000" dirty="0" err="1" smtClean="0"/>
              <a:t>biopaliva</a:t>
            </a:r>
            <a:r>
              <a:rPr lang="cs-CZ" sz="2000" dirty="0" smtClean="0"/>
              <a:t> do jiného členského státu </a:t>
            </a:r>
            <a:br>
              <a:rPr lang="cs-CZ" sz="2000" dirty="0" smtClean="0"/>
            </a:br>
            <a:r>
              <a:rPr lang="cs-CZ" sz="2000" dirty="0" smtClean="0"/>
              <a:t>     a následná doprava zpět do ČR;</a:t>
            </a:r>
          </a:p>
          <a:p>
            <a:pPr>
              <a:buFont typeface="Wingdings" pitchFamily="2" charset="2"/>
              <a:buChar char="Ø"/>
            </a:pPr>
            <a:r>
              <a:rPr lang="cs-CZ" sz="2000" dirty="0" smtClean="0"/>
              <a:t>  opětovné uvedení čistého </a:t>
            </a:r>
            <a:r>
              <a:rPr lang="cs-CZ" sz="2000" dirty="0" err="1" smtClean="0"/>
              <a:t>biopaliva</a:t>
            </a:r>
            <a:r>
              <a:rPr lang="cs-CZ" sz="2000" dirty="0" smtClean="0"/>
              <a:t> do RPOD a následné další</a:t>
            </a:r>
            <a:br>
              <a:rPr lang="cs-CZ" sz="2000" dirty="0" smtClean="0"/>
            </a:br>
            <a:r>
              <a:rPr lang="cs-CZ" sz="2000" dirty="0" smtClean="0"/>
              <a:t>      uvedení do VDO:</a:t>
            </a:r>
          </a:p>
          <a:p>
            <a:r>
              <a:rPr lang="cs-CZ" sz="2000" dirty="0" smtClean="0"/>
              <a:t>       - zpracování/přepracování</a:t>
            </a:r>
          </a:p>
          <a:p>
            <a:r>
              <a:rPr lang="cs-CZ" sz="2000" dirty="0" smtClean="0"/>
              <a:t>       - výroba směsí s minerálními oleji;</a:t>
            </a:r>
          </a:p>
          <a:p>
            <a:pPr>
              <a:buFont typeface="Wingdings" pitchFamily="2" charset="2"/>
              <a:buChar char="Ø"/>
            </a:pPr>
            <a:r>
              <a:rPr lang="cs-CZ" sz="2000" dirty="0" smtClean="0"/>
              <a:t>  změna účelu použití </a:t>
            </a:r>
            <a:r>
              <a:rPr lang="cs-CZ" sz="2000" dirty="0" err="1" smtClean="0"/>
              <a:t>biopaliva</a:t>
            </a:r>
            <a:r>
              <a:rPr lang="cs-CZ" sz="2000" dirty="0" smtClean="0"/>
              <a:t> (</a:t>
            </a:r>
            <a:r>
              <a:rPr lang="cs-CZ" sz="2000" dirty="0" err="1" smtClean="0"/>
              <a:t>biopalivo</a:t>
            </a:r>
            <a:r>
              <a:rPr lang="cs-CZ" sz="2000" dirty="0" smtClean="0"/>
              <a:t> nebude použito </a:t>
            </a:r>
            <a:br>
              <a:rPr lang="cs-CZ" sz="2000" dirty="0" smtClean="0"/>
            </a:br>
            <a:r>
              <a:rPr lang="cs-CZ" sz="2000" dirty="0" smtClean="0"/>
              <a:t>      pro dopravní účely, přestože zůstane započteno pro plnění </a:t>
            </a:r>
            <a:br>
              <a:rPr lang="cs-CZ" sz="2000" dirty="0" smtClean="0"/>
            </a:br>
            <a:r>
              <a:rPr lang="cs-CZ" sz="2000" dirty="0" smtClean="0"/>
              <a:t>      povinností dle ZOO);</a:t>
            </a:r>
          </a:p>
          <a:p>
            <a:pPr>
              <a:buFont typeface="Wingdings" pitchFamily="2" charset="2"/>
              <a:buChar char="Ø"/>
            </a:pPr>
            <a:r>
              <a:rPr lang="cs-CZ" sz="2000" dirty="0" smtClean="0"/>
              <a:t>  ukončení činnosti povinné osoby před termínem pro splnění </a:t>
            </a:r>
            <a:br>
              <a:rPr lang="cs-CZ" sz="2000" dirty="0" smtClean="0"/>
            </a:br>
            <a:r>
              <a:rPr lang="cs-CZ" sz="2000" dirty="0" smtClean="0"/>
              <a:t>      „</a:t>
            </a:r>
            <a:r>
              <a:rPr lang="cs-CZ" sz="2000" dirty="0" err="1" smtClean="0"/>
              <a:t>biopovinností</a:t>
            </a:r>
            <a:r>
              <a:rPr lang="cs-CZ" sz="2000" dirty="0" smtClean="0"/>
              <a:t>“ dle ZOO;</a:t>
            </a: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TextovéPole 6"/>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3"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véPole 3"/>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TextovéPole 6"/>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
        <p:nvSpPr>
          <p:cNvPr id="20" name="Zaoblený obdélník 19"/>
          <p:cNvSpPr/>
          <p:nvPr/>
        </p:nvSpPr>
        <p:spPr>
          <a:xfrm>
            <a:off x="539552" y="2276872"/>
            <a:ext cx="1781176" cy="86677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a:solidFill>
                  <a:schemeClr val="tx1"/>
                </a:solidFill>
              </a:rPr>
              <a:t>čisté</a:t>
            </a:r>
            <a:r>
              <a:rPr lang="cs-CZ" sz="1100" baseline="0" dirty="0">
                <a:solidFill>
                  <a:schemeClr val="tx1"/>
                </a:solidFill>
              </a:rPr>
              <a:t> </a:t>
            </a:r>
            <a:r>
              <a:rPr lang="cs-CZ" sz="1100" baseline="0" dirty="0" err="1">
                <a:solidFill>
                  <a:schemeClr val="tx1"/>
                </a:solidFill>
              </a:rPr>
              <a:t>biopalivo</a:t>
            </a:r>
            <a:r>
              <a:rPr lang="cs-CZ" sz="1100" baseline="0" dirty="0">
                <a:solidFill>
                  <a:schemeClr val="tx1"/>
                </a:solidFill>
              </a:rPr>
              <a:t> uvedeno do VDO v ČR              (započteno dle § 19 </a:t>
            </a:r>
            <a:r>
              <a:rPr lang="cs-CZ" sz="1100" baseline="0" dirty="0" smtClean="0">
                <a:solidFill>
                  <a:schemeClr val="tx1"/>
                </a:solidFill>
              </a:rPr>
              <a:t>   odst</a:t>
            </a:r>
            <a:r>
              <a:rPr lang="cs-CZ" sz="1100" baseline="0" dirty="0">
                <a:solidFill>
                  <a:schemeClr val="tx1"/>
                </a:solidFill>
              </a:rPr>
              <a:t>. 2 ZOO)</a:t>
            </a:r>
            <a:endParaRPr lang="cs-CZ" sz="1100" dirty="0">
              <a:solidFill>
                <a:schemeClr val="tx1"/>
              </a:solidFill>
            </a:endParaRPr>
          </a:p>
        </p:txBody>
      </p:sp>
      <p:sp>
        <p:nvSpPr>
          <p:cNvPr id="21" name="Zaoblený obdélník 20"/>
          <p:cNvSpPr/>
          <p:nvPr/>
        </p:nvSpPr>
        <p:spPr>
          <a:xfrm>
            <a:off x="467544" y="4077072"/>
            <a:ext cx="1819274" cy="866775"/>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err="1">
                <a:solidFill>
                  <a:schemeClr val="tx1"/>
                </a:solidFill>
              </a:rPr>
              <a:t>přeprodej</a:t>
            </a:r>
            <a:r>
              <a:rPr lang="cs-CZ" sz="1100" dirty="0">
                <a:solidFill>
                  <a:schemeClr val="tx1"/>
                </a:solidFill>
              </a:rPr>
              <a:t> ve volném daňovém </a:t>
            </a:r>
            <a:r>
              <a:rPr lang="cs-CZ" sz="1100" dirty="0" smtClean="0">
                <a:solidFill>
                  <a:schemeClr val="tx1"/>
                </a:solidFill>
              </a:rPr>
              <a:t>oběhu  v ČR</a:t>
            </a:r>
            <a:endParaRPr lang="cs-CZ" sz="1100" dirty="0">
              <a:solidFill>
                <a:schemeClr val="tx1"/>
              </a:solidFill>
            </a:endParaRPr>
          </a:p>
        </p:txBody>
      </p:sp>
      <p:sp>
        <p:nvSpPr>
          <p:cNvPr id="22" name="Zaoblený obdélník 21"/>
          <p:cNvSpPr/>
          <p:nvPr/>
        </p:nvSpPr>
        <p:spPr>
          <a:xfrm>
            <a:off x="3347864" y="4077072"/>
            <a:ext cx="1828800" cy="85725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a:solidFill>
                  <a:schemeClr val="tx1"/>
                </a:solidFill>
              </a:rPr>
              <a:t>doprava do jiného členského státu ve VDO</a:t>
            </a:r>
          </a:p>
        </p:txBody>
      </p:sp>
      <p:sp>
        <p:nvSpPr>
          <p:cNvPr id="23" name="Zaoblený obdélník 22"/>
          <p:cNvSpPr/>
          <p:nvPr/>
        </p:nvSpPr>
        <p:spPr>
          <a:xfrm>
            <a:off x="6300192" y="4077072"/>
            <a:ext cx="1809750" cy="86677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a:solidFill>
                  <a:schemeClr val="tx1"/>
                </a:solidFill>
              </a:rPr>
              <a:t>přijato v jiném členském státě </a:t>
            </a:r>
            <a:r>
              <a:rPr lang="cs-CZ" sz="1100" dirty="0" smtClean="0">
                <a:solidFill>
                  <a:schemeClr val="tx1"/>
                </a:solidFill>
              </a:rPr>
              <a:t>(ne/uvedeno           do RPOD</a:t>
            </a:r>
            <a:r>
              <a:rPr lang="cs-CZ" sz="1100" dirty="0">
                <a:solidFill>
                  <a:schemeClr val="tx1"/>
                </a:solidFill>
              </a:rPr>
              <a:t>)</a:t>
            </a:r>
          </a:p>
        </p:txBody>
      </p:sp>
      <p:sp>
        <p:nvSpPr>
          <p:cNvPr id="24" name="Zaoblený obdélník 23"/>
          <p:cNvSpPr/>
          <p:nvPr/>
        </p:nvSpPr>
        <p:spPr>
          <a:xfrm>
            <a:off x="6300192" y="2204864"/>
            <a:ext cx="1781175" cy="914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a:solidFill>
                  <a:schemeClr val="tx1"/>
                </a:solidFill>
              </a:rPr>
              <a:t>doprava  zpět do ČR                 (ve VDO/RPOD)</a:t>
            </a:r>
          </a:p>
        </p:txBody>
      </p:sp>
      <p:sp>
        <p:nvSpPr>
          <p:cNvPr id="25" name="Šipka dolů 24"/>
          <p:cNvSpPr/>
          <p:nvPr/>
        </p:nvSpPr>
        <p:spPr>
          <a:xfrm>
            <a:off x="1259632" y="3284984"/>
            <a:ext cx="381000" cy="721233"/>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6" name="Šipka doprava 25"/>
          <p:cNvSpPr/>
          <p:nvPr/>
        </p:nvSpPr>
        <p:spPr>
          <a:xfrm>
            <a:off x="2483768" y="4365104"/>
            <a:ext cx="778383" cy="37033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7" name="Šipka doprava 26"/>
          <p:cNvSpPr/>
          <p:nvPr/>
        </p:nvSpPr>
        <p:spPr>
          <a:xfrm>
            <a:off x="5364088" y="4365104"/>
            <a:ext cx="835533" cy="37033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8" name="Šipka nahoru 27"/>
          <p:cNvSpPr/>
          <p:nvPr/>
        </p:nvSpPr>
        <p:spPr>
          <a:xfrm>
            <a:off x="7020272" y="3212976"/>
            <a:ext cx="371475" cy="721233"/>
          </a:xfrm>
          <a:prstGeom prst="up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9" name="Šipka doleva 28"/>
          <p:cNvSpPr/>
          <p:nvPr/>
        </p:nvSpPr>
        <p:spPr>
          <a:xfrm>
            <a:off x="5292080" y="2492896"/>
            <a:ext cx="876300" cy="36195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30" name="TextovéPole 29"/>
          <p:cNvSpPr txBox="1"/>
          <p:nvPr/>
        </p:nvSpPr>
        <p:spPr>
          <a:xfrm>
            <a:off x="827584" y="1340768"/>
            <a:ext cx="4176464" cy="369332"/>
          </a:xfrm>
          <a:prstGeom prst="rect">
            <a:avLst/>
          </a:prstGeom>
          <a:noFill/>
        </p:spPr>
        <p:txBody>
          <a:bodyPr wrap="square" rtlCol="0">
            <a:spAutoFit/>
          </a:bodyPr>
          <a:lstStyle/>
          <a:p>
            <a:r>
              <a:rPr lang="cs-CZ" dirty="0" smtClean="0"/>
              <a:t>Účelová doprava do jiného členského státu</a:t>
            </a:r>
            <a:endParaRPr lang="cs-CZ" dirty="0"/>
          </a:p>
        </p:txBody>
      </p:sp>
      <p:sp>
        <p:nvSpPr>
          <p:cNvPr id="18" name="Zaoblený obdélník 17"/>
          <p:cNvSpPr/>
          <p:nvPr/>
        </p:nvSpPr>
        <p:spPr>
          <a:xfrm>
            <a:off x="3347864" y="2276872"/>
            <a:ext cx="1778496" cy="914400"/>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cs-CZ" sz="1100" dirty="0" smtClean="0"/>
              <a:t>možnost opakovaného započtení do plnění povinnosti dle ZOO </a:t>
            </a:r>
            <a:endParaRPr lang="cs-CZ" sz="11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3"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véPole 3"/>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TextovéPole 6"/>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
        <p:nvSpPr>
          <p:cNvPr id="20" name="Zaoblený obdélník 19"/>
          <p:cNvSpPr/>
          <p:nvPr/>
        </p:nvSpPr>
        <p:spPr>
          <a:xfrm>
            <a:off x="539552" y="2204864"/>
            <a:ext cx="1781176" cy="866775"/>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a:solidFill>
                  <a:schemeClr val="tx1"/>
                </a:solidFill>
              </a:rPr>
              <a:t>čisté</a:t>
            </a:r>
            <a:r>
              <a:rPr lang="cs-CZ" sz="1100" baseline="0" dirty="0">
                <a:solidFill>
                  <a:schemeClr val="tx1"/>
                </a:solidFill>
              </a:rPr>
              <a:t> </a:t>
            </a:r>
            <a:r>
              <a:rPr lang="cs-CZ" sz="1100" baseline="0" dirty="0" err="1">
                <a:solidFill>
                  <a:schemeClr val="tx1"/>
                </a:solidFill>
              </a:rPr>
              <a:t>biopalivo</a:t>
            </a:r>
            <a:r>
              <a:rPr lang="cs-CZ" sz="1100" baseline="0" dirty="0">
                <a:solidFill>
                  <a:schemeClr val="tx1"/>
                </a:solidFill>
              </a:rPr>
              <a:t> uvedeno do VDO v ČR              (započteno dle § 19 </a:t>
            </a:r>
            <a:r>
              <a:rPr lang="cs-CZ" sz="1100" baseline="0" dirty="0" smtClean="0">
                <a:solidFill>
                  <a:schemeClr val="tx1"/>
                </a:solidFill>
              </a:rPr>
              <a:t>   odst</a:t>
            </a:r>
            <a:r>
              <a:rPr lang="cs-CZ" sz="1100" baseline="0" dirty="0">
                <a:solidFill>
                  <a:schemeClr val="tx1"/>
                </a:solidFill>
              </a:rPr>
              <a:t>. 2 ZOO)</a:t>
            </a:r>
            <a:endParaRPr lang="cs-CZ" sz="1100" dirty="0">
              <a:solidFill>
                <a:schemeClr val="tx1"/>
              </a:solidFill>
            </a:endParaRPr>
          </a:p>
        </p:txBody>
      </p:sp>
      <p:sp>
        <p:nvSpPr>
          <p:cNvPr id="21" name="Zaoblený obdélník 20"/>
          <p:cNvSpPr/>
          <p:nvPr/>
        </p:nvSpPr>
        <p:spPr>
          <a:xfrm>
            <a:off x="467544" y="4077072"/>
            <a:ext cx="1819274" cy="866775"/>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err="1">
                <a:solidFill>
                  <a:schemeClr val="tx1"/>
                </a:solidFill>
              </a:rPr>
              <a:t>přeprodej</a:t>
            </a:r>
            <a:r>
              <a:rPr lang="cs-CZ" sz="1100" dirty="0">
                <a:solidFill>
                  <a:schemeClr val="tx1"/>
                </a:solidFill>
              </a:rPr>
              <a:t> ve volném daňovém </a:t>
            </a:r>
            <a:r>
              <a:rPr lang="cs-CZ" sz="1100" dirty="0" smtClean="0">
                <a:solidFill>
                  <a:schemeClr val="tx1"/>
                </a:solidFill>
              </a:rPr>
              <a:t>oběhu  v ČR</a:t>
            </a:r>
            <a:endParaRPr lang="cs-CZ" sz="1100" dirty="0">
              <a:solidFill>
                <a:schemeClr val="tx1"/>
              </a:solidFill>
            </a:endParaRPr>
          </a:p>
        </p:txBody>
      </p:sp>
      <p:sp>
        <p:nvSpPr>
          <p:cNvPr id="22" name="Zaoblený obdélník 21"/>
          <p:cNvSpPr/>
          <p:nvPr/>
        </p:nvSpPr>
        <p:spPr>
          <a:xfrm>
            <a:off x="3347864" y="4077072"/>
            <a:ext cx="1828800" cy="857250"/>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smtClean="0">
                <a:solidFill>
                  <a:schemeClr val="tx1"/>
                </a:solidFill>
              </a:rPr>
              <a:t>prodej provozovateli daňového skladu (</a:t>
            </a:r>
            <a:r>
              <a:rPr lang="cs-CZ" sz="1100" dirty="0" err="1" smtClean="0">
                <a:solidFill>
                  <a:schemeClr val="tx1"/>
                </a:solidFill>
              </a:rPr>
              <a:t>biopalivo</a:t>
            </a:r>
            <a:r>
              <a:rPr lang="cs-CZ" sz="1100" dirty="0" smtClean="0">
                <a:solidFill>
                  <a:schemeClr val="tx1"/>
                </a:solidFill>
              </a:rPr>
              <a:t> uvedeno zpět do RPOD) </a:t>
            </a:r>
            <a:endParaRPr lang="cs-CZ" sz="1100" dirty="0">
              <a:solidFill>
                <a:schemeClr val="tx1"/>
              </a:solidFill>
            </a:endParaRPr>
          </a:p>
        </p:txBody>
      </p:sp>
      <p:sp>
        <p:nvSpPr>
          <p:cNvPr id="23" name="Zaoblený obdélník 22"/>
          <p:cNvSpPr/>
          <p:nvPr/>
        </p:nvSpPr>
        <p:spPr>
          <a:xfrm>
            <a:off x="6300192" y="4077072"/>
            <a:ext cx="1809750" cy="866775"/>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sz="1100" dirty="0" smtClean="0">
                <a:solidFill>
                  <a:schemeClr val="tx1"/>
                </a:solidFill>
              </a:rPr>
              <a:t>zpracování/přepracování    v daňovém skladu</a:t>
            </a:r>
            <a:endParaRPr lang="cs-CZ" sz="1100" dirty="0">
              <a:solidFill>
                <a:schemeClr val="tx1"/>
              </a:solidFill>
            </a:endParaRPr>
          </a:p>
        </p:txBody>
      </p:sp>
      <p:sp>
        <p:nvSpPr>
          <p:cNvPr id="24" name="Zaoblený obdélník 23"/>
          <p:cNvSpPr/>
          <p:nvPr/>
        </p:nvSpPr>
        <p:spPr>
          <a:xfrm>
            <a:off x="6300192" y="2204864"/>
            <a:ext cx="1781175" cy="9144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cs-CZ" dirty="0" smtClean="0">
                <a:solidFill>
                  <a:schemeClr val="tx1"/>
                </a:solidFill>
              </a:rPr>
              <a:t>uvedeno do VDO v ČR (čisté </a:t>
            </a:r>
            <a:r>
              <a:rPr lang="cs-CZ" dirty="0" err="1" smtClean="0">
                <a:solidFill>
                  <a:schemeClr val="tx1"/>
                </a:solidFill>
              </a:rPr>
              <a:t>biopalivo</a:t>
            </a:r>
            <a:r>
              <a:rPr lang="cs-CZ" dirty="0" smtClean="0">
                <a:solidFill>
                  <a:schemeClr val="tx1"/>
                </a:solidFill>
              </a:rPr>
              <a:t>, SMN, MONA s přídavkem </a:t>
            </a:r>
            <a:r>
              <a:rPr lang="cs-CZ" dirty="0" err="1" smtClean="0">
                <a:solidFill>
                  <a:schemeClr val="tx1"/>
                </a:solidFill>
              </a:rPr>
              <a:t>biopaliva</a:t>
            </a:r>
            <a:r>
              <a:rPr lang="cs-CZ" dirty="0" smtClean="0">
                <a:solidFill>
                  <a:schemeClr val="tx1"/>
                </a:solidFill>
              </a:rPr>
              <a:t>)</a:t>
            </a:r>
            <a:r>
              <a:rPr lang="cs-CZ" sz="1100" dirty="0" smtClean="0">
                <a:solidFill>
                  <a:schemeClr val="tx1"/>
                </a:solidFill>
              </a:rPr>
              <a:t>       </a:t>
            </a:r>
            <a:endParaRPr lang="cs-CZ" sz="1100" dirty="0">
              <a:solidFill>
                <a:schemeClr val="tx1"/>
              </a:solidFill>
            </a:endParaRPr>
          </a:p>
        </p:txBody>
      </p:sp>
      <p:sp>
        <p:nvSpPr>
          <p:cNvPr id="25" name="Šipka dolů 24"/>
          <p:cNvSpPr/>
          <p:nvPr/>
        </p:nvSpPr>
        <p:spPr>
          <a:xfrm>
            <a:off x="1259632" y="3212976"/>
            <a:ext cx="381000" cy="721233"/>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6" name="Šipka doprava 25"/>
          <p:cNvSpPr/>
          <p:nvPr/>
        </p:nvSpPr>
        <p:spPr>
          <a:xfrm>
            <a:off x="2483768" y="4365104"/>
            <a:ext cx="778383" cy="37033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7" name="Šipka doprava 26"/>
          <p:cNvSpPr/>
          <p:nvPr/>
        </p:nvSpPr>
        <p:spPr>
          <a:xfrm>
            <a:off x="5364088" y="4365104"/>
            <a:ext cx="835533" cy="370331"/>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8" name="Šipka nahoru 27"/>
          <p:cNvSpPr/>
          <p:nvPr/>
        </p:nvSpPr>
        <p:spPr>
          <a:xfrm>
            <a:off x="7020272" y="3212976"/>
            <a:ext cx="371475" cy="721233"/>
          </a:xfrm>
          <a:prstGeom prst="up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29" name="Šipka doleva 28"/>
          <p:cNvSpPr/>
          <p:nvPr/>
        </p:nvSpPr>
        <p:spPr>
          <a:xfrm>
            <a:off x="5292080" y="2492896"/>
            <a:ext cx="876300" cy="36195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cs-CZ" sz="1100"/>
          </a:p>
        </p:txBody>
      </p:sp>
      <p:sp>
        <p:nvSpPr>
          <p:cNvPr id="30" name="TextovéPole 29"/>
          <p:cNvSpPr txBox="1"/>
          <p:nvPr/>
        </p:nvSpPr>
        <p:spPr>
          <a:xfrm>
            <a:off x="827584" y="1340768"/>
            <a:ext cx="6768752" cy="369332"/>
          </a:xfrm>
          <a:prstGeom prst="rect">
            <a:avLst/>
          </a:prstGeom>
          <a:noFill/>
        </p:spPr>
        <p:txBody>
          <a:bodyPr wrap="square" rtlCol="0">
            <a:spAutoFit/>
          </a:bodyPr>
          <a:lstStyle/>
          <a:p>
            <a:r>
              <a:rPr lang="cs-CZ" dirty="0" smtClean="0"/>
              <a:t>Opětovné uvedení do RPOD v ČR – přepracování nebo výroba směsí</a:t>
            </a:r>
            <a:endParaRPr lang="cs-CZ" dirty="0"/>
          </a:p>
        </p:txBody>
      </p:sp>
      <p:sp>
        <p:nvSpPr>
          <p:cNvPr id="18" name="Zaoblený obdélník 17"/>
          <p:cNvSpPr/>
          <p:nvPr/>
        </p:nvSpPr>
        <p:spPr>
          <a:xfrm>
            <a:off x="3275856" y="2204864"/>
            <a:ext cx="1778496" cy="936104"/>
          </a:xfrm>
          <a:prstGeom prst="roundRect">
            <a:avLst/>
          </a:prstGeom>
          <a:ln/>
        </p:spPr>
        <p:style>
          <a:lnRef idx="1">
            <a:schemeClr val="accent3"/>
          </a:lnRef>
          <a:fillRef idx="2">
            <a:schemeClr val="accent3"/>
          </a:fillRef>
          <a:effectRef idx="1">
            <a:schemeClr val="accent3"/>
          </a:effectRef>
          <a:fontRef idx="minor">
            <a:schemeClr val="dk1"/>
          </a:fontRef>
        </p:style>
        <p:txBody>
          <a:bodyPr rtlCol="0" anchor="ctr"/>
          <a:lstStyle/>
          <a:p>
            <a:pPr algn="ctr"/>
            <a:r>
              <a:rPr lang="cs-CZ" sz="1100" dirty="0" smtClean="0"/>
              <a:t>možnost opakovaného započtení do plnění povinnosti dle ZOO </a:t>
            </a:r>
            <a:endParaRPr lang="cs-CZ" sz="11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3"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véPole 3"/>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5"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TextovéPole 5"/>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
        <p:nvSpPr>
          <p:cNvPr id="7" name="TextovéPole 5"/>
          <p:cNvSpPr txBox="1">
            <a:spLocks noChangeArrowheads="1"/>
          </p:cNvSpPr>
          <p:nvPr/>
        </p:nvSpPr>
        <p:spPr bwMode="auto">
          <a:xfrm>
            <a:off x="827584" y="1124744"/>
            <a:ext cx="7561262" cy="4770537"/>
          </a:xfrm>
          <a:prstGeom prst="rect">
            <a:avLst/>
          </a:prstGeom>
          <a:noFill/>
          <a:ln w="9525">
            <a:noFill/>
            <a:miter lim="800000"/>
            <a:headEnd/>
            <a:tailEnd/>
          </a:ln>
        </p:spPr>
        <p:txBody>
          <a:bodyPr wrap="square">
            <a:spAutoFit/>
          </a:bodyPr>
          <a:lstStyle/>
          <a:p>
            <a:pPr algn="ctr"/>
            <a:endParaRPr lang="cs-CZ" sz="3200" dirty="0" smtClean="0"/>
          </a:p>
          <a:p>
            <a:pPr algn="ctr"/>
            <a:r>
              <a:rPr lang="cs-CZ" sz="3200" dirty="0" smtClean="0"/>
              <a:t>Navrhovaná opatření</a:t>
            </a:r>
          </a:p>
          <a:p>
            <a:pPr algn="ctr"/>
            <a:endParaRPr lang="cs-CZ" sz="2400" dirty="0" smtClean="0"/>
          </a:p>
          <a:p>
            <a:r>
              <a:rPr lang="cs-CZ" sz="2400" dirty="0" smtClean="0"/>
              <a:t>Změny zákona č. 311/2006 Sb., o pohonných hmotách:</a:t>
            </a:r>
          </a:p>
          <a:p>
            <a:endParaRPr lang="cs-CZ" sz="2400" dirty="0" smtClean="0"/>
          </a:p>
          <a:p>
            <a:pPr>
              <a:buFont typeface="Wingdings" pitchFamily="2" charset="2"/>
              <a:buChar char="Ø"/>
            </a:pPr>
            <a:r>
              <a:rPr lang="cs-CZ" sz="2400" dirty="0" smtClean="0"/>
              <a:t> zpřísněný registr distributorů PHM;</a:t>
            </a:r>
          </a:p>
          <a:p>
            <a:pPr>
              <a:buFont typeface="Wingdings" pitchFamily="2" charset="2"/>
              <a:buChar char="Ø"/>
            </a:pPr>
            <a:r>
              <a:rPr lang="cs-CZ" sz="2400" dirty="0" smtClean="0"/>
              <a:t> zavedení registru PHM;</a:t>
            </a:r>
          </a:p>
          <a:p>
            <a:pPr algn="ctr"/>
            <a:endParaRPr lang="cs-CZ" sz="3200" dirty="0" smtClean="0"/>
          </a:p>
          <a:p>
            <a:pPr algn="ctr"/>
            <a:endParaRPr lang="cs-CZ" sz="3200" dirty="0" smtClean="0"/>
          </a:p>
          <a:p>
            <a:pPr algn="ctr"/>
            <a:endParaRPr lang="cs-CZ" sz="3200" dirty="0" smtClean="0"/>
          </a:p>
          <a:p>
            <a:pPr algn="ctr"/>
            <a:endParaRPr lang="cs-CZ" sz="2400"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3"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véPole 3"/>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5"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TextovéPole 5"/>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
        <p:nvSpPr>
          <p:cNvPr id="7" name="TextovéPole 5"/>
          <p:cNvSpPr txBox="1">
            <a:spLocks noChangeArrowheads="1"/>
          </p:cNvSpPr>
          <p:nvPr/>
        </p:nvSpPr>
        <p:spPr bwMode="auto">
          <a:xfrm>
            <a:off x="899592" y="1124744"/>
            <a:ext cx="7561262" cy="4278094"/>
          </a:xfrm>
          <a:prstGeom prst="rect">
            <a:avLst/>
          </a:prstGeom>
          <a:noFill/>
          <a:ln w="9525">
            <a:noFill/>
            <a:miter lim="800000"/>
            <a:headEnd/>
            <a:tailEnd/>
          </a:ln>
        </p:spPr>
        <p:txBody>
          <a:bodyPr wrap="square">
            <a:spAutoFit/>
          </a:bodyPr>
          <a:lstStyle/>
          <a:p>
            <a:pPr algn="ctr"/>
            <a:r>
              <a:rPr lang="cs-CZ" sz="3200" dirty="0" smtClean="0"/>
              <a:t>Možná řešení</a:t>
            </a:r>
          </a:p>
          <a:p>
            <a:pPr algn="ctr"/>
            <a:endParaRPr lang="cs-CZ" sz="2400" dirty="0" smtClean="0"/>
          </a:p>
          <a:p>
            <a:pPr algn="just"/>
            <a:r>
              <a:rPr lang="cs-CZ" sz="2400" dirty="0" smtClean="0"/>
              <a:t>Změny zákona o ochraně ovzduší:</a:t>
            </a:r>
          </a:p>
          <a:p>
            <a:pPr algn="just">
              <a:buFont typeface="Wingdings" pitchFamily="2" charset="2"/>
              <a:buChar char="Ø"/>
            </a:pPr>
            <a:r>
              <a:rPr lang="cs-CZ" sz="2400" dirty="0" smtClean="0"/>
              <a:t> zkrátit období pro podání „hlášení“ (čtvrtletně);</a:t>
            </a:r>
          </a:p>
          <a:p>
            <a:pPr algn="just">
              <a:buFont typeface="Wingdings" pitchFamily="2" charset="2"/>
              <a:buChar char="Ø"/>
            </a:pPr>
            <a:r>
              <a:rPr lang="cs-CZ" sz="2400" dirty="0" smtClean="0"/>
              <a:t> stanovený minimální obsah </a:t>
            </a:r>
            <a:r>
              <a:rPr lang="cs-CZ" sz="2400" dirty="0" err="1" smtClean="0"/>
              <a:t>biopaliva</a:t>
            </a:r>
            <a:r>
              <a:rPr lang="cs-CZ" sz="2400" dirty="0" smtClean="0"/>
              <a:t> v každém litru PHM (příp. i pod hladinou minimálního podílu dle ZOO);</a:t>
            </a:r>
          </a:p>
          <a:p>
            <a:pPr algn="just">
              <a:buFont typeface="Wingdings" pitchFamily="2" charset="2"/>
              <a:buChar char="Ø"/>
            </a:pPr>
            <a:r>
              <a:rPr lang="cs-CZ" sz="2400" dirty="0" smtClean="0"/>
              <a:t> do bilance dle ZOO započítat výhradně </a:t>
            </a:r>
            <a:r>
              <a:rPr lang="cs-CZ" sz="2400" dirty="0" err="1" smtClean="0"/>
              <a:t>biopalivo</a:t>
            </a:r>
            <a:r>
              <a:rPr lang="cs-CZ" sz="2400" dirty="0" smtClean="0"/>
              <a:t/>
            </a:r>
            <a:br>
              <a:rPr lang="cs-CZ" sz="2400" dirty="0" smtClean="0"/>
            </a:br>
            <a:r>
              <a:rPr lang="cs-CZ" sz="2400" dirty="0" smtClean="0"/>
              <a:t>     skutečně spotřebované pro dopravní účely </a:t>
            </a:r>
            <a:br>
              <a:rPr lang="cs-CZ" sz="2400" dirty="0" smtClean="0"/>
            </a:br>
            <a:r>
              <a:rPr lang="cs-CZ" sz="2400" dirty="0" smtClean="0"/>
              <a:t>     (z </a:t>
            </a:r>
            <a:r>
              <a:rPr lang="cs-CZ" sz="2400" dirty="0" err="1" smtClean="0"/>
              <a:t>biopaliva</a:t>
            </a:r>
            <a:r>
              <a:rPr lang="cs-CZ" sz="2400" dirty="0" smtClean="0"/>
              <a:t> spotřebovaného pro jiné účely odvede ten, kdo spotřebuje, „pokutu dle ZOO“);</a:t>
            </a:r>
            <a:endParaRPr lang="cs-CZ" sz="4000"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délník 1"/>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3"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ovéPole 3"/>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5"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6" name="TextovéPole 5"/>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sp>
        <p:nvSpPr>
          <p:cNvPr id="7" name="TextovéPole 5"/>
          <p:cNvSpPr txBox="1">
            <a:spLocks noChangeArrowheads="1"/>
          </p:cNvSpPr>
          <p:nvPr/>
        </p:nvSpPr>
        <p:spPr bwMode="auto">
          <a:xfrm>
            <a:off x="827584" y="908721"/>
            <a:ext cx="7561262" cy="4770537"/>
          </a:xfrm>
          <a:prstGeom prst="rect">
            <a:avLst/>
          </a:prstGeom>
          <a:noFill/>
          <a:ln w="9525">
            <a:noFill/>
            <a:miter lim="800000"/>
            <a:headEnd/>
            <a:tailEnd/>
          </a:ln>
        </p:spPr>
        <p:txBody>
          <a:bodyPr wrap="square">
            <a:spAutoFit/>
          </a:bodyPr>
          <a:lstStyle/>
          <a:p>
            <a:pPr algn="just">
              <a:buFont typeface="Wingdings" pitchFamily="2" charset="2"/>
              <a:buChar char="Ø"/>
            </a:pPr>
            <a:r>
              <a:rPr lang="cs-CZ" sz="2400" dirty="0" smtClean="0"/>
              <a:t>povinnost prokázat, že </a:t>
            </a:r>
            <a:r>
              <a:rPr lang="cs-CZ" sz="2400" dirty="0" err="1" smtClean="0"/>
              <a:t>biopalivo</a:t>
            </a:r>
            <a:r>
              <a:rPr lang="cs-CZ" sz="2400" dirty="0" smtClean="0"/>
              <a:t> dopravované ve VDO do jiného členského státu nebylo na daňovém území ČR započteno do bilance dle ZOO (v opačném případě ten, kdo dopravuje/vyváží uhradí „pokutu dle ZOO“);</a:t>
            </a:r>
          </a:p>
          <a:p>
            <a:pPr algn="just">
              <a:buFont typeface="Wingdings" pitchFamily="2" charset="2"/>
              <a:buChar char="Ø"/>
            </a:pPr>
            <a:r>
              <a:rPr lang="cs-CZ" sz="2400" dirty="0" smtClean="0"/>
              <a:t>sankce pro subjekty, které změní účel použití </a:t>
            </a:r>
            <a:r>
              <a:rPr lang="cs-CZ" sz="2400" dirty="0" err="1" smtClean="0"/>
              <a:t>biopaliva</a:t>
            </a:r>
            <a:r>
              <a:rPr lang="cs-CZ" sz="2400" dirty="0" smtClean="0"/>
              <a:t> započteného do bilance dle ZOO;</a:t>
            </a:r>
          </a:p>
          <a:p>
            <a:pPr algn="just">
              <a:buFont typeface="Wingdings" pitchFamily="2" charset="2"/>
              <a:buChar char="Ø"/>
            </a:pPr>
            <a:r>
              <a:rPr lang="cs-CZ" sz="2400" dirty="0" smtClean="0"/>
              <a:t>v případě </a:t>
            </a:r>
            <a:r>
              <a:rPr lang="cs-CZ" sz="2400" dirty="0" err="1" smtClean="0"/>
              <a:t>biopaliva</a:t>
            </a:r>
            <a:r>
              <a:rPr lang="cs-CZ" sz="2400" dirty="0" smtClean="0"/>
              <a:t> vráceného zpět do RPOD prokázat, že nebylo opakovaně započteno do bilance dle ZOO (jinak nesmí být znovu započteno nebo povinnost uhradit „pokutu dle ZOO“);  </a:t>
            </a:r>
          </a:p>
          <a:p>
            <a:endParaRPr lang="cs-CZ" sz="4000"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pic>
          <p:nvPicPr>
            <p:cNvPr id="2053"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61"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r>
                <a:rPr lang="cs-CZ">
                  <a:latin typeface="Calibri" pitchFamily="34" charset="0"/>
                </a:rPr>
                <a:t>www.celnisprava.cz</a:t>
              </a:r>
            </a:p>
          </p:txBody>
        </p:sp>
      </p:grpSp>
      <p:sp>
        <p:nvSpPr>
          <p:cNvPr id="2051" name="TextovéPole 5"/>
          <p:cNvSpPr txBox="1">
            <a:spLocks noChangeArrowheads="1"/>
          </p:cNvSpPr>
          <p:nvPr/>
        </p:nvSpPr>
        <p:spPr bwMode="auto">
          <a:xfrm>
            <a:off x="755650" y="1412875"/>
            <a:ext cx="7561263" cy="5046663"/>
          </a:xfrm>
          <a:prstGeom prst="rect">
            <a:avLst/>
          </a:prstGeom>
          <a:noFill/>
          <a:ln w="9525">
            <a:noFill/>
            <a:miter lim="800000"/>
            <a:headEnd/>
            <a:tailEnd/>
          </a:ln>
        </p:spPr>
        <p:txBody>
          <a:bodyPr>
            <a:spAutoFit/>
          </a:bodyPr>
          <a:lstStyle/>
          <a:p>
            <a:pPr algn="ctr"/>
            <a:r>
              <a:rPr lang="cs-CZ" sz="4000">
                <a:latin typeface="Calibri" pitchFamily="34" charset="0"/>
              </a:rPr>
              <a:t>Návrh novely vyhlášky č. 61/2007 Sb., </a:t>
            </a:r>
            <a:r>
              <a:rPr lang="cs-CZ" sz="2800">
                <a:latin typeface="Calibri" pitchFamily="34" charset="0"/>
              </a:rPr>
              <a:t>kterou se stanoví podrobnosti značkování a barvení vybraných minerálních olejů a značkování některých dalších minerálních olejů</a:t>
            </a:r>
          </a:p>
          <a:p>
            <a:pPr algn="ctr"/>
            <a:r>
              <a:rPr lang="cs-CZ" sz="2800">
                <a:latin typeface="Calibri" pitchFamily="34" charset="0"/>
              </a:rPr>
              <a:t> ( k provedení části čtvrté a páté zákona č. 353/2003 Sb., o spotřebních daních) </a:t>
            </a:r>
          </a:p>
          <a:p>
            <a:pPr algn="ctr"/>
            <a:endParaRPr lang="cs-CZ" sz="4000">
              <a:latin typeface="Calibri" pitchFamily="34" charset="0"/>
            </a:endParaRPr>
          </a:p>
          <a:p>
            <a:endParaRPr lang="cs-CZ" sz="2400">
              <a:latin typeface="Calibri" pitchFamily="34" charset="0"/>
            </a:endParaRPr>
          </a:p>
          <a:p>
            <a:endParaRPr lang="cs-CZ" sz="2400">
              <a:latin typeface="Calibri" pitchFamily="34" charset="0"/>
            </a:endParaRPr>
          </a:p>
          <a:p>
            <a:pPr algn="ctr"/>
            <a:endParaRPr lang="cs-CZ" sz="2400">
              <a:latin typeface="Calibri" pitchFamily="34" charset="0"/>
            </a:endParaRPr>
          </a:p>
          <a:p>
            <a:pPr algn="ctr"/>
            <a:endParaRPr lang="cs-CZ">
              <a:solidFill>
                <a:srgbClr val="31489F"/>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0" y="836712"/>
            <a:ext cx="9144000" cy="432048"/>
          </a:xfrm>
        </p:spPr>
        <p:txBody>
          <a:bodyPr/>
          <a:lstStyle/>
          <a:p>
            <a:pPr algn="ctr">
              <a:buNone/>
            </a:pPr>
            <a:r>
              <a:rPr lang="cs-CZ" sz="1800" dirty="0" smtClean="0"/>
              <a:t>Procentuelní podíl jednotlivých komodit na výběru spotřebních daní za leden až červen 2013  </a:t>
            </a:r>
            <a:endParaRPr lang="cs-CZ" sz="1800" dirty="0"/>
          </a:p>
        </p:txBody>
      </p:sp>
      <p:graphicFrame>
        <p:nvGraphicFramePr>
          <p:cNvPr id="4" name="Zástupný symbol pro obsah 3"/>
          <p:cNvGraphicFramePr>
            <a:graphicFrameLocks noGrp="1"/>
          </p:cNvGraphicFramePr>
          <p:nvPr>
            <p:ph sz="quarter" idx="13"/>
          </p:nvPr>
        </p:nvGraphicFramePr>
        <p:xfrm>
          <a:off x="899592" y="1196752"/>
          <a:ext cx="7056784" cy="2736304"/>
        </p:xfrm>
        <a:graphic>
          <a:graphicData uri="http://schemas.openxmlformats.org/drawingml/2006/chart">
            <c:chart xmlns:c="http://schemas.openxmlformats.org/drawingml/2006/chart" xmlns:r="http://schemas.openxmlformats.org/officeDocument/2006/relationships" r:id="rId3"/>
          </a:graphicData>
        </a:graphic>
      </p:graphicFrame>
      <p:sp>
        <p:nvSpPr>
          <p:cNvPr id="5" name="Obdélník 4"/>
          <p:cNvSpPr/>
          <p:nvPr/>
        </p:nvSpPr>
        <p:spPr bwMode="auto">
          <a:xfrm>
            <a:off x="0" y="0"/>
            <a:ext cx="9144000" cy="792163"/>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cs-CZ" b="1" spc="100" dirty="0">
              <a:solidFill>
                <a:schemeClr val="accent1">
                  <a:lumMod val="50000"/>
                </a:schemeClr>
              </a:solidFill>
              <a:latin typeface="MS Reference Sans Serif" pitchFamily="34" charset="0"/>
            </a:endParaRPr>
          </a:p>
        </p:txBody>
      </p:sp>
      <p:pic>
        <p:nvPicPr>
          <p:cNvPr id="6" name="Picture 20" descr="paveza_pruhled"/>
          <p:cNvPicPr>
            <a:picLocks noChangeAspect="1" noChangeArrowheads="1"/>
          </p:cNvPicPr>
          <p:nvPr/>
        </p:nvPicPr>
        <p:blipFill>
          <a:blip r:embed="rId4" cstate="print"/>
          <a:srcRect/>
          <a:stretch>
            <a:fillRect/>
          </a:stretch>
        </p:blipFill>
        <p:spPr bwMode="auto">
          <a:xfrm>
            <a:off x="125981" y="74744"/>
            <a:ext cx="629595" cy="669757"/>
          </a:xfrm>
          <a:prstGeom prst="rect">
            <a:avLst/>
          </a:prstGeom>
          <a:noFill/>
          <a:ln w="9525">
            <a:noFill/>
            <a:miter lim="800000"/>
            <a:headEnd/>
            <a:tailEnd/>
          </a:ln>
        </p:spPr>
      </p:pic>
      <p:sp>
        <p:nvSpPr>
          <p:cNvPr id="7" name="TextovéPole 6"/>
          <p:cNvSpPr txBox="1"/>
          <p:nvPr/>
        </p:nvSpPr>
        <p:spPr bwMode="auto">
          <a:xfrm>
            <a:off x="1042988" y="165100"/>
            <a:ext cx="5256212" cy="461963"/>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graphicFrame>
        <p:nvGraphicFramePr>
          <p:cNvPr id="9" name="Tabulka 8"/>
          <p:cNvGraphicFramePr>
            <a:graphicFrameLocks noGrp="1"/>
          </p:cNvGraphicFramePr>
          <p:nvPr/>
        </p:nvGraphicFramePr>
        <p:xfrm>
          <a:off x="827584" y="4005064"/>
          <a:ext cx="7416824" cy="2560320"/>
        </p:xfrm>
        <a:graphic>
          <a:graphicData uri="http://schemas.openxmlformats.org/drawingml/2006/table">
            <a:tbl>
              <a:tblPr firstRow="1" lastRow="1" bandRow="1">
                <a:tableStyleId>{5C22544A-7EE6-4342-B048-85BDC9FD1C3A}</a:tableStyleId>
              </a:tblPr>
              <a:tblGrid>
                <a:gridCol w="3708412"/>
                <a:gridCol w="3708412"/>
              </a:tblGrid>
              <a:tr h="312035">
                <a:tc>
                  <a:txBody>
                    <a:bodyPr/>
                    <a:lstStyle/>
                    <a:p>
                      <a:r>
                        <a:rPr lang="cs-CZ" dirty="0" smtClean="0"/>
                        <a:t>Komodita</a:t>
                      </a:r>
                      <a:endParaRPr lang="cs-CZ" dirty="0"/>
                    </a:p>
                  </a:txBody>
                  <a:tcPr/>
                </a:tc>
                <a:tc>
                  <a:txBody>
                    <a:bodyPr/>
                    <a:lstStyle/>
                    <a:p>
                      <a:r>
                        <a:rPr lang="cs-CZ" dirty="0" smtClean="0"/>
                        <a:t>Výše inkasa (mld. Kč)</a:t>
                      </a:r>
                      <a:endParaRPr lang="cs-CZ" dirty="0"/>
                    </a:p>
                  </a:txBody>
                  <a:tcPr/>
                </a:tc>
              </a:tr>
              <a:tr h="312035">
                <a:tc>
                  <a:txBody>
                    <a:bodyPr/>
                    <a:lstStyle/>
                    <a:p>
                      <a:r>
                        <a:rPr lang="cs-CZ" dirty="0" smtClean="0"/>
                        <a:t>Minerální</a:t>
                      </a:r>
                      <a:r>
                        <a:rPr lang="cs-CZ" baseline="0" dirty="0" smtClean="0"/>
                        <a:t> oleje</a:t>
                      </a:r>
                      <a:endParaRPr lang="cs-CZ" dirty="0"/>
                    </a:p>
                  </a:txBody>
                  <a:tcPr/>
                </a:tc>
                <a:tc>
                  <a:txBody>
                    <a:bodyPr/>
                    <a:lstStyle/>
                    <a:p>
                      <a:r>
                        <a:rPr lang="cs-CZ" dirty="0" smtClean="0"/>
                        <a:t>34,67</a:t>
                      </a:r>
                      <a:endParaRPr lang="cs-CZ" dirty="0"/>
                    </a:p>
                  </a:txBody>
                  <a:tcPr/>
                </a:tc>
              </a:tr>
              <a:tr h="312035">
                <a:tc>
                  <a:txBody>
                    <a:bodyPr/>
                    <a:lstStyle/>
                    <a:p>
                      <a:r>
                        <a:rPr lang="cs-CZ" dirty="0" smtClean="0"/>
                        <a:t>Tabákové výrobky</a:t>
                      </a:r>
                      <a:endParaRPr lang="cs-CZ" dirty="0"/>
                    </a:p>
                  </a:txBody>
                  <a:tcPr/>
                </a:tc>
                <a:tc>
                  <a:txBody>
                    <a:bodyPr/>
                    <a:lstStyle/>
                    <a:p>
                      <a:r>
                        <a:rPr lang="cs-CZ" dirty="0" smtClean="0"/>
                        <a:t>22,42</a:t>
                      </a:r>
                      <a:endParaRPr lang="cs-CZ" dirty="0"/>
                    </a:p>
                  </a:txBody>
                  <a:tcPr/>
                </a:tc>
              </a:tr>
              <a:tr h="312035">
                <a:tc>
                  <a:txBody>
                    <a:bodyPr/>
                    <a:lstStyle/>
                    <a:p>
                      <a:r>
                        <a:rPr lang="cs-CZ" dirty="0" smtClean="0"/>
                        <a:t>Líh</a:t>
                      </a:r>
                      <a:endParaRPr lang="cs-CZ" dirty="0"/>
                    </a:p>
                  </a:txBody>
                  <a:tcPr/>
                </a:tc>
                <a:tc>
                  <a:txBody>
                    <a:bodyPr/>
                    <a:lstStyle/>
                    <a:p>
                      <a:r>
                        <a:rPr lang="cs-CZ" dirty="0" smtClean="0"/>
                        <a:t>3,20</a:t>
                      </a:r>
                      <a:endParaRPr lang="cs-CZ" dirty="0"/>
                    </a:p>
                  </a:txBody>
                  <a:tcPr/>
                </a:tc>
              </a:tr>
              <a:tr h="312035">
                <a:tc>
                  <a:txBody>
                    <a:bodyPr/>
                    <a:lstStyle/>
                    <a:p>
                      <a:r>
                        <a:rPr lang="cs-CZ" dirty="0" smtClean="0"/>
                        <a:t>Pivo</a:t>
                      </a:r>
                      <a:endParaRPr lang="cs-CZ" dirty="0"/>
                    </a:p>
                  </a:txBody>
                  <a:tcPr/>
                </a:tc>
                <a:tc>
                  <a:txBody>
                    <a:bodyPr/>
                    <a:lstStyle/>
                    <a:p>
                      <a:r>
                        <a:rPr lang="cs-CZ" dirty="0" smtClean="0"/>
                        <a:t>2,01</a:t>
                      </a:r>
                      <a:endParaRPr lang="cs-CZ" dirty="0"/>
                    </a:p>
                  </a:txBody>
                  <a:tcPr/>
                </a:tc>
              </a:tr>
              <a:tr h="312035">
                <a:tc>
                  <a:txBody>
                    <a:bodyPr/>
                    <a:lstStyle/>
                    <a:p>
                      <a:r>
                        <a:rPr lang="cs-CZ" dirty="0" smtClean="0"/>
                        <a:t>Víno</a:t>
                      </a:r>
                      <a:r>
                        <a:rPr lang="cs-CZ" baseline="0" dirty="0" smtClean="0"/>
                        <a:t> a meziprodukty</a:t>
                      </a:r>
                      <a:endParaRPr lang="cs-CZ" dirty="0"/>
                    </a:p>
                  </a:txBody>
                  <a:tcPr/>
                </a:tc>
                <a:tc>
                  <a:txBody>
                    <a:bodyPr/>
                    <a:lstStyle/>
                    <a:p>
                      <a:r>
                        <a:rPr lang="cs-CZ" dirty="0" smtClean="0"/>
                        <a:t>0,18</a:t>
                      </a:r>
                      <a:endParaRPr lang="cs-CZ" dirty="0"/>
                    </a:p>
                  </a:txBody>
                  <a:tcPr/>
                </a:tc>
              </a:tr>
              <a:tr h="312035">
                <a:tc>
                  <a:txBody>
                    <a:bodyPr/>
                    <a:lstStyle/>
                    <a:p>
                      <a:r>
                        <a:rPr lang="cs-CZ" dirty="0" smtClean="0"/>
                        <a:t>Celkem</a:t>
                      </a:r>
                      <a:endParaRPr lang="cs-CZ" dirty="0"/>
                    </a:p>
                  </a:txBody>
                  <a:tcPr/>
                </a:tc>
                <a:tc>
                  <a:txBody>
                    <a:bodyPr/>
                    <a:lstStyle/>
                    <a:p>
                      <a:r>
                        <a:rPr lang="cs-CZ" dirty="0" smtClean="0"/>
                        <a:t>62,48</a:t>
                      </a:r>
                      <a:endParaRPr lang="cs-CZ" dirty="0"/>
                    </a:p>
                  </a:txBody>
                  <a:tcPr/>
                </a:tc>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pic>
          <p:nvPicPr>
            <p:cNvPr id="3079"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3087"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r>
                <a:rPr lang="cs-CZ">
                  <a:latin typeface="Calibri" pitchFamily="34" charset="0"/>
                </a:rPr>
                <a:t>www.celnisprava.cz</a:t>
              </a:r>
            </a:p>
          </p:txBody>
        </p:sp>
      </p:grpSp>
      <p:sp>
        <p:nvSpPr>
          <p:cNvPr id="3075" name="TextovéPole 5"/>
          <p:cNvSpPr txBox="1">
            <a:spLocks noChangeArrowheads="1"/>
          </p:cNvSpPr>
          <p:nvPr/>
        </p:nvSpPr>
        <p:spPr bwMode="auto">
          <a:xfrm>
            <a:off x="755650" y="1412875"/>
            <a:ext cx="7561263" cy="2092325"/>
          </a:xfrm>
          <a:prstGeom prst="rect">
            <a:avLst/>
          </a:prstGeom>
          <a:noFill/>
          <a:ln w="9525">
            <a:noFill/>
            <a:miter lim="800000"/>
            <a:headEnd/>
            <a:tailEnd/>
          </a:ln>
        </p:spPr>
        <p:txBody>
          <a:bodyPr>
            <a:spAutoFit/>
          </a:bodyPr>
          <a:lstStyle/>
          <a:p>
            <a:pPr algn="ctr"/>
            <a:endParaRPr lang="cs-CZ" sz="4000">
              <a:latin typeface="Calibri" pitchFamily="34" charset="0"/>
            </a:endParaRPr>
          </a:p>
          <a:p>
            <a:endParaRPr lang="cs-CZ" sz="2400">
              <a:latin typeface="Calibri" pitchFamily="34" charset="0"/>
            </a:endParaRPr>
          </a:p>
          <a:p>
            <a:endParaRPr lang="cs-CZ" sz="2400">
              <a:latin typeface="Calibri" pitchFamily="34" charset="0"/>
            </a:endParaRPr>
          </a:p>
          <a:p>
            <a:pPr algn="ctr"/>
            <a:endParaRPr lang="cs-CZ" sz="2400">
              <a:latin typeface="Calibri" pitchFamily="34" charset="0"/>
            </a:endParaRPr>
          </a:p>
          <a:p>
            <a:pPr algn="ctr"/>
            <a:endParaRPr lang="cs-CZ">
              <a:solidFill>
                <a:srgbClr val="31489F"/>
              </a:solidFill>
              <a:latin typeface="Calibri" pitchFamily="34" charset="0"/>
            </a:endParaRPr>
          </a:p>
        </p:txBody>
      </p:sp>
      <p:sp>
        <p:nvSpPr>
          <p:cNvPr id="3076" name="Zástupný symbol pro obsah 3"/>
          <p:cNvSpPr txBox="1">
            <a:spLocks/>
          </p:cNvSpPr>
          <p:nvPr/>
        </p:nvSpPr>
        <p:spPr bwMode="auto">
          <a:xfrm>
            <a:off x="1116013" y="692150"/>
            <a:ext cx="6400800" cy="754063"/>
          </a:xfrm>
          <a:prstGeom prst="rect">
            <a:avLst/>
          </a:prstGeom>
          <a:noFill/>
          <a:ln w="9525">
            <a:noFill/>
            <a:miter lim="800000"/>
            <a:headEnd/>
            <a:tailEnd/>
          </a:ln>
        </p:spPr>
        <p:txBody>
          <a:bodyPr/>
          <a:lstStyle/>
          <a:p>
            <a:pPr marL="228600" indent="-182563" eaLnBrk="0" hangingPunct="0">
              <a:buClr>
                <a:srgbClr val="C3260C"/>
              </a:buClr>
              <a:buSzPct val="130000"/>
            </a:pPr>
            <a:r>
              <a:rPr lang="cs-CZ" sz="2800">
                <a:latin typeface="Calibri" pitchFamily="34" charset="0"/>
              </a:rPr>
              <a:t>Podmínky prodeje neznačkovaných a nebarvených/ neznačkovaných MO</a:t>
            </a:r>
          </a:p>
        </p:txBody>
      </p:sp>
      <p:sp>
        <p:nvSpPr>
          <p:cNvPr id="3077" name="Obdélník 14"/>
          <p:cNvSpPr>
            <a:spLocks noChangeArrowheads="1"/>
          </p:cNvSpPr>
          <p:nvPr/>
        </p:nvSpPr>
        <p:spPr bwMode="auto">
          <a:xfrm>
            <a:off x="539750" y="1657350"/>
            <a:ext cx="8135938" cy="5200650"/>
          </a:xfrm>
          <a:prstGeom prst="rect">
            <a:avLst/>
          </a:prstGeom>
          <a:noFill/>
          <a:ln w="9525">
            <a:noFill/>
            <a:miter lim="800000"/>
            <a:headEnd/>
            <a:tailEnd/>
          </a:ln>
        </p:spPr>
        <p:txBody>
          <a:bodyPr>
            <a:spAutoFit/>
          </a:bodyPr>
          <a:lstStyle/>
          <a:p>
            <a:pPr>
              <a:buFont typeface="Wingdings" pitchFamily="2" charset="2"/>
              <a:buChar char="Ø"/>
            </a:pPr>
            <a:r>
              <a:rPr lang="cs-CZ" sz="2400">
                <a:latin typeface="Calibri" pitchFamily="34" charset="0"/>
              </a:rPr>
              <a:t> </a:t>
            </a:r>
            <a:r>
              <a:rPr lang="cs-CZ" sz="2200">
                <a:latin typeface="Calibri" pitchFamily="34" charset="0"/>
              </a:rPr>
              <a:t>Mít v evidenci prohlášení kupujícího, s výjimkou prodeje MO nepodnikající fyzické osobě v jednotkovém balení do 20 litrů, o tom, že splňuje  podmínky:</a:t>
            </a:r>
          </a:p>
          <a:p>
            <a:pPr lvl="1">
              <a:buFont typeface="Wingdings" pitchFamily="2" charset="2"/>
              <a:buChar char="Ø"/>
            </a:pPr>
            <a:r>
              <a:rPr lang="cs-CZ" sz="2200">
                <a:latin typeface="Calibri" pitchFamily="34" charset="0"/>
              </a:rPr>
              <a:t> je vybavena prokazatelně některou z technologií, pro niž je značkování nebo barvení MO na závadu jejich použití nebo</a:t>
            </a:r>
          </a:p>
          <a:p>
            <a:pPr lvl="1">
              <a:buFont typeface="Wingdings" pitchFamily="2" charset="2"/>
              <a:buChar char="Ø"/>
            </a:pPr>
            <a:r>
              <a:rPr lang="cs-CZ" sz="2200">
                <a:latin typeface="Calibri" pitchFamily="34" charset="0"/>
              </a:rPr>
              <a:t> tyto MO prodává nebo dodává osobě, která je touto technologií vybavena </a:t>
            </a:r>
          </a:p>
          <a:p>
            <a:pPr lvl="1">
              <a:buFont typeface="Wingdings" pitchFamily="2" charset="2"/>
              <a:buChar char="Ø"/>
            </a:pPr>
            <a:r>
              <a:rPr lang="cs-CZ" sz="2200">
                <a:latin typeface="Calibri" pitchFamily="34" charset="0"/>
              </a:rPr>
              <a:t> značkování a barvení/značkování  těchto olejů je na závadu jejich použití </a:t>
            </a:r>
          </a:p>
          <a:p>
            <a:pPr lvl="1">
              <a:buFont typeface="Wingdings" pitchFamily="2" charset="2"/>
              <a:buChar char="Ø"/>
            </a:pPr>
            <a:r>
              <a:rPr lang="cs-CZ" sz="2200">
                <a:latin typeface="Calibri" pitchFamily="34" charset="0"/>
              </a:rPr>
              <a:t> tyto MO nebudou použity pro jiné účely, než pro které nesmějí být značkovány a barveny/ značkovány</a:t>
            </a:r>
          </a:p>
          <a:p>
            <a:r>
              <a:rPr lang="cs-CZ" sz="2200">
                <a:latin typeface="Calibri" pitchFamily="34" charset="0"/>
              </a:rPr>
              <a:t>(§ 134e odst. 8 písm. b) a odst. 10 a § 134o odst. 8 písm. c) a odst. 10) ZSpD)</a:t>
            </a:r>
          </a:p>
          <a:p>
            <a:pPr>
              <a:buFont typeface="Wingdings" pitchFamily="2" charset="2"/>
              <a:buChar char="Ø"/>
            </a:pPr>
            <a:r>
              <a:rPr lang="cs-CZ" sz="2200">
                <a:latin typeface="Calibri" pitchFamily="34" charset="0"/>
              </a:rPr>
              <a:t> Seznam technologií stanoví prováděcí právní předpis.</a:t>
            </a:r>
          </a:p>
          <a:p>
            <a:pPr lvl="1"/>
            <a:r>
              <a:rPr lang="cs-CZ" sz="2200">
                <a:latin typeface="Calibri" pitchFamily="34" charset="0"/>
              </a:rPr>
              <a:t> </a:t>
            </a: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pic>
          <p:nvPicPr>
            <p:cNvPr id="4101"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4109"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r>
                <a:rPr lang="cs-CZ">
                  <a:latin typeface="Calibri" pitchFamily="34" charset="0"/>
                </a:rPr>
                <a:t>www.celnisprava.cz</a:t>
              </a:r>
            </a:p>
          </p:txBody>
        </p:sp>
      </p:grpSp>
      <p:sp>
        <p:nvSpPr>
          <p:cNvPr id="4099" name="TextovéPole 5"/>
          <p:cNvSpPr txBox="1">
            <a:spLocks noChangeArrowheads="1"/>
          </p:cNvSpPr>
          <p:nvPr/>
        </p:nvSpPr>
        <p:spPr bwMode="auto">
          <a:xfrm>
            <a:off x="755650" y="1125538"/>
            <a:ext cx="7561263" cy="5662612"/>
          </a:xfrm>
          <a:prstGeom prst="rect">
            <a:avLst/>
          </a:prstGeom>
          <a:noFill/>
          <a:ln w="9525">
            <a:noFill/>
            <a:miter lim="800000"/>
            <a:headEnd/>
            <a:tailEnd/>
          </a:ln>
        </p:spPr>
        <p:txBody>
          <a:bodyPr>
            <a:spAutoFit/>
          </a:bodyPr>
          <a:lstStyle/>
          <a:p>
            <a:pPr algn="ctr"/>
            <a:endParaRPr lang="cs-CZ" sz="800">
              <a:latin typeface="Calibri" pitchFamily="34" charset="0"/>
            </a:endParaRPr>
          </a:p>
          <a:p>
            <a:pPr>
              <a:buFont typeface="Wingdings" pitchFamily="2" charset="2"/>
              <a:buChar char="Ø"/>
            </a:pPr>
            <a:r>
              <a:rPr lang="cs-CZ" sz="2400">
                <a:latin typeface="Calibri" pitchFamily="34" charset="0"/>
              </a:rPr>
              <a:t> Cíl novelizace: minimalizace prostoru pro daňové úniky způsobené zneužitím osvobozených MO, které by z důvodu výjimky nemusely být značkovány a barveny/značkovány.</a:t>
            </a:r>
          </a:p>
          <a:p>
            <a:pPr>
              <a:buFont typeface="Wingdings" pitchFamily="2" charset="2"/>
              <a:buChar char="Ø"/>
            </a:pPr>
            <a:endParaRPr lang="cs-CZ" sz="2400">
              <a:latin typeface="Calibri" pitchFamily="34" charset="0"/>
            </a:endParaRPr>
          </a:p>
          <a:p>
            <a:pPr>
              <a:buFont typeface="Wingdings" pitchFamily="2" charset="2"/>
              <a:buChar char="Ø"/>
            </a:pPr>
            <a:r>
              <a:rPr lang="cs-CZ" sz="2400">
                <a:latin typeface="Calibri" pitchFamily="34" charset="0"/>
              </a:rPr>
              <a:t>Celní správa po dohodě s MPO zpracovala návrh změn, které budou nadále diskutovány!!!</a:t>
            </a:r>
          </a:p>
          <a:p>
            <a:endParaRPr lang="cs-CZ" sz="2400">
              <a:latin typeface="Calibri" pitchFamily="34" charset="0"/>
            </a:endParaRPr>
          </a:p>
          <a:p>
            <a:pPr>
              <a:buFont typeface="Wingdings" pitchFamily="2" charset="2"/>
              <a:buChar char="Ø"/>
            </a:pPr>
            <a:r>
              <a:rPr lang="cs-CZ" sz="2400">
                <a:latin typeface="Calibri" pitchFamily="34" charset="0"/>
              </a:rPr>
              <a:t> Bylo přihlédnuto ke všem zaslaným podnětům a hledali jsme přijatelná řešení. V případě  návrhu více druhů minerálních olejů pro stejný účel použití (např. uvolňovací oleje, výroba lampových olejů, apod.) byl vybrán minerální olej s menším rizikem jeho zneužití.</a:t>
            </a:r>
          </a:p>
          <a:p>
            <a:pPr>
              <a:buFont typeface="Wingdings" pitchFamily="2" charset="2"/>
              <a:buChar char="Ø"/>
            </a:pPr>
            <a:endParaRPr lang="cs-CZ" sz="2400">
              <a:latin typeface="Calibri" pitchFamily="34" charset="0"/>
            </a:endParaRPr>
          </a:p>
          <a:p>
            <a:endParaRPr lang="cs-CZ" sz="2400">
              <a:latin typeface="Calibri" pitchFamily="34" charset="0"/>
            </a:endParaRPr>
          </a:p>
          <a:p>
            <a:pPr algn="ctr"/>
            <a:endParaRPr lang="cs-CZ">
              <a:solidFill>
                <a:srgbClr val="31489F"/>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pic>
          <p:nvPicPr>
            <p:cNvPr id="5125"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5133" name="TextovéPole 12"/>
            <p:cNvSpPr txBox="1">
              <a:spLocks noChangeArrowheads="1"/>
            </p:cNvSpPr>
            <p:nvPr/>
          </p:nvSpPr>
          <p:spPr bwMode="auto">
            <a:xfrm>
              <a:off x="6459538" y="6456334"/>
              <a:ext cx="2663825" cy="366739"/>
            </a:xfrm>
            <a:prstGeom prst="rect">
              <a:avLst/>
            </a:prstGeom>
            <a:noFill/>
            <a:ln w="9525">
              <a:noFill/>
              <a:miter lim="800000"/>
              <a:headEnd/>
              <a:tailEnd/>
            </a:ln>
          </p:spPr>
          <p:txBody>
            <a:bodyPr>
              <a:spAutoFit/>
            </a:bodyPr>
            <a:lstStyle/>
            <a:p>
              <a:r>
                <a:rPr lang="cs-CZ">
                  <a:latin typeface="Calibri" pitchFamily="34" charset="0"/>
                </a:rPr>
                <a:t>www.celnisprava.cz</a:t>
              </a:r>
            </a:p>
          </p:txBody>
        </p:sp>
      </p:grpSp>
      <p:sp>
        <p:nvSpPr>
          <p:cNvPr id="5123" name="TextovéPole 7"/>
          <p:cNvSpPr txBox="1">
            <a:spLocks noChangeArrowheads="1"/>
          </p:cNvSpPr>
          <p:nvPr/>
        </p:nvSpPr>
        <p:spPr bwMode="auto">
          <a:xfrm>
            <a:off x="685800" y="1143000"/>
            <a:ext cx="7991475" cy="6370638"/>
          </a:xfrm>
          <a:prstGeom prst="rect">
            <a:avLst/>
          </a:prstGeom>
          <a:noFill/>
          <a:ln w="9525">
            <a:noFill/>
            <a:miter lim="800000"/>
            <a:headEnd/>
            <a:tailEnd/>
          </a:ln>
        </p:spPr>
        <p:txBody>
          <a:bodyPr>
            <a:spAutoFit/>
          </a:bodyPr>
          <a:lstStyle/>
          <a:p>
            <a:pPr>
              <a:buFont typeface="Wingdings" pitchFamily="2" charset="2"/>
              <a:buChar char="Ø"/>
            </a:pPr>
            <a:r>
              <a:rPr lang="cs-CZ" sz="2400">
                <a:latin typeface="Calibri" pitchFamily="34" charset="0"/>
              </a:rPr>
              <a:t>Kritéria posuzování výjimek:</a:t>
            </a:r>
          </a:p>
          <a:p>
            <a:pPr lvl="1">
              <a:buFont typeface="Wingdings" pitchFamily="2" charset="2"/>
              <a:buChar char="Ø"/>
            </a:pPr>
            <a:r>
              <a:rPr lang="cs-CZ" sz="2400">
                <a:latin typeface="Calibri" pitchFamily="34" charset="0"/>
              </a:rPr>
              <a:t> osvobození od daně je podmíněno existencí zvláštního povolení podle § 13 zákona, bez kterého nelze minerální oleje přijímat a ve kterém lze individuálně stanovit podmínky pro nakládání s nebarvenými a neznačkovanými minerálními oleji,</a:t>
            </a:r>
          </a:p>
          <a:p>
            <a:pPr lvl="1">
              <a:buFont typeface="Wingdings" pitchFamily="2" charset="2"/>
              <a:buChar char="Ø"/>
            </a:pPr>
            <a:r>
              <a:rPr lang="cs-CZ" sz="2400">
                <a:latin typeface="Calibri" pitchFamily="34" charset="0"/>
              </a:rPr>
              <a:t> výjimky navrženy, kde barvivo obsažené v minerálním oleji ovlivní barvu finálního výrobku (může ulpívat na čištěných plochách, vyráběných odlitcích nebo v testovacích zařízeních apod.),</a:t>
            </a:r>
          </a:p>
          <a:p>
            <a:pPr lvl="1">
              <a:buFont typeface="Wingdings" pitchFamily="2" charset="2"/>
              <a:buChar char="Ø"/>
            </a:pPr>
            <a:r>
              <a:rPr lang="cs-CZ" sz="2400">
                <a:latin typeface="Calibri" pitchFamily="34" charset="0"/>
              </a:rPr>
              <a:t> fyzikální vlastnosti MO umožňují jeho detekci ve směsi PHM v případě zneužití pro pohon motorů</a:t>
            </a:r>
          </a:p>
          <a:p>
            <a:pPr lvl="1">
              <a:buFont typeface="Wingdings" pitchFamily="2" charset="2"/>
              <a:buChar char="Ø"/>
            </a:pPr>
            <a:r>
              <a:rPr lang="cs-CZ" sz="2400">
                <a:latin typeface="Calibri" pitchFamily="34" charset="0"/>
              </a:rPr>
              <a:t> barvivo/značkovač je jinou technickou překážkou použití značkovaných nebo barvených minerálních olejů  </a:t>
            </a:r>
          </a:p>
          <a:p>
            <a:endParaRPr lang="cs-CZ" sz="2400"/>
          </a:p>
          <a:p>
            <a:pPr>
              <a:buFont typeface="Wingdings" pitchFamily="2" charset="2"/>
              <a:buChar char="§"/>
            </a:pPr>
            <a:endParaRPr lang="cs-CZ" sz="2400">
              <a:latin typeface="Calibri" pitchFamily="34" charset="0"/>
            </a:endParaRPr>
          </a:p>
          <a:p>
            <a:endParaRPr lang="cs-CZ" sz="2400">
              <a:latin typeface="Calibri" pitchFamily="34" charset="0"/>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pic>
          <p:nvPicPr>
            <p:cNvPr id="6149"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6157"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r>
                <a:rPr lang="cs-CZ">
                  <a:latin typeface="Calibri" pitchFamily="34" charset="0"/>
                </a:rPr>
                <a:t>www.celnisprava.cz</a:t>
              </a:r>
            </a:p>
          </p:txBody>
        </p:sp>
      </p:grpSp>
      <p:sp>
        <p:nvSpPr>
          <p:cNvPr id="6147" name="TextovéPole 7"/>
          <p:cNvSpPr txBox="1">
            <a:spLocks noChangeArrowheads="1"/>
          </p:cNvSpPr>
          <p:nvPr/>
        </p:nvSpPr>
        <p:spPr bwMode="auto">
          <a:xfrm>
            <a:off x="611188" y="908050"/>
            <a:ext cx="7991475" cy="6648450"/>
          </a:xfrm>
          <a:prstGeom prst="rect">
            <a:avLst/>
          </a:prstGeom>
          <a:noFill/>
          <a:ln w="9525">
            <a:noFill/>
            <a:miter lim="800000"/>
            <a:headEnd/>
            <a:tailEnd/>
          </a:ln>
        </p:spPr>
        <p:txBody>
          <a:bodyPr>
            <a:spAutoFit/>
          </a:bodyPr>
          <a:lstStyle/>
          <a:p>
            <a:pPr lvl="1">
              <a:buFont typeface="Wingdings" pitchFamily="2" charset="2"/>
              <a:buChar char="Ø"/>
            </a:pPr>
            <a:r>
              <a:rPr lang="cs-CZ" sz="2400"/>
              <a:t> </a:t>
            </a:r>
            <a:r>
              <a:rPr lang="cs-CZ" sz="2400">
                <a:latin typeface="Calibri" pitchFamily="34" charset="0"/>
              </a:rPr>
              <a:t>MO má substitut v podobě daňově bezpečnějšího minerálního oleje (odlišitelné vlastnosti v PHM) </a:t>
            </a:r>
          </a:p>
          <a:p>
            <a:pPr lvl="1">
              <a:buFont typeface="Wingdings" pitchFamily="2" charset="2"/>
              <a:buChar char="Ø"/>
            </a:pPr>
            <a:r>
              <a:rPr lang="cs-CZ" sz="2400">
                <a:latin typeface="Calibri" pitchFamily="34" charset="0"/>
              </a:rPr>
              <a:t> minerální olej je obsažen v hotovém výrobku v téměř nezměněné podobě</a:t>
            </a:r>
          </a:p>
          <a:p>
            <a:pPr lvl="1">
              <a:buFont typeface="Wingdings" pitchFamily="2" charset="2"/>
              <a:buChar char="Ø"/>
            </a:pPr>
            <a:r>
              <a:rPr lang="cs-CZ" sz="2400">
                <a:latin typeface="Calibri" pitchFamily="34" charset="0"/>
              </a:rPr>
              <a:t> výsledná cena hotového výrobku </a:t>
            </a:r>
          </a:p>
          <a:p>
            <a:pPr lvl="1">
              <a:buFont typeface="Wingdings" pitchFamily="2" charset="2"/>
              <a:buChar char="Ø"/>
            </a:pPr>
            <a:r>
              <a:rPr lang="cs-CZ" sz="2400">
                <a:latin typeface="Calibri" pitchFamily="34" charset="0"/>
              </a:rPr>
              <a:t> přijímání a užívání nebarvených a neznačkovaných minerálních olejů lze podmínit velikostí balení finálního výrobku</a:t>
            </a:r>
          </a:p>
          <a:p>
            <a:pPr lvl="1">
              <a:buFont typeface="Wingdings" pitchFamily="2" charset="2"/>
              <a:buChar char="Ø"/>
            </a:pPr>
            <a:r>
              <a:rPr lang="cs-CZ" sz="2400">
                <a:latin typeface="Calibri" pitchFamily="34" charset="0"/>
              </a:rPr>
              <a:t> bílé medicinální oleje a transformátorové oleje (KN 2710 19 85 a 2710 19 93 nesmí být značkovány (§ 134m odst. 2 písm. e) a f) ZSpD</a:t>
            </a:r>
          </a:p>
          <a:p>
            <a:pPr lvl="1">
              <a:buFont typeface="Wingdings" pitchFamily="2" charset="2"/>
              <a:buChar char="Ø"/>
            </a:pPr>
            <a:r>
              <a:rPr lang="cs-CZ" sz="2400">
                <a:latin typeface="Calibri" pitchFamily="34" charset="0"/>
              </a:rPr>
              <a:t> minerální oleje v jednotkovém balení do 20 litrů nemusí (nesmí) být značkovány (§ 134m odst. 2 písm. j) ZSpD)   </a:t>
            </a:r>
          </a:p>
          <a:p>
            <a:endParaRPr lang="cs-CZ" sz="2400" u="sng">
              <a:latin typeface="Calibri" pitchFamily="34" charset="0"/>
            </a:endParaRPr>
          </a:p>
          <a:p>
            <a:endParaRPr lang="cs-CZ" sz="2400" u="sng">
              <a:latin typeface="Calibri" pitchFamily="34" charset="0"/>
            </a:endParaRPr>
          </a:p>
          <a:p>
            <a:endParaRPr lang="cs-CZ">
              <a:latin typeface="Calibri" pitchFamily="34" charset="0"/>
            </a:endParaRPr>
          </a:p>
          <a:p>
            <a:pPr>
              <a:buFont typeface="Wingdings" pitchFamily="2" charset="2"/>
              <a:buNone/>
            </a:pPr>
            <a:endParaRPr lang="cs-CZ" sz="2400" u="sng">
              <a:solidFill>
                <a:srgbClr val="FF0000"/>
              </a:solidFill>
              <a:latin typeface="Calibri" pitchFamily="34" charset="0"/>
            </a:endParaRPr>
          </a:p>
          <a:p>
            <a:endParaRPr lang="cs-CZ" sz="2400">
              <a:solidFill>
                <a:srgbClr val="FF0000"/>
              </a:solidFill>
              <a:latin typeface="Calibri" pitchFamily="34" charset="0"/>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pic>
          <p:nvPicPr>
            <p:cNvPr id="7173"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fontAlgn="auto">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cs-CZ"/>
            </a:p>
          </p:txBody>
        </p:sp>
        <p:sp>
          <p:nvSpPr>
            <p:cNvPr id="7181"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r>
                <a:rPr lang="cs-CZ">
                  <a:latin typeface="Calibri" pitchFamily="34" charset="0"/>
                </a:rPr>
                <a:t>www.celnisprava.cz</a:t>
              </a:r>
            </a:p>
          </p:txBody>
        </p:sp>
      </p:grpSp>
      <p:sp>
        <p:nvSpPr>
          <p:cNvPr id="7171" name="TextovéPole 7"/>
          <p:cNvSpPr txBox="1">
            <a:spLocks noChangeArrowheads="1"/>
          </p:cNvSpPr>
          <p:nvPr/>
        </p:nvSpPr>
        <p:spPr bwMode="auto">
          <a:xfrm>
            <a:off x="684213" y="2276475"/>
            <a:ext cx="7991475" cy="2678113"/>
          </a:xfrm>
          <a:prstGeom prst="rect">
            <a:avLst/>
          </a:prstGeom>
          <a:noFill/>
          <a:ln w="9525">
            <a:noFill/>
            <a:miter lim="800000"/>
            <a:headEnd/>
            <a:tailEnd/>
          </a:ln>
        </p:spPr>
        <p:txBody>
          <a:bodyPr>
            <a:spAutoFit/>
          </a:bodyPr>
          <a:lstStyle/>
          <a:p>
            <a:pPr>
              <a:buFont typeface="Wingdings" pitchFamily="2" charset="2"/>
              <a:buChar char="§"/>
            </a:pPr>
            <a:endParaRPr lang="cs-CZ" sz="2400">
              <a:latin typeface="Calibri" pitchFamily="34" charset="0"/>
            </a:endParaRPr>
          </a:p>
          <a:p>
            <a:pPr>
              <a:buFont typeface="Wingdings" pitchFamily="2" charset="2"/>
              <a:buChar char="Ø"/>
            </a:pPr>
            <a:r>
              <a:rPr lang="cs-CZ" sz="2400">
                <a:latin typeface="Calibri" pitchFamily="34" charset="0"/>
              </a:rPr>
              <a:t> </a:t>
            </a:r>
            <a:r>
              <a:rPr lang="cs-CZ" sz="2400">
                <a:latin typeface="Calibri" pitchFamily="34" charset="0"/>
                <a:hlinkClick r:id="rId3" action="ppaction://hlinkfile"/>
              </a:rPr>
              <a:t>návrh Přílohy č. 3</a:t>
            </a:r>
            <a:r>
              <a:rPr lang="cs-CZ" sz="2400">
                <a:latin typeface="Calibri" pitchFamily="34" charset="0"/>
              </a:rPr>
              <a:t> k vyhlášce č. 61/2007 Sb.</a:t>
            </a:r>
          </a:p>
          <a:p>
            <a:pPr>
              <a:buFont typeface="Wingdings" pitchFamily="2" charset="2"/>
              <a:buChar char="Ø"/>
            </a:pPr>
            <a:endParaRPr lang="cs-CZ" sz="2400">
              <a:latin typeface="Calibri" pitchFamily="34" charset="0"/>
            </a:endParaRPr>
          </a:p>
          <a:p>
            <a:pPr>
              <a:buFont typeface="Wingdings" pitchFamily="2" charset="2"/>
              <a:buChar char="Ø"/>
            </a:pPr>
            <a:r>
              <a:rPr lang="cs-CZ" sz="2400">
                <a:latin typeface="Calibri" pitchFamily="34" charset="0"/>
              </a:rPr>
              <a:t> </a:t>
            </a:r>
            <a:r>
              <a:rPr lang="cs-CZ" sz="2400">
                <a:latin typeface="Calibri" pitchFamily="34" charset="0"/>
                <a:hlinkClick r:id="rId4" action="ppaction://hlinkfile"/>
              </a:rPr>
              <a:t>návrh Přílohy č. 4 </a:t>
            </a:r>
            <a:r>
              <a:rPr lang="cs-CZ" sz="2400">
                <a:latin typeface="Calibri" pitchFamily="34" charset="0"/>
              </a:rPr>
              <a:t>k vyhlášce č. 61/2007 Sb.</a:t>
            </a:r>
          </a:p>
          <a:p>
            <a:endParaRPr lang="cs-CZ" sz="2400">
              <a:latin typeface="Calibri" pitchFamily="34" charset="0"/>
            </a:endParaRPr>
          </a:p>
          <a:p>
            <a:endParaRPr lang="cs-CZ" sz="2400">
              <a:latin typeface="Calibri" pitchFamily="34" charset="0"/>
            </a:endParaRPr>
          </a:p>
          <a:p>
            <a:pPr>
              <a:buFont typeface="Wingdings" pitchFamily="2" charset="2"/>
              <a:buChar char="§"/>
            </a:pPr>
            <a:endParaRPr lang="cs-CZ" sz="2400">
              <a:latin typeface="Calibri" pitchFamily="34" charset="0"/>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5324535"/>
          </a:xfrm>
          <a:prstGeom prst="rect">
            <a:avLst/>
          </a:prstGeom>
          <a:noFill/>
          <a:ln w="9525">
            <a:noFill/>
            <a:miter lim="800000"/>
            <a:headEnd/>
            <a:tailEnd/>
          </a:ln>
        </p:spPr>
        <p:txBody>
          <a:bodyPr wrap="square">
            <a:spAutoFit/>
          </a:bodyPr>
          <a:lstStyle/>
          <a:p>
            <a:pPr algn="ctr"/>
            <a:r>
              <a:rPr lang="cs-CZ" sz="4000" dirty="0" smtClean="0"/>
              <a:t>„Specifické“ minerální oleje (SMO)</a:t>
            </a:r>
          </a:p>
          <a:p>
            <a:pPr>
              <a:buFont typeface="Arial" pitchFamily="34" charset="0"/>
              <a:buChar char="•"/>
            </a:pPr>
            <a:endParaRPr lang="cs-CZ" sz="2000" dirty="0" smtClean="0"/>
          </a:p>
          <a:p>
            <a:pPr algn="just"/>
            <a:endParaRPr lang="cs-CZ" sz="2000" dirty="0" smtClean="0"/>
          </a:p>
          <a:p>
            <a:pPr algn="just"/>
            <a:r>
              <a:rPr lang="cs-CZ" sz="2000" dirty="0" smtClean="0"/>
              <a:t>Z důvodu nutnosti omezení daňových úniků, které vznikají v důsledku přimíchávání SMO do pohonných hmot se zpracovává návrh novely zákona č. 353/2003 Sb., o spotřebních daních, ve znění pozdějších předpisů, ve smyslu zavedení registru distributorů specifických minerálních olejů.</a:t>
            </a:r>
          </a:p>
          <a:p>
            <a:pPr algn="just"/>
            <a:endParaRPr lang="cs-CZ" sz="2000" dirty="0" smtClean="0"/>
          </a:p>
          <a:p>
            <a:pPr algn="just"/>
            <a:r>
              <a:rPr lang="cs-CZ" sz="2000" dirty="0" smtClean="0"/>
              <a:t>Návrh novely je zpracováván a současně probíhají a budou probíhat další diskuse v rámci procesu hodnocení dopadů regulace.</a:t>
            </a:r>
          </a:p>
          <a:p>
            <a:pPr algn="just"/>
            <a:endParaRPr lang="cs-CZ" sz="2000" dirty="0" smtClean="0"/>
          </a:p>
          <a:p>
            <a:pPr algn="just"/>
            <a:r>
              <a:rPr lang="cs-CZ" sz="2000" dirty="0" smtClean="0"/>
              <a:t>Předpokládaná účinnost novely zákona – 1.7.2014</a:t>
            </a:r>
            <a:endParaRPr lang="cs-CZ"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99392"/>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980728"/>
            <a:ext cx="7056438" cy="4093428"/>
          </a:xfrm>
          <a:prstGeom prst="rect">
            <a:avLst/>
          </a:prstGeom>
          <a:noFill/>
          <a:ln w="9525">
            <a:noFill/>
            <a:miter lim="800000"/>
            <a:headEnd/>
            <a:tailEnd/>
          </a:ln>
        </p:spPr>
        <p:txBody>
          <a:bodyPr wrap="square">
            <a:spAutoFit/>
          </a:bodyPr>
          <a:lstStyle/>
          <a:p>
            <a:pPr algn="ctr"/>
            <a:r>
              <a:rPr lang="cs-CZ" sz="4000" dirty="0" smtClean="0"/>
              <a:t>Vlastnosti „specifických“ minerálních olejů</a:t>
            </a:r>
          </a:p>
          <a:p>
            <a:pPr algn="ctr"/>
            <a:endParaRPr lang="cs-CZ" sz="2000" dirty="0" smtClean="0"/>
          </a:p>
          <a:p>
            <a:pPr marL="457200" indent="-457200" algn="just">
              <a:buFont typeface="+mj-lt"/>
              <a:buAutoNum type="arabicPeriod"/>
            </a:pPr>
            <a:r>
              <a:rPr lang="cs-CZ" sz="2000" dirty="0" smtClean="0"/>
              <a:t>kinematická viskozita při 40°C je nižší než 12 mm</a:t>
            </a:r>
            <a:r>
              <a:rPr lang="cs-CZ" sz="2000" baseline="30000" dirty="0" smtClean="0"/>
              <a:t>2</a:t>
            </a:r>
            <a:r>
              <a:rPr lang="cs-CZ" sz="2000" dirty="0" smtClean="0"/>
              <a:t>.s</a:t>
            </a:r>
            <a:r>
              <a:rPr lang="cs-CZ" sz="2000" baseline="30000" dirty="0" smtClean="0"/>
              <a:t>-1</a:t>
            </a:r>
            <a:r>
              <a:rPr lang="cs-CZ" sz="2000" dirty="0" smtClean="0"/>
              <a:t> včetně,</a:t>
            </a:r>
          </a:p>
          <a:p>
            <a:pPr marL="457200" indent="-457200" algn="just">
              <a:buFont typeface="+mj-lt"/>
              <a:buAutoNum type="arabicPeriod"/>
            </a:pPr>
            <a:r>
              <a:rPr lang="cs-CZ" sz="2000" dirty="0" smtClean="0"/>
              <a:t>bod vzplanutí podle metody </a:t>
            </a:r>
            <a:r>
              <a:rPr lang="cs-CZ" sz="2000" dirty="0" err="1" smtClean="0"/>
              <a:t>Penskyho</a:t>
            </a:r>
            <a:r>
              <a:rPr lang="cs-CZ" sz="2000" dirty="0" smtClean="0"/>
              <a:t> a </a:t>
            </a:r>
            <a:r>
              <a:rPr lang="cs-CZ" sz="2000" dirty="0" err="1" smtClean="0"/>
              <a:t>Martense</a:t>
            </a:r>
            <a:r>
              <a:rPr lang="cs-CZ" sz="2000" dirty="0" smtClean="0"/>
              <a:t> nebo</a:t>
            </a:r>
          </a:p>
          <a:p>
            <a:pPr marL="446088" algn="just"/>
            <a:r>
              <a:rPr lang="cs-CZ" sz="2000" dirty="0" smtClean="0"/>
              <a:t>metodou v otevřeném kelímku je nižší než 150°C včetně,</a:t>
            </a:r>
          </a:p>
          <a:p>
            <a:pPr marL="457200" indent="-457200" algn="just"/>
            <a:r>
              <a:rPr lang="cs-CZ" sz="2000" dirty="0" smtClean="0"/>
              <a:t>3.     při destilační zkoušce podle metody stanovené v ČSN ISO</a:t>
            </a:r>
          </a:p>
          <a:p>
            <a:pPr indent="446088" algn="just"/>
            <a:r>
              <a:rPr lang="cs-CZ" sz="2000" dirty="0" smtClean="0"/>
              <a:t>3405 předestiluje nejméně 20% objemu včetně ztrát do</a:t>
            </a:r>
          </a:p>
          <a:p>
            <a:pPr indent="446088" algn="just"/>
            <a:r>
              <a:rPr lang="cs-CZ" sz="2000" dirty="0" smtClean="0"/>
              <a:t>teploty 350°C, </a:t>
            </a:r>
          </a:p>
          <a:p>
            <a:r>
              <a:rPr lang="cs-CZ" sz="2000" dirty="0" smtClean="0"/>
              <a:t>přičemž postačí, aby takový olej měl vlastnost uvedenou v bodu 1 a alespoň jednu z vlastností uvedených v bodech 2 a 3;</a:t>
            </a:r>
            <a:endParaRPr lang="cs-CZ" sz="20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5324535"/>
          </a:xfrm>
          <a:prstGeom prst="rect">
            <a:avLst/>
          </a:prstGeom>
          <a:noFill/>
          <a:ln w="9525">
            <a:noFill/>
            <a:miter lim="800000"/>
            <a:headEnd/>
            <a:tailEnd/>
          </a:ln>
        </p:spPr>
        <p:txBody>
          <a:bodyPr wrap="square">
            <a:spAutoFit/>
          </a:bodyPr>
          <a:lstStyle/>
          <a:p>
            <a:pPr algn="ctr"/>
            <a:r>
              <a:rPr lang="cs-CZ" sz="4000" dirty="0" smtClean="0"/>
              <a:t>Centrální registr pohonných hmot (dále jen „CR PHM“)</a:t>
            </a:r>
          </a:p>
          <a:p>
            <a:pPr algn="just"/>
            <a:r>
              <a:rPr lang="cs-CZ" sz="2000" dirty="0" smtClean="0"/>
              <a:t> </a:t>
            </a:r>
          </a:p>
          <a:p>
            <a:pPr marL="457200" indent="-457200" algn="just">
              <a:buFont typeface="Arial" pitchFamily="34" charset="0"/>
              <a:buChar char="•"/>
            </a:pPr>
            <a:r>
              <a:rPr lang="cs-CZ" sz="2000" dirty="0" smtClean="0"/>
              <a:t>elektronický systém ke sledování všech pohonných hmot, které byly vyrobeny na daňovém území České republiky, dopraveny z jiného členského státu EU nebo dovezeny ze třetí země na daňové území České republiky, nakoupeny nebo prodány na daňovém území České republiky, dopraveny do jiného členského státu EU nebo vyvezeny do třetí země,</a:t>
            </a:r>
          </a:p>
          <a:p>
            <a:pPr marL="457200" indent="-457200" algn="just">
              <a:buFont typeface="Arial" pitchFamily="34" charset="0"/>
              <a:buChar char="•"/>
            </a:pPr>
            <a:endParaRPr lang="cs-CZ" sz="2000" dirty="0" smtClean="0"/>
          </a:p>
          <a:p>
            <a:pPr marL="457200" indent="-457200" algn="just">
              <a:buFont typeface="Arial" pitchFamily="34" charset="0"/>
              <a:buChar char="•"/>
            </a:pPr>
            <a:r>
              <a:rPr lang="cs-CZ" sz="2000" dirty="0" smtClean="0"/>
              <a:t>správou bude pověřena Celní správa ČR</a:t>
            </a:r>
          </a:p>
          <a:p>
            <a:pPr marL="457200" indent="-457200" algn="just">
              <a:buFont typeface="Arial" pitchFamily="34" charset="0"/>
              <a:buChar char="•"/>
            </a:pPr>
            <a:endParaRPr lang="cs-CZ" sz="2000" dirty="0" smtClean="0"/>
          </a:p>
          <a:p>
            <a:pPr marL="457200" indent="-457200" algn="just">
              <a:buFont typeface="Arial" pitchFamily="34" charset="0"/>
              <a:buChar char="•"/>
            </a:pPr>
            <a:r>
              <a:rPr lang="cs-CZ" sz="2000" dirty="0" smtClean="0"/>
              <a:t>bude součástí zákona o pohonných hmotách,</a:t>
            </a:r>
          </a:p>
          <a:p>
            <a:pPr marL="457200" indent="-457200" algn="just">
              <a:buFont typeface="Arial" pitchFamily="34" charset="0"/>
              <a:buChar char="•"/>
            </a:pPr>
            <a:endParaRPr lang="cs-CZ" sz="2000" dirty="0" smtClean="0"/>
          </a:p>
          <a:p>
            <a:pPr marL="457200" indent="-457200" algn="just">
              <a:buFont typeface="Arial" pitchFamily="34" charset="0"/>
              <a:buChar char="•"/>
            </a:pPr>
            <a:r>
              <a:rPr lang="cs-CZ" sz="2000" dirty="0" smtClean="0"/>
              <a:t>předpokládaná účinnost od 1.7.2014.</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27384"/>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624" y="764704"/>
            <a:ext cx="7056438" cy="5832648"/>
          </a:xfrm>
          <a:prstGeom prst="rect">
            <a:avLst/>
          </a:prstGeom>
          <a:noFill/>
          <a:ln w="9525">
            <a:noFill/>
            <a:miter lim="800000"/>
            <a:headEnd/>
            <a:tailEnd/>
          </a:ln>
        </p:spPr>
        <p:txBody>
          <a:bodyPr wrap="square">
            <a:spAutoFit/>
          </a:bodyPr>
          <a:lstStyle/>
          <a:p>
            <a:pPr algn="just"/>
            <a:r>
              <a:rPr lang="cs-CZ" sz="2000" dirty="0" smtClean="0"/>
              <a:t>Vlastnosti registru:</a:t>
            </a:r>
          </a:p>
          <a:p>
            <a:pPr algn="just"/>
            <a:endParaRPr lang="cs-CZ" sz="1100" dirty="0" smtClean="0"/>
          </a:p>
          <a:p>
            <a:pPr lvl="0" algn="just">
              <a:buFont typeface="Wingdings" pitchFamily="2" charset="2"/>
              <a:buChar char="Ø"/>
            </a:pPr>
            <a:r>
              <a:rPr lang="cs-CZ" sz="2000" dirty="0" smtClean="0"/>
              <a:t> do registru by se zapisovali výrobci, distributoři a velcí spotřebitelé specifických minerálních olejů na daňovém území České republiky,</a:t>
            </a:r>
          </a:p>
          <a:p>
            <a:pPr lvl="0" algn="just"/>
            <a:endParaRPr lang="cs-CZ" sz="1100" dirty="0" smtClean="0"/>
          </a:p>
          <a:p>
            <a:pPr lvl="0" algn="just">
              <a:buFont typeface="Wingdings" pitchFamily="2" charset="2"/>
              <a:buChar char="Ø"/>
            </a:pPr>
            <a:r>
              <a:rPr lang="cs-CZ" sz="2000" dirty="0" smtClean="0"/>
              <a:t>registr by se vztahoval pouze na množství specifických minerálních olejů splňující definice tzv. hromadné obchodní přepravy (doprava nebaleného volně loženého zboží přesahující objem 210 litrů),</a:t>
            </a:r>
          </a:p>
          <a:p>
            <a:pPr lvl="0" algn="just"/>
            <a:endParaRPr lang="cs-CZ" sz="1100" dirty="0" smtClean="0"/>
          </a:p>
          <a:p>
            <a:pPr lvl="0" algn="just">
              <a:buFont typeface="Wingdings" pitchFamily="2" charset="2"/>
              <a:buChar char="Ø"/>
            </a:pPr>
            <a:r>
              <a:rPr lang="cs-CZ" sz="2000" dirty="0" smtClean="0"/>
              <a:t>k zápisu do registru bude nutné povolení, které správce daně vydá na základě návrhu podaného žadatelem,</a:t>
            </a:r>
          </a:p>
          <a:p>
            <a:pPr lvl="0" algn="just"/>
            <a:r>
              <a:rPr lang="cs-CZ" sz="2000" dirty="0" smtClean="0"/>
              <a:t> </a:t>
            </a:r>
          </a:p>
          <a:p>
            <a:pPr lvl="0" algn="just">
              <a:buFont typeface="Wingdings" pitchFamily="2" charset="2"/>
              <a:buChar char="Ø"/>
            </a:pPr>
            <a:r>
              <a:rPr lang="cs-CZ" sz="2000" dirty="0" smtClean="0"/>
              <a:t>k návrhu o povolení k zápisu do registru bude muset žadatel mimo jiné</a:t>
            </a:r>
          </a:p>
          <a:p>
            <a:pPr lvl="1" algn="just">
              <a:buFontTx/>
              <a:buChar char="-"/>
            </a:pPr>
            <a:r>
              <a:rPr lang="cs-CZ" sz="2000" dirty="0" smtClean="0"/>
              <a:t> 	přiložit důkaz o držení a užívání příslušné technologie a</a:t>
            </a:r>
          </a:p>
          <a:p>
            <a:pPr lvl="1" algn="just">
              <a:buFontTx/>
              <a:buChar char="-"/>
            </a:pPr>
            <a:r>
              <a:rPr lang="cs-CZ" sz="2000" dirty="0" smtClean="0"/>
              <a:t> 	prokázat předběžné smlouvy s dodavateli a odběrateli,</a:t>
            </a:r>
            <a:endParaRPr lang="cs-CZ" sz="2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27384"/>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746340"/>
            <a:ext cx="7056438" cy="3477875"/>
          </a:xfrm>
          <a:prstGeom prst="rect">
            <a:avLst/>
          </a:prstGeom>
          <a:noFill/>
          <a:ln w="9525">
            <a:noFill/>
            <a:miter lim="800000"/>
            <a:headEnd/>
            <a:tailEnd/>
          </a:ln>
        </p:spPr>
        <p:txBody>
          <a:bodyPr>
            <a:spAutoFit/>
          </a:bodyPr>
          <a:lstStyle/>
          <a:p>
            <a:pPr algn="just">
              <a:buFont typeface="Wingdings" pitchFamily="2" charset="2"/>
              <a:buChar char="Ø"/>
            </a:pPr>
            <a:r>
              <a:rPr lang="cs-CZ" sz="2000" dirty="0" smtClean="0"/>
              <a:t>registr by byl veřejný, dostupný na webových stránkách CS</a:t>
            </a:r>
          </a:p>
          <a:p>
            <a:pPr lvl="0" algn="just"/>
            <a:endParaRPr lang="cs-CZ" sz="2000" dirty="0" smtClean="0"/>
          </a:p>
          <a:p>
            <a:pPr lvl="0" algn="just">
              <a:buFont typeface="Wingdings" pitchFamily="2" charset="2"/>
              <a:buChar char="Ø"/>
            </a:pPr>
            <a:r>
              <a:rPr lang="cs-CZ" sz="2000" dirty="0" smtClean="0"/>
              <a:t>registrované osoby by měly povinnost předem hlásit správci daně dopravu specifických minerálních olejů,</a:t>
            </a:r>
          </a:p>
          <a:p>
            <a:pPr lvl="0" algn="just"/>
            <a:endParaRPr lang="cs-CZ" sz="2000" dirty="0" smtClean="0"/>
          </a:p>
          <a:p>
            <a:pPr algn="just">
              <a:buFont typeface="Wingdings" pitchFamily="2" charset="2"/>
              <a:buChar char="Ø"/>
            </a:pPr>
            <a:r>
              <a:rPr lang="cs-CZ" sz="2000" dirty="0" smtClean="0"/>
              <a:t>dodat nebo prodat specifický minerální olej by bylo možné pouze osobou a osobě uvedené v registru,</a:t>
            </a:r>
          </a:p>
          <a:p>
            <a:pPr algn="just"/>
            <a:endParaRPr lang="cs-CZ" sz="2000" dirty="0" smtClean="0"/>
          </a:p>
          <a:p>
            <a:pPr algn="just">
              <a:buFont typeface="Wingdings" pitchFamily="2" charset="2"/>
              <a:buChar char="Ø"/>
            </a:pPr>
            <a:r>
              <a:rPr lang="cs-CZ" sz="2000" dirty="0" smtClean="0"/>
              <a:t>nesplnění výše uvedených povinností by bylo sankcionováno pokutou a případným výmazem z registru. </a:t>
            </a:r>
          </a:p>
          <a:p>
            <a:pPr lvl="0" algn="just">
              <a:buFont typeface="Wingdings" pitchFamily="2" charset="2"/>
              <a:buChar char="Ø"/>
            </a:pPr>
            <a:endParaRPr lang="cs-CZ" sz="20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pic>
          <p:nvPicPr>
            <p:cNvPr id="6150"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eaLnBrk="1" fontAlgn="auto" hangingPunct="1">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6158"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pPr eaLnBrk="1" hangingPunct="1"/>
              <a:r>
                <a:rPr lang="cs-CZ">
                  <a:latin typeface="Calibri" pitchFamily="34" charset="0"/>
                </a:rPr>
                <a:t>www.celnisprava.cz</a:t>
              </a:r>
            </a:p>
          </p:txBody>
        </p:sp>
      </p:grpSp>
      <p:sp>
        <p:nvSpPr>
          <p:cNvPr id="14" name="TextovéPole 6"/>
          <p:cNvSpPr txBox="1">
            <a:spLocks noChangeArrowheads="1"/>
          </p:cNvSpPr>
          <p:nvPr/>
        </p:nvSpPr>
        <p:spPr bwMode="auto">
          <a:xfrm>
            <a:off x="1116013" y="981075"/>
            <a:ext cx="7343775" cy="6093976"/>
          </a:xfrm>
          <a:prstGeom prst="rect">
            <a:avLst/>
          </a:prstGeom>
          <a:noFill/>
          <a:ln w="9525">
            <a:noFill/>
            <a:miter lim="800000"/>
            <a:headEnd/>
            <a:tailEnd/>
          </a:ln>
        </p:spPr>
        <p:txBody>
          <a:bodyPr wrap="square">
            <a:spAutoFit/>
          </a:bodyPr>
          <a:lstStyle/>
          <a:p>
            <a:pPr algn="ctr" eaLnBrk="1" fontAlgn="auto" hangingPunct="1">
              <a:spcBef>
                <a:spcPts val="0"/>
              </a:spcBef>
              <a:spcAft>
                <a:spcPts val="0"/>
              </a:spcAft>
              <a:defRPr/>
            </a:pPr>
            <a:endParaRPr lang="cs-CZ" sz="2400" dirty="0">
              <a:solidFill>
                <a:schemeClr val="tx2">
                  <a:lumMod val="60000"/>
                  <a:lumOff val="40000"/>
                </a:schemeClr>
              </a:solidFill>
              <a:latin typeface="+mn-lt"/>
            </a:endParaRPr>
          </a:p>
          <a:p>
            <a:pPr algn="ctr" eaLnBrk="1" fontAlgn="auto" hangingPunct="1">
              <a:spcBef>
                <a:spcPts val="0"/>
              </a:spcBef>
              <a:spcAft>
                <a:spcPts val="0"/>
              </a:spcAft>
              <a:defRPr/>
            </a:pPr>
            <a:r>
              <a:rPr lang="cs-CZ" sz="2400" dirty="0">
                <a:solidFill>
                  <a:schemeClr val="tx2">
                    <a:lumMod val="60000"/>
                    <a:lumOff val="40000"/>
                  </a:schemeClr>
                </a:solidFill>
                <a:latin typeface="+mn-lt"/>
              </a:rPr>
              <a:t>Minerální oleje</a:t>
            </a:r>
          </a:p>
          <a:p>
            <a:pPr eaLnBrk="1" fontAlgn="auto" hangingPunct="1">
              <a:spcBef>
                <a:spcPts val="0"/>
              </a:spcBef>
              <a:spcAft>
                <a:spcPts val="0"/>
              </a:spcAft>
              <a:defRPr/>
            </a:pPr>
            <a:endParaRPr lang="cs-CZ" dirty="0">
              <a:latin typeface="+mn-lt"/>
            </a:endParaRPr>
          </a:p>
          <a:p>
            <a:pPr eaLnBrk="1" fontAlgn="auto" hangingPunct="1">
              <a:spcBef>
                <a:spcPts val="0"/>
              </a:spcBef>
              <a:spcAft>
                <a:spcPts val="0"/>
              </a:spcAft>
              <a:defRPr/>
            </a:pPr>
            <a:endParaRPr lang="cs-CZ" dirty="0">
              <a:latin typeface="+mn-lt"/>
            </a:endParaRPr>
          </a:p>
          <a:p>
            <a:pPr eaLnBrk="1" fontAlgn="auto" hangingPunct="1">
              <a:spcBef>
                <a:spcPts val="0"/>
              </a:spcBef>
              <a:spcAft>
                <a:spcPts val="0"/>
              </a:spcAft>
              <a:defRPr/>
            </a:pPr>
            <a:r>
              <a:rPr lang="cs-CZ" sz="2400" b="1" dirty="0">
                <a:latin typeface="+mn-lt"/>
              </a:rPr>
              <a:t>Výběr spotřební daně:</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dirty="0">
                <a:latin typeface="+mn-lt"/>
              </a:rPr>
              <a:t>2012 – inkaso z minerálních olejů celkem 78,83 mld. Kč</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dirty="0">
                <a:latin typeface="+mn-lt"/>
              </a:rPr>
              <a:t>2013 (období 01 až </a:t>
            </a:r>
            <a:r>
              <a:rPr lang="cs-CZ" sz="2400" dirty="0" smtClean="0">
                <a:latin typeface="+mn-lt"/>
              </a:rPr>
              <a:t>06) </a:t>
            </a:r>
            <a:r>
              <a:rPr lang="cs-CZ" sz="2400" dirty="0">
                <a:latin typeface="+mn-lt"/>
              </a:rPr>
              <a:t>– inkaso </a:t>
            </a:r>
            <a:r>
              <a:rPr lang="cs-CZ" sz="2400" dirty="0" smtClean="0">
                <a:latin typeface="+mn-lt"/>
              </a:rPr>
              <a:t>34,67 </a:t>
            </a:r>
            <a:r>
              <a:rPr lang="cs-CZ" sz="2400" dirty="0">
                <a:latin typeface="+mn-lt"/>
              </a:rPr>
              <a:t>mld. Kč</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dirty="0">
                <a:latin typeface="+mn-lt"/>
              </a:rPr>
              <a:t>2012 (období 01 až </a:t>
            </a:r>
            <a:r>
              <a:rPr lang="cs-CZ" sz="2400" dirty="0" smtClean="0">
                <a:latin typeface="+mn-lt"/>
              </a:rPr>
              <a:t>06) </a:t>
            </a:r>
            <a:r>
              <a:rPr lang="cs-CZ" sz="2400" dirty="0">
                <a:latin typeface="+mn-lt"/>
              </a:rPr>
              <a:t>– inkaso </a:t>
            </a:r>
            <a:r>
              <a:rPr lang="cs-CZ" sz="2400" dirty="0" smtClean="0">
                <a:latin typeface="+mn-lt"/>
              </a:rPr>
              <a:t>37,28 </a:t>
            </a:r>
            <a:r>
              <a:rPr lang="cs-CZ" sz="2400" dirty="0">
                <a:latin typeface="+mn-lt"/>
              </a:rPr>
              <a:t>mld. Kč</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endParaRPr lang="cs-CZ" dirty="0">
              <a:latin typeface="+mn-lt"/>
            </a:endParaRPr>
          </a:p>
        </p:txBody>
      </p:sp>
      <p:sp>
        <p:nvSpPr>
          <p:cNvPr id="6148"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1" hangingPunct="1"/>
            <a:endParaRPr lang="cs-CZ"/>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2" name="Objekt 221"/>
          <p:cNvGraphicFramePr>
            <a:graphicFrameLocks noChangeAspect="1"/>
          </p:cNvGraphicFramePr>
          <p:nvPr>
            <p:extLst>
              <p:ext uri="{D42A27DB-BD31-4B8C-83A1-F6EECF244321}">
                <p14:modId xmlns:p14="http://schemas.microsoft.com/office/powerpoint/2010/main" xmlns="" val="242594195"/>
              </p:ext>
            </p:extLst>
          </p:nvPr>
        </p:nvGraphicFramePr>
        <p:xfrm>
          <a:off x="971600" y="0"/>
          <a:ext cx="7128792" cy="6858000"/>
        </p:xfrm>
        <a:graphic>
          <a:graphicData uri="http://schemas.openxmlformats.org/presentationml/2006/ole">
            <p:oleObj spid="_x0000_s17410" name="List" r:id="rId3" imgW="5981684" imgH="9563195" progId="Excel.Sheet.8">
              <p:embed/>
            </p:oleObj>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6155531"/>
          </a:xfrm>
          <a:prstGeom prst="rect">
            <a:avLst/>
          </a:prstGeom>
          <a:noFill/>
          <a:ln w="9525">
            <a:noFill/>
            <a:miter lim="800000"/>
            <a:headEnd/>
            <a:tailEnd/>
          </a:ln>
        </p:spPr>
        <p:txBody>
          <a:bodyPr wrap="square">
            <a:spAutoFit/>
          </a:bodyPr>
          <a:lstStyle/>
          <a:p>
            <a:pPr marL="457200" lvl="0" indent="-457200" algn="just">
              <a:buFont typeface="Arial" pitchFamily="34" charset="0"/>
              <a:buChar char="•"/>
            </a:pPr>
            <a:r>
              <a:rPr lang="cs-CZ" sz="2000" dirty="0" smtClean="0"/>
              <a:t>Na základě žádosti výrobce, dovozce, vývozce a distributora PHM vytvoří místně příslušný celní úřad pro tuto osobu účet s jejími identifikačními údaji a sdělí jí přístupové údaje, (dále jen „osoba s účtem“) </a:t>
            </a:r>
          </a:p>
          <a:p>
            <a:pPr marL="457200" lvl="0" indent="-457200" algn="just">
              <a:buFont typeface="Arial" pitchFamily="34" charset="0"/>
              <a:buChar char="•"/>
            </a:pPr>
            <a:endParaRPr lang="cs-CZ" sz="1000" dirty="0" smtClean="0"/>
          </a:p>
          <a:p>
            <a:pPr marL="457200" indent="-457200" algn="just">
              <a:buFont typeface="Arial" pitchFamily="34" charset="0"/>
              <a:buChar char="•"/>
            </a:pPr>
            <a:r>
              <a:rPr lang="cs-CZ" sz="2000" dirty="0" smtClean="0"/>
              <a:t>osoba s účtem bude povinna zaevidovat do CR PHM každou dodávku pohonné hmoty, kterou vyrobila, nabyla nebo nakoupila na daňovém území České republiky, dopravila nebo dovezla na daňové území České republiky, a to před vstupem na daňové území ČR nebo v okamžiku výroby,</a:t>
            </a:r>
          </a:p>
          <a:p>
            <a:pPr marL="457200" indent="-457200" algn="just">
              <a:buFont typeface="Arial" pitchFamily="34" charset="0"/>
              <a:buChar char="•"/>
            </a:pPr>
            <a:endParaRPr lang="cs-CZ" sz="1000" dirty="0" smtClean="0"/>
          </a:p>
          <a:p>
            <a:pPr marL="457200" indent="-457200" algn="just">
              <a:buFont typeface="Arial" pitchFamily="34" charset="0"/>
              <a:buChar char="•"/>
            </a:pPr>
            <a:r>
              <a:rPr lang="cs-CZ" sz="2000" dirty="0" smtClean="0"/>
              <a:t>dávkou pohonné hmoty se rozumí množství pohonné hmoty (dále jen „dávka PHM“) uvedené na výrobním listě jedné výrobní šarže, množství dodávané např. v </a:t>
            </a:r>
            <a:r>
              <a:rPr lang="cs-CZ" sz="2000" dirty="0" err="1" smtClean="0"/>
              <a:t>autocisterně</a:t>
            </a:r>
            <a:r>
              <a:rPr lang="cs-CZ" sz="2000" dirty="0" smtClean="0"/>
              <a:t>, železniční cisterně uvedené v e-AD, SAD nebo v JSD nebo dokladech dle  § 5 a § 6 zákona č. 353/2003 Sb., o spotřebních daních, ve znění pozdějších předpisů.</a:t>
            </a:r>
          </a:p>
          <a:p>
            <a:pPr algn="ctr"/>
            <a:endParaRPr lang="cs-CZ" sz="24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624" y="764704"/>
            <a:ext cx="7056438" cy="5632311"/>
          </a:xfrm>
          <a:prstGeom prst="rect">
            <a:avLst/>
          </a:prstGeom>
          <a:noFill/>
          <a:ln w="9525">
            <a:noFill/>
            <a:miter lim="800000"/>
            <a:headEnd/>
            <a:tailEnd/>
          </a:ln>
        </p:spPr>
        <p:txBody>
          <a:bodyPr wrap="square">
            <a:spAutoFit/>
          </a:bodyPr>
          <a:lstStyle/>
          <a:p>
            <a:pPr marL="457200" indent="-457200" algn="just">
              <a:buFont typeface="Arial" pitchFamily="34" charset="0"/>
              <a:buChar char="•"/>
            </a:pPr>
            <a:r>
              <a:rPr lang="cs-CZ" sz="2000" dirty="0" smtClean="0"/>
              <a:t>Každá dávka PHM bude v CR PHM evidována po celou dobu až do okamžiku jejího dodání do místa konečné spotřeby (provozovateli ČS PHM, dodání konečnému spotřebiteli - nebude-li realizován prodej na ČS PHM, vlastní spotřeba, doprava do jiného členského státu nebo vývoz do třetí země).  </a:t>
            </a:r>
          </a:p>
          <a:p>
            <a:pPr marL="457200" lvl="0" indent="-457200" algn="just"/>
            <a:endParaRPr lang="cs-CZ" sz="2000" dirty="0" smtClean="0"/>
          </a:p>
          <a:p>
            <a:pPr marL="457200" lvl="0" indent="-457200" algn="just">
              <a:buFont typeface="Arial" pitchFamily="34" charset="0"/>
              <a:buChar char="•"/>
            </a:pPr>
            <a:r>
              <a:rPr lang="cs-CZ" sz="2000" dirty="0" smtClean="0"/>
              <a:t>Osoba s účtem vytvoří v CR PHM každé zaevidované dodávce PHM jedinečný alfanumerický kód (dále jen „AF kód). Tento AF kód bude dávce PHM zachován po celou dobu její existence až do okamžiku dodání na ČS PHM, do místa konečné spotřeby, vývozu apod.</a:t>
            </a:r>
          </a:p>
          <a:p>
            <a:pPr marL="457200" lvl="0" indent="-457200" algn="just">
              <a:buFont typeface="Arial" pitchFamily="34" charset="0"/>
              <a:buChar char="•"/>
            </a:pPr>
            <a:endParaRPr lang="cs-CZ" sz="2000" dirty="0" smtClean="0"/>
          </a:p>
          <a:p>
            <a:pPr marL="457200" lvl="0" indent="-457200" algn="just">
              <a:buFont typeface="Arial" pitchFamily="34" charset="0"/>
              <a:buChar char="•"/>
            </a:pPr>
            <a:r>
              <a:rPr lang="cs-CZ" sz="2000" dirty="0" smtClean="0"/>
              <a:t>Pokud dojde u dávky PHM ke změně množství nebo kvality (tj. dojde k rozdělení dodávky PHM nebo sloučení dvou a více dodávek PHM), zadá vlastník účtu, který provedl tuto operaci, změnu do CR PHM a nově vzniklé dávce PHM bude vytvořen nový AF kód.</a:t>
            </a:r>
          </a:p>
          <a:p>
            <a:pPr algn="just"/>
            <a:endParaRPr lang="cs-CZ" sz="2000" dirty="0" smtClean="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3" name="Obdélník 2"/>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4" name="Picture 20" descr="paveza_pruhled"/>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5981" y="74263"/>
              <a:ext cx="629595" cy="66980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ovéPole 4"/>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Pěticípá hvězda 6"/>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Pěticípá hvězda 7"/>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Pěticípá hvězda 8"/>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Pěticípá hvězda 9"/>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Pěticípá hvězda 10"/>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TextovéPole 11"/>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3" name="TextovéPole 6"/>
          <p:cNvSpPr txBox="1">
            <a:spLocks noChangeArrowheads="1"/>
          </p:cNvSpPr>
          <p:nvPr/>
        </p:nvSpPr>
        <p:spPr bwMode="auto">
          <a:xfrm>
            <a:off x="1187450" y="1052736"/>
            <a:ext cx="7056438" cy="1938992"/>
          </a:xfrm>
          <a:prstGeom prst="rect">
            <a:avLst/>
          </a:prstGeom>
          <a:noFill/>
          <a:ln w="9525">
            <a:noFill/>
            <a:miter lim="800000"/>
            <a:headEnd/>
            <a:tailEnd/>
          </a:ln>
        </p:spPr>
        <p:txBody>
          <a:bodyPr wrap="square">
            <a:spAutoFit/>
          </a:bodyPr>
          <a:lstStyle/>
          <a:p>
            <a:pPr marL="358775" lvl="1" indent="-358775"/>
            <a:endParaRPr lang="cs-CZ" sz="2000" dirty="0" smtClean="0"/>
          </a:p>
          <a:p>
            <a:pPr marL="358775" lvl="1" indent="-358775">
              <a:buFont typeface="Wingdings" pitchFamily="2" charset="2"/>
              <a:buChar char="Ø"/>
            </a:pPr>
            <a:r>
              <a:rPr lang="cs-CZ" sz="2000" dirty="0" smtClean="0"/>
              <a:t>Parametry a fungování CR PHM budou dále diskutovány.</a:t>
            </a:r>
          </a:p>
          <a:p>
            <a:pPr marL="358775" lvl="1" indent="-358775">
              <a:buFont typeface="Wingdings" pitchFamily="2" charset="2"/>
              <a:buChar char="Ø"/>
            </a:pPr>
            <a:endParaRPr lang="cs-CZ" sz="2000" dirty="0" smtClean="0"/>
          </a:p>
          <a:p>
            <a:pPr marL="358775" lvl="1" indent="-358775">
              <a:buFont typeface="Wingdings" pitchFamily="2" charset="2"/>
              <a:buChar char="Ø"/>
            </a:pPr>
            <a:r>
              <a:rPr lang="cs-CZ" sz="2000" dirty="0" smtClean="0"/>
              <a:t>Těší nás příslib ČAPPO, ČSÚ, GFŘ a MPO ke spolupráci v této oblasti.</a:t>
            </a:r>
          </a:p>
          <a:p>
            <a:pPr marL="358775" lvl="1" indent="-358775"/>
            <a:endParaRPr lang="cs-CZ" sz="2000"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Pěticípá hvězda 25"/>
            <p:cNvSpPr/>
            <p:nvPr/>
          </p:nvSpPr>
          <p:spPr>
            <a:xfrm>
              <a:off x="5634800" y="2857084"/>
              <a:ext cx="772080" cy="760319"/>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TextovéPole 6"/>
          <p:cNvSpPr txBox="1">
            <a:spLocks noChangeArrowheads="1"/>
          </p:cNvSpPr>
          <p:nvPr/>
        </p:nvSpPr>
        <p:spPr bwMode="auto">
          <a:xfrm>
            <a:off x="1187450" y="1773238"/>
            <a:ext cx="7056438" cy="2831544"/>
          </a:xfrm>
          <a:prstGeom prst="rect">
            <a:avLst/>
          </a:prstGeom>
          <a:noFill/>
          <a:ln w="9525">
            <a:noFill/>
            <a:miter lim="800000"/>
            <a:headEnd/>
            <a:tailEnd/>
          </a:ln>
        </p:spPr>
        <p:txBody>
          <a:bodyPr>
            <a:spAutoFit/>
          </a:bodyPr>
          <a:lstStyle/>
          <a:p>
            <a:pPr algn="ctr"/>
            <a:r>
              <a:rPr lang="cs-CZ" sz="3200" dirty="0">
                <a:solidFill>
                  <a:schemeClr val="tx2">
                    <a:lumMod val="60000"/>
                    <a:lumOff val="40000"/>
                  </a:schemeClr>
                </a:solidFill>
              </a:rPr>
              <a:t>Děkuji za pozornost</a:t>
            </a:r>
          </a:p>
          <a:p>
            <a:pPr algn="ctr"/>
            <a:endParaRPr lang="cs-CZ" sz="3200" dirty="0">
              <a:solidFill>
                <a:schemeClr val="tx2">
                  <a:lumMod val="60000"/>
                  <a:lumOff val="40000"/>
                </a:schemeClr>
              </a:solidFill>
            </a:endParaRPr>
          </a:p>
          <a:p>
            <a:endParaRPr lang="cs-CZ" dirty="0"/>
          </a:p>
          <a:p>
            <a:pPr algn="ctr"/>
            <a:r>
              <a:rPr lang="cs-CZ" sz="2400" dirty="0" smtClean="0"/>
              <a:t>Odbor 23 - Daní </a:t>
            </a:r>
            <a:endParaRPr lang="cs-CZ" sz="2400" dirty="0"/>
          </a:p>
          <a:p>
            <a:pPr algn="ctr"/>
            <a:r>
              <a:rPr lang="cs-CZ" sz="2400" dirty="0"/>
              <a:t>Generální ředitelství cel</a:t>
            </a:r>
          </a:p>
          <a:p>
            <a:pPr algn="ctr"/>
            <a:r>
              <a:rPr lang="cs-CZ" sz="2400" dirty="0" smtClean="0">
                <a:sym typeface="Wingdings"/>
              </a:rPr>
              <a:t> +420 </a:t>
            </a:r>
            <a:r>
              <a:rPr lang="cs-CZ" sz="2400" dirty="0" smtClean="0"/>
              <a:t>261 332 033</a:t>
            </a:r>
            <a:endParaRPr lang="cs-CZ" sz="2400" dirty="0"/>
          </a:p>
          <a:p>
            <a:pPr algn="ctr"/>
            <a:r>
              <a:rPr lang="cs-CZ" sz="2400" dirty="0" smtClean="0"/>
              <a:t>E-mail </a:t>
            </a:r>
            <a:r>
              <a:rPr lang="cs-CZ" sz="2400" dirty="0"/>
              <a:t>: </a:t>
            </a:r>
            <a:r>
              <a:rPr lang="cs-CZ" sz="2400" dirty="0" smtClean="0"/>
              <a:t>posta7200@</a:t>
            </a:r>
            <a:r>
              <a:rPr lang="cs-CZ" sz="2400" dirty="0" err="1" smtClean="0"/>
              <a:t>cs.mfcr.cz</a:t>
            </a:r>
            <a:endParaRPr lang="cs-CZ" sz="2400" dirty="0"/>
          </a:p>
        </p:txBody>
      </p:sp>
    </p:spTree>
    <p:extLst>
      <p:ext uri="{BB962C8B-B14F-4D97-AF65-F5344CB8AC3E}">
        <p14:creationId xmlns="" xmlns:p14="http://schemas.microsoft.com/office/powerpoint/2010/main" val="344507752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3" name="Obdélník 2"/>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pic>
          <p:nvPicPr>
            <p:cNvPr id="7173"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5" name="TextovéPole 4"/>
            <p:cNvSpPr txBox="1"/>
            <p:nvPr/>
          </p:nvSpPr>
          <p:spPr>
            <a:xfrm>
              <a:off x="1042988" y="164626"/>
              <a:ext cx="5256212" cy="461996"/>
            </a:xfrm>
            <a:prstGeom prst="rect">
              <a:avLst/>
            </a:prstGeom>
            <a:noFill/>
          </p:spPr>
          <p:txBody>
            <a:bodyPr>
              <a:spAutoFit/>
            </a:bodyPr>
            <a:lstStyle/>
            <a:p>
              <a:pPr eaLnBrk="1" fontAlgn="auto" hangingPunct="1">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6"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7" name="Pěticípá hvězda 6"/>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8" name="Pěticípá hvězda 7"/>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9" name="Pěticípá hvězda 8"/>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10" name="Pěticípá hvězda 9"/>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11" name="Pěticípá hvězda 10"/>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7181"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pPr eaLnBrk="1" hangingPunct="1"/>
              <a:r>
                <a:rPr lang="cs-CZ">
                  <a:latin typeface="Calibri" pitchFamily="34" charset="0"/>
                </a:rPr>
                <a:t>www.celnisprava.cz</a:t>
              </a:r>
            </a:p>
          </p:txBody>
        </p:sp>
      </p:grpSp>
      <p:graphicFrame>
        <p:nvGraphicFramePr>
          <p:cNvPr id="14" name="Graf 13"/>
          <p:cNvGraphicFramePr>
            <a:graphicFrameLocks noGrp="1"/>
          </p:cNvGraphicFramePr>
          <p:nvPr/>
        </p:nvGraphicFramePr>
        <p:xfrm>
          <a:off x="0" y="1340768"/>
          <a:ext cx="8784976" cy="504056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pic>
          <p:nvPicPr>
            <p:cNvPr id="8198"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eaLnBrk="1" fontAlgn="auto" hangingPunct="1">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8206"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pPr eaLnBrk="1" hangingPunct="1"/>
              <a:r>
                <a:rPr lang="cs-CZ">
                  <a:latin typeface="Calibri" pitchFamily="34" charset="0"/>
                </a:rPr>
                <a:t>www.celnisprava.cz</a:t>
              </a:r>
            </a:p>
          </p:txBody>
        </p:sp>
      </p:grpSp>
      <p:sp>
        <p:nvSpPr>
          <p:cNvPr id="14" name="TextovéPole 6"/>
          <p:cNvSpPr txBox="1">
            <a:spLocks noChangeArrowheads="1"/>
          </p:cNvSpPr>
          <p:nvPr/>
        </p:nvSpPr>
        <p:spPr bwMode="auto">
          <a:xfrm>
            <a:off x="468313" y="1125538"/>
            <a:ext cx="8280400" cy="4432300"/>
          </a:xfrm>
          <a:prstGeom prst="rect">
            <a:avLst/>
          </a:prstGeom>
          <a:noFill/>
          <a:ln w="9525">
            <a:noFill/>
            <a:miter lim="800000"/>
            <a:headEnd/>
            <a:tailEnd/>
          </a:ln>
        </p:spPr>
        <p:txBody>
          <a:bodyPr>
            <a:spAutoFit/>
          </a:bodyPr>
          <a:lstStyle/>
          <a:p>
            <a:pPr eaLnBrk="1" fontAlgn="auto" hangingPunct="1">
              <a:spcBef>
                <a:spcPts val="0"/>
              </a:spcBef>
              <a:spcAft>
                <a:spcPts val="0"/>
              </a:spcAft>
              <a:defRPr/>
            </a:pPr>
            <a:endParaRPr lang="cs-CZ" dirty="0">
              <a:latin typeface="+mn-lt"/>
            </a:endParaRPr>
          </a:p>
          <a:p>
            <a:pPr algn="ctr" eaLnBrk="1" fontAlgn="auto" hangingPunct="1">
              <a:spcBef>
                <a:spcPts val="0"/>
              </a:spcBef>
              <a:spcAft>
                <a:spcPts val="0"/>
              </a:spcAft>
              <a:defRPr/>
            </a:pPr>
            <a:r>
              <a:rPr lang="cs-CZ" sz="2400" b="1" dirty="0">
                <a:latin typeface="+mn-lt"/>
              </a:rPr>
              <a:t>Množství minerálních olejů, u kterých bylo zjištěno porušení předpisů - porovnání roku 2012 a 1. pololetí 2013:</a:t>
            </a:r>
          </a:p>
          <a:p>
            <a:pPr eaLnBrk="1" fontAlgn="auto" hangingPunct="1">
              <a:spcBef>
                <a:spcPts val="0"/>
              </a:spcBef>
              <a:spcAft>
                <a:spcPts val="0"/>
              </a:spcAft>
              <a:defRPr/>
            </a:pPr>
            <a:r>
              <a:rPr lang="cs-CZ" sz="2400" dirty="0">
                <a:latin typeface="+mn-lt"/>
              </a:rPr>
              <a:t>                                           </a:t>
            </a:r>
          </a:p>
          <a:p>
            <a:pPr eaLnBrk="1" fontAlgn="auto" hangingPunct="1">
              <a:spcBef>
                <a:spcPts val="0"/>
              </a:spcBef>
              <a:spcAft>
                <a:spcPts val="0"/>
              </a:spcAft>
              <a:defRPr/>
            </a:pPr>
            <a:r>
              <a:rPr lang="cs-CZ" sz="2400" b="1" dirty="0">
                <a:latin typeface="+mn-lt"/>
              </a:rPr>
              <a:t>                                                 2012                     1. pololetí 2013</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b="1" dirty="0">
                <a:latin typeface="+mn-lt"/>
              </a:rPr>
              <a:t>počet případů</a:t>
            </a:r>
            <a:r>
              <a:rPr lang="cs-CZ" sz="2400" dirty="0">
                <a:latin typeface="+mn-lt"/>
              </a:rPr>
              <a:t>		          220	                        48</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b="1" dirty="0">
                <a:latin typeface="+mn-lt"/>
              </a:rPr>
              <a:t>množství v tis. litrů              </a:t>
            </a:r>
            <a:r>
              <a:rPr lang="cs-CZ" sz="2400" dirty="0">
                <a:latin typeface="+mn-lt"/>
              </a:rPr>
              <a:t>34 092 	                   179 604</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b="1" dirty="0">
                <a:latin typeface="+mn-lt"/>
              </a:rPr>
              <a:t>únik na spotřební </a:t>
            </a:r>
          </a:p>
          <a:p>
            <a:pPr eaLnBrk="1" fontAlgn="auto" hangingPunct="1">
              <a:spcBef>
                <a:spcPts val="0"/>
              </a:spcBef>
              <a:spcAft>
                <a:spcPts val="0"/>
              </a:spcAft>
              <a:defRPr/>
            </a:pPr>
            <a:r>
              <a:rPr lang="cs-CZ" sz="2400" b="1" dirty="0">
                <a:latin typeface="+mn-lt"/>
              </a:rPr>
              <a:t>dani v tis. Kč                         </a:t>
            </a:r>
            <a:r>
              <a:rPr lang="cs-CZ" sz="2400" dirty="0">
                <a:latin typeface="+mn-lt"/>
              </a:rPr>
              <a:t>381 325                      2 135 364</a:t>
            </a:r>
            <a:endParaRPr lang="cs-CZ" dirty="0">
              <a:latin typeface="+mn-lt"/>
            </a:endParaRPr>
          </a:p>
        </p:txBody>
      </p:sp>
      <p:sp>
        <p:nvSpPr>
          <p:cNvPr id="8196"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1" hangingPunct="1"/>
            <a:endParaRPr lang="cs-CZ"/>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a:grpSpLocks/>
          </p:cNvGrpSpPr>
          <p:nvPr/>
        </p:nvGrpSpPr>
        <p:grpSpPr bwMode="auto">
          <a:xfrm>
            <a:off x="0" y="0"/>
            <a:ext cx="9144000" cy="6858000"/>
            <a:chOff x="0" y="-486"/>
            <a:chExt cx="9144000" cy="6858486"/>
          </a:xfrm>
        </p:grpSpPr>
        <p:sp>
          <p:nvSpPr>
            <p:cNvPr id="7" name="Obdélník 6"/>
            <p:cNvSpPr/>
            <p:nvPr/>
          </p:nvSpPr>
          <p:spPr>
            <a:xfrm>
              <a:off x="0" y="-486"/>
              <a:ext cx="9144000" cy="792219"/>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pic>
          <p:nvPicPr>
            <p:cNvPr id="9222" name="Picture 20" descr="paveza_pruhled"/>
            <p:cNvPicPr>
              <a:picLocks noChangeAspect="1" noChangeArrowheads="1"/>
            </p:cNvPicPr>
            <p:nvPr/>
          </p:nvPicPr>
          <p:blipFill>
            <a:blip r:embed="rId2" cstate="print"/>
            <a:srcRect/>
            <a:stretch>
              <a:fillRect/>
            </a:stretch>
          </p:blipFill>
          <p:spPr bwMode="auto">
            <a:xfrm>
              <a:off x="125981" y="74263"/>
              <a:ext cx="629595" cy="669804"/>
            </a:xfrm>
            <a:prstGeom prst="rect">
              <a:avLst/>
            </a:prstGeom>
            <a:noFill/>
            <a:ln w="9525">
              <a:noFill/>
              <a:miter lim="800000"/>
              <a:headEnd/>
              <a:tailEnd/>
            </a:ln>
          </p:spPr>
        </p:pic>
        <p:sp>
          <p:nvSpPr>
            <p:cNvPr id="8" name="TextovéPole 7"/>
            <p:cNvSpPr txBox="1"/>
            <p:nvPr/>
          </p:nvSpPr>
          <p:spPr>
            <a:xfrm>
              <a:off x="1042988" y="164626"/>
              <a:ext cx="5256212" cy="461996"/>
            </a:xfrm>
            <a:prstGeom prst="rect">
              <a:avLst/>
            </a:prstGeom>
            <a:noFill/>
          </p:spPr>
          <p:txBody>
            <a:bodyPr>
              <a:spAutoFit/>
            </a:bodyPr>
            <a:lstStyle/>
            <a:p>
              <a:pPr eaLnBrk="1" fontAlgn="auto" hangingPunct="1">
                <a:spcBef>
                  <a:spcPts val="0"/>
                </a:spcBef>
                <a:spcAft>
                  <a:spcPts val="0"/>
                </a:spcAft>
                <a:defRPr/>
              </a:pPr>
              <a:r>
                <a:rPr lang="cs-CZ" sz="2400" b="1" spc="100" dirty="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788" y="6318212"/>
              <a:ext cx="3336925" cy="5397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0" name="Pěticípá hvězda 19"/>
            <p:cNvSpPr/>
            <p:nvPr/>
          </p:nvSpPr>
          <p:spPr>
            <a:xfrm>
              <a:off x="8120063" y="2133265"/>
              <a:ext cx="593725" cy="5397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5" name="Pěticípá hvězda 24"/>
            <p:cNvSpPr/>
            <p:nvPr/>
          </p:nvSpPr>
          <p:spPr>
            <a:xfrm>
              <a:off x="6810375" y="2276150"/>
              <a:ext cx="650875" cy="581066"/>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6" name="Pěticípá hvězda 25"/>
            <p:cNvSpPr/>
            <p:nvPr/>
          </p:nvSpPr>
          <p:spPr>
            <a:xfrm>
              <a:off x="5634038" y="2857217"/>
              <a:ext cx="773112" cy="760467"/>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7" name="Pěticípá hvězda 26"/>
            <p:cNvSpPr/>
            <p:nvPr/>
          </p:nvSpPr>
          <p:spPr>
            <a:xfrm>
              <a:off x="4949825" y="4005061"/>
              <a:ext cx="1003300" cy="79221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28" name="Pěticípá hvězda 27"/>
            <p:cNvSpPr/>
            <p:nvPr/>
          </p:nvSpPr>
          <p:spPr>
            <a:xfrm>
              <a:off x="4786313" y="5184656"/>
              <a:ext cx="1166812" cy="90811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cs-CZ"/>
            </a:p>
          </p:txBody>
        </p:sp>
        <p:sp>
          <p:nvSpPr>
            <p:cNvPr id="9230" name="TextovéPole 12"/>
            <p:cNvSpPr txBox="1">
              <a:spLocks noChangeArrowheads="1"/>
            </p:cNvSpPr>
            <p:nvPr/>
          </p:nvSpPr>
          <p:spPr bwMode="auto">
            <a:xfrm>
              <a:off x="6459577" y="6456241"/>
              <a:ext cx="2664296" cy="369332"/>
            </a:xfrm>
            <a:prstGeom prst="rect">
              <a:avLst/>
            </a:prstGeom>
            <a:noFill/>
            <a:ln w="9525">
              <a:noFill/>
              <a:miter lim="800000"/>
              <a:headEnd/>
              <a:tailEnd/>
            </a:ln>
          </p:spPr>
          <p:txBody>
            <a:bodyPr>
              <a:spAutoFit/>
            </a:bodyPr>
            <a:lstStyle/>
            <a:p>
              <a:pPr eaLnBrk="1" hangingPunct="1"/>
              <a:r>
                <a:rPr lang="cs-CZ">
                  <a:latin typeface="Calibri" pitchFamily="34" charset="0"/>
                </a:rPr>
                <a:t>www.celnisprava.cz</a:t>
              </a:r>
            </a:p>
          </p:txBody>
        </p:sp>
      </p:grpSp>
      <p:sp>
        <p:nvSpPr>
          <p:cNvPr id="14" name="TextovéPole 6"/>
          <p:cNvSpPr txBox="1">
            <a:spLocks noChangeArrowheads="1"/>
          </p:cNvSpPr>
          <p:nvPr/>
        </p:nvSpPr>
        <p:spPr bwMode="auto">
          <a:xfrm>
            <a:off x="468313" y="1125538"/>
            <a:ext cx="8280400" cy="4432300"/>
          </a:xfrm>
          <a:prstGeom prst="rect">
            <a:avLst/>
          </a:prstGeom>
          <a:noFill/>
          <a:ln w="9525">
            <a:noFill/>
            <a:miter lim="800000"/>
            <a:headEnd/>
            <a:tailEnd/>
          </a:ln>
        </p:spPr>
        <p:txBody>
          <a:bodyPr>
            <a:spAutoFit/>
          </a:bodyPr>
          <a:lstStyle/>
          <a:p>
            <a:pPr eaLnBrk="1" fontAlgn="auto" hangingPunct="1">
              <a:spcBef>
                <a:spcPts val="0"/>
              </a:spcBef>
              <a:spcAft>
                <a:spcPts val="0"/>
              </a:spcAft>
              <a:defRPr/>
            </a:pPr>
            <a:endParaRPr lang="cs-CZ" dirty="0">
              <a:latin typeface="+mn-lt"/>
            </a:endParaRPr>
          </a:p>
          <a:p>
            <a:pPr algn="ctr" eaLnBrk="1" fontAlgn="auto" hangingPunct="1">
              <a:spcBef>
                <a:spcPts val="0"/>
              </a:spcBef>
              <a:spcAft>
                <a:spcPts val="0"/>
              </a:spcAft>
              <a:defRPr/>
            </a:pPr>
            <a:r>
              <a:rPr lang="cs-CZ" sz="2400" b="1" dirty="0">
                <a:latin typeface="+mn-lt"/>
              </a:rPr>
              <a:t>Množství zajištěných minerálních olejů</a:t>
            </a:r>
          </a:p>
          <a:p>
            <a:pPr algn="ctr" eaLnBrk="1" fontAlgn="auto" hangingPunct="1">
              <a:spcBef>
                <a:spcPts val="0"/>
              </a:spcBef>
              <a:spcAft>
                <a:spcPts val="0"/>
              </a:spcAft>
              <a:defRPr/>
            </a:pPr>
            <a:r>
              <a:rPr lang="cs-CZ" sz="2400" b="1" dirty="0">
                <a:latin typeface="+mn-lt"/>
              </a:rPr>
              <a:t>porovnání roku 2012 a 1. pololetí 2013:</a:t>
            </a:r>
          </a:p>
          <a:p>
            <a:pPr eaLnBrk="1" fontAlgn="auto" hangingPunct="1">
              <a:spcBef>
                <a:spcPts val="0"/>
              </a:spcBef>
              <a:spcAft>
                <a:spcPts val="0"/>
              </a:spcAft>
              <a:defRPr/>
            </a:pPr>
            <a:r>
              <a:rPr lang="cs-CZ" sz="2400" dirty="0">
                <a:latin typeface="+mn-lt"/>
              </a:rPr>
              <a:t>                                           </a:t>
            </a:r>
          </a:p>
          <a:p>
            <a:pPr eaLnBrk="1" fontAlgn="auto" hangingPunct="1">
              <a:spcBef>
                <a:spcPts val="0"/>
              </a:spcBef>
              <a:spcAft>
                <a:spcPts val="0"/>
              </a:spcAft>
              <a:defRPr/>
            </a:pPr>
            <a:r>
              <a:rPr lang="cs-CZ" sz="2400" b="1" dirty="0">
                <a:latin typeface="+mn-lt"/>
              </a:rPr>
              <a:t>                                                 2012                     1. pololetí 2013</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b="1" dirty="0">
                <a:latin typeface="+mn-lt"/>
              </a:rPr>
              <a:t>počet případů</a:t>
            </a:r>
            <a:r>
              <a:rPr lang="cs-CZ" sz="2400" dirty="0">
                <a:latin typeface="+mn-lt"/>
              </a:rPr>
              <a:t>		          201	                        43</a:t>
            </a:r>
          </a:p>
          <a:p>
            <a:pPr eaLnBrk="1" fontAlgn="auto" hangingPunct="1">
              <a:spcBef>
                <a:spcPts val="0"/>
              </a:spcBef>
              <a:spcAft>
                <a:spcPts val="0"/>
              </a:spcAft>
              <a:defRPr/>
            </a:pPr>
            <a:endParaRPr lang="cs-CZ" sz="2400" dirty="0">
              <a:latin typeface="+mn-lt"/>
            </a:endParaRPr>
          </a:p>
          <a:p>
            <a:pPr eaLnBrk="1" fontAlgn="auto" hangingPunct="1">
              <a:spcBef>
                <a:spcPts val="0"/>
              </a:spcBef>
              <a:spcAft>
                <a:spcPts val="0"/>
              </a:spcAft>
              <a:defRPr/>
            </a:pPr>
            <a:r>
              <a:rPr lang="cs-CZ" sz="2400" b="1" dirty="0">
                <a:latin typeface="+mn-lt"/>
              </a:rPr>
              <a:t>množství v tis. litrů              </a:t>
            </a:r>
            <a:r>
              <a:rPr lang="cs-CZ" sz="2400" dirty="0">
                <a:latin typeface="+mn-lt"/>
              </a:rPr>
              <a:t>1 200 	                     1 009</a:t>
            </a:r>
          </a:p>
          <a:p>
            <a:pPr eaLnBrk="1" fontAlgn="auto" hangingPunct="1">
              <a:spcBef>
                <a:spcPts val="0"/>
              </a:spcBef>
              <a:spcAft>
                <a:spcPts val="0"/>
              </a:spcAft>
              <a:defRPr/>
            </a:pPr>
            <a:endParaRPr lang="cs-CZ" sz="2400" b="1" dirty="0">
              <a:latin typeface="+mn-lt"/>
            </a:endParaRPr>
          </a:p>
          <a:p>
            <a:pPr eaLnBrk="1" fontAlgn="auto" hangingPunct="1">
              <a:spcBef>
                <a:spcPts val="0"/>
              </a:spcBef>
              <a:spcAft>
                <a:spcPts val="0"/>
              </a:spcAft>
              <a:defRPr/>
            </a:pPr>
            <a:r>
              <a:rPr lang="cs-CZ" sz="2400" b="1" dirty="0">
                <a:latin typeface="+mn-lt"/>
              </a:rPr>
              <a:t>únik na spotřební </a:t>
            </a:r>
          </a:p>
          <a:p>
            <a:pPr eaLnBrk="1" fontAlgn="auto" hangingPunct="1">
              <a:spcBef>
                <a:spcPts val="0"/>
              </a:spcBef>
              <a:spcAft>
                <a:spcPts val="0"/>
              </a:spcAft>
              <a:defRPr/>
            </a:pPr>
            <a:r>
              <a:rPr lang="cs-CZ" sz="2400" b="1" dirty="0">
                <a:latin typeface="+mn-lt"/>
              </a:rPr>
              <a:t>dani v tis. Kč                         </a:t>
            </a:r>
            <a:r>
              <a:rPr lang="cs-CZ" sz="2400" dirty="0">
                <a:latin typeface="+mn-lt"/>
              </a:rPr>
              <a:t>13 289                          11.070</a:t>
            </a:r>
            <a:endParaRPr lang="cs-CZ" dirty="0">
              <a:latin typeface="+mn-lt"/>
            </a:endParaRPr>
          </a:p>
        </p:txBody>
      </p:sp>
      <p:sp>
        <p:nvSpPr>
          <p:cNvPr id="9220"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1" hangingPunct="1"/>
            <a:endParaRPr lang="cs-CZ"/>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Skupina 1"/>
          <p:cNvGrpSpPr/>
          <p:nvPr/>
        </p:nvGrpSpPr>
        <p:grpSpPr>
          <a:xfrm>
            <a:off x="0" y="-486"/>
            <a:ext cx="9144000" cy="6858486"/>
            <a:chOff x="0" y="-486"/>
            <a:chExt cx="9144000" cy="6858486"/>
          </a:xfrm>
        </p:grpSpPr>
        <p:sp>
          <p:nvSpPr>
            <p:cNvPr id="7" name="Obdélník 6"/>
            <p:cNvSpPr/>
            <p:nvPr/>
          </p:nvSpPr>
          <p:spPr>
            <a:xfrm>
              <a:off x="0" y="-486"/>
              <a:ext cx="9144000" cy="792088"/>
            </a:xfrm>
            <a:prstGeom prst="rect">
              <a:avLst/>
            </a:prstGeom>
            <a:gradFill flip="none" rotWithShape="1">
              <a:gsLst>
                <a:gs pos="0">
                  <a:srgbClr val="0070C0"/>
                </a:gs>
                <a:gs pos="29000">
                  <a:srgbClr val="85C2FF"/>
                </a:gs>
                <a:gs pos="52000">
                  <a:srgbClr val="C4D6EB"/>
                </a:gs>
                <a:gs pos="100000">
                  <a:schemeClr val="bg1"/>
                </a:gs>
              </a:gsLst>
              <a:lin ang="10800000" scaled="0"/>
              <a:tileRect/>
            </a:gradFill>
            <a:ln>
              <a:noFill/>
            </a:ln>
            <a:effectLst>
              <a:outerShdw blurRad="774700" dist="215900" dir="5400000" sx="92000" sy="92000" algn="t" rotWithShape="0">
                <a:schemeClr val="tx2">
                  <a:lumMod val="40000"/>
                  <a:lumOff val="60000"/>
                  <a:alpha val="4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9" name="Picture 20" descr="paveza_pruhled"/>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981" y="74263"/>
              <a:ext cx="629595" cy="669804"/>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ovéPole 7"/>
            <p:cNvSpPr txBox="1"/>
            <p:nvPr/>
          </p:nvSpPr>
          <p:spPr>
            <a:xfrm>
              <a:off x="1042671" y="164725"/>
              <a:ext cx="5256584" cy="461665"/>
            </a:xfrm>
            <a:prstGeom prst="rect">
              <a:avLst/>
            </a:prstGeom>
            <a:noFill/>
          </p:spPr>
          <p:txBody>
            <a:bodyPr wrap="square" rtlCol="0">
              <a:spAutoFit/>
            </a:bodyPr>
            <a:lstStyle/>
            <a:p>
              <a:r>
                <a:rPr lang="cs-CZ" sz="2400" b="1" spc="100" dirty="0" smtClean="0">
                  <a:solidFill>
                    <a:schemeClr val="accent1">
                      <a:lumMod val="50000"/>
                    </a:schemeClr>
                  </a:solidFill>
                  <a:latin typeface="MS Reference Sans Serif" pitchFamily="34" charset="0"/>
                </a:rPr>
                <a:t>Celní správa České republiky</a:t>
              </a:r>
              <a:endParaRPr lang="cs-CZ" b="1" spc="100" dirty="0">
                <a:solidFill>
                  <a:schemeClr val="accent1">
                    <a:lumMod val="50000"/>
                  </a:schemeClr>
                </a:solidFill>
                <a:latin typeface="MS Reference Sans Serif" pitchFamily="34" charset="0"/>
              </a:endParaRPr>
            </a:p>
          </p:txBody>
        </p:sp>
        <p:sp>
          <p:nvSpPr>
            <p:cNvPr id="12" name="Vývojový diagram: údaje 11"/>
            <p:cNvSpPr/>
            <p:nvPr/>
          </p:nvSpPr>
          <p:spPr>
            <a:xfrm>
              <a:off x="5792445" y="6318946"/>
              <a:ext cx="3337883" cy="53905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000"/>
                <a:gd name="connsiteY0" fmla="*/ 10000 h 10000"/>
                <a:gd name="connsiteX1" fmla="*/ 554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8491"/>
                <a:gd name="connsiteY0" fmla="*/ 10000 h 10000"/>
                <a:gd name="connsiteX1" fmla="*/ 554 w 8491"/>
                <a:gd name="connsiteY1" fmla="*/ 0 h 10000"/>
                <a:gd name="connsiteX2" fmla="*/ 8491 w 8491"/>
                <a:gd name="connsiteY2" fmla="*/ 0 h 10000"/>
                <a:gd name="connsiteX3" fmla="*/ 8000 w 8491"/>
                <a:gd name="connsiteY3" fmla="*/ 10000 h 10000"/>
                <a:gd name="connsiteX4" fmla="*/ 0 w 8491"/>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 h="10000">
                  <a:moveTo>
                    <a:pt x="0" y="10000"/>
                  </a:moveTo>
                  <a:cubicBezTo>
                    <a:pt x="185" y="6667"/>
                    <a:pt x="369" y="3333"/>
                    <a:pt x="554" y="0"/>
                  </a:cubicBezTo>
                  <a:lnTo>
                    <a:pt x="8491" y="0"/>
                  </a:lnTo>
                  <a:cubicBezTo>
                    <a:pt x="8327" y="3333"/>
                    <a:pt x="8164" y="6667"/>
                    <a:pt x="8000" y="10000"/>
                  </a:cubicBezTo>
                  <a:lnTo>
                    <a:pt x="0" y="10000"/>
                  </a:lnTo>
                  <a:close/>
                </a:path>
              </a:pathLst>
            </a:custGeom>
            <a:gradFill flip="none" rotWithShape="1">
              <a:gsLst>
                <a:gs pos="0">
                  <a:schemeClr val="bg1"/>
                </a:gs>
                <a:gs pos="43000">
                  <a:srgbClr val="85C2FF"/>
                </a:gs>
                <a:gs pos="100000">
                  <a:schemeClr val="bg1"/>
                </a:gs>
                <a:gs pos="100000">
                  <a:schemeClr val="tx2">
                    <a:lumMod val="60000"/>
                    <a:lumOff val="40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Pěticípá hvězda 19"/>
            <p:cNvSpPr/>
            <p:nvPr/>
          </p:nvSpPr>
          <p:spPr>
            <a:xfrm>
              <a:off x="8120181" y="2132856"/>
              <a:ext cx="593263" cy="540060"/>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5" name="Pěticípá hvězda 24"/>
            <p:cNvSpPr/>
            <p:nvPr/>
          </p:nvSpPr>
          <p:spPr>
            <a:xfrm>
              <a:off x="6810115" y="2276871"/>
              <a:ext cx="651271" cy="580213"/>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Pěticípá hvězda 26"/>
            <p:cNvSpPr/>
            <p:nvPr/>
          </p:nvSpPr>
          <p:spPr>
            <a:xfrm>
              <a:off x="4949874" y="4005064"/>
              <a:ext cx="1003523" cy="792088"/>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8" name="Pěticípá hvězda 27"/>
            <p:cNvSpPr/>
            <p:nvPr/>
          </p:nvSpPr>
          <p:spPr>
            <a:xfrm>
              <a:off x="4786068" y="5185202"/>
              <a:ext cx="1167329" cy="908094"/>
            </a:xfrm>
            <a:prstGeom prst="star5">
              <a:avLst/>
            </a:prstGeom>
            <a:solidFill>
              <a:schemeClr val="bg2">
                <a:lumMod val="9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TextovéPole 12"/>
            <p:cNvSpPr txBox="1"/>
            <p:nvPr/>
          </p:nvSpPr>
          <p:spPr>
            <a:xfrm>
              <a:off x="6459577" y="6456241"/>
              <a:ext cx="2664296" cy="369332"/>
            </a:xfrm>
            <a:prstGeom prst="rect">
              <a:avLst/>
            </a:prstGeom>
            <a:noFill/>
          </p:spPr>
          <p:txBody>
            <a:bodyPr wrap="square" rtlCol="0">
              <a:spAutoFit/>
            </a:bodyPr>
            <a:lstStyle/>
            <a:p>
              <a:r>
                <a:rPr lang="cs-CZ" dirty="0" smtClean="0"/>
                <a:t>www.celnisprava.cz</a:t>
              </a:r>
              <a:endParaRPr lang="cs-CZ" dirty="0"/>
            </a:p>
          </p:txBody>
        </p:sp>
      </p:grpSp>
      <p:sp>
        <p:nvSpPr>
          <p:cNvPr id="14" name="Obdélník 13"/>
          <p:cNvSpPr/>
          <p:nvPr/>
        </p:nvSpPr>
        <p:spPr>
          <a:xfrm>
            <a:off x="2286000" y="1166843"/>
            <a:ext cx="4572000" cy="369332"/>
          </a:xfrm>
          <a:prstGeom prst="rect">
            <a:avLst/>
          </a:prstGeom>
        </p:spPr>
        <p:txBody>
          <a:bodyPr>
            <a:spAutoFit/>
          </a:bodyPr>
          <a:lstStyle/>
          <a:p>
            <a:r>
              <a:rPr lang="cs-CZ" b="1" dirty="0" smtClean="0"/>
              <a:t>	</a:t>
            </a:r>
          </a:p>
        </p:txBody>
      </p:sp>
      <p:graphicFrame>
        <p:nvGraphicFramePr>
          <p:cNvPr id="18" name="Tabulka 17"/>
          <p:cNvGraphicFramePr>
            <a:graphicFrameLocks noGrp="1"/>
          </p:cNvGraphicFramePr>
          <p:nvPr/>
        </p:nvGraphicFramePr>
        <p:xfrm>
          <a:off x="827584" y="2852937"/>
          <a:ext cx="7560839" cy="2560320"/>
        </p:xfrm>
        <a:graphic>
          <a:graphicData uri="http://schemas.openxmlformats.org/drawingml/2006/table">
            <a:tbl>
              <a:tblPr/>
              <a:tblGrid>
                <a:gridCol w="2924997"/>
                <a:gridCol w="1683515"/>
                <a:gridCol w="1512168"/>
                <a:gridCol w="1440159"/>
              </a:tblGrid>
              <a:tr h="624069">
                <a:tc rowSpan="2">
                  <a:txBody>
                    <a:bodyPr/>
                    <a:lstStyle/>
                    <a:p>
                      <a:pPr marL="179705" algn="ctr">
                        <a:lnSpc>
                          <a:spcPct val="200000"/>
                        </a:lnSpc>
                        <a:spcBef>
                          <a:spcPts val="600"/>
                        </a:spcBef>
                        <a:spcAft>
                          <a:spcPts val="0"/>
                        </a:spcAft>
                      </a:pPr>
                      <a:r>
                        <a:rPr lang="cs-CZ" sz="2800" b="1" dirty="0">
                          <a:latin typeface="+mj-lt"/>
                          <a:ea typeface="Times New Roman"/>
                        </a:rPr>
                        <a:t>Komodita</a:t>
                      </a:r>
                      <a:endParaRPr lang="cs-CZ" sz="2800" dirty="0">
                        <a:latin typeface="+mj-lt"/>
                        <a:ea typeface="Times New Roman"/>
                      </a:endParaRPr>
                    </a:p>
                  </a:txBody>
                  <a:tcPr marL="68580" marR="68580" marT="0" marB="0" anchor="ctr">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gridSpan="3">
                  <a:txBody>
                    <a:bodyPr/>
                    <a:lstStyle/>
                    <a:p>
                      <a:pPr marL="179705" marR="107950" algn="ctr">
                        <a:lnSpc>
                          <a:spcPct val="200000"/>
                        </a:lnSpc>
                        <a:spcBef>
                          <a:spcPts val="600"/>
                        </a:spcBef>
                        <a:spcAft>
                          <a:spcPts val="0"/>
                        </a:spcAft>
                      </a:pPr>
                      <a:r>
                        <a:rPr lang="cs-CZ" sz="2800" b="1" dirty="0">
                          <a:latin typeface="+mj-lt"/>
                          <a:ea typeface="Times New Roman"/>
                        </a:rPr>
                        <a:t>Počet plátců</a:t>
                      </a:r>
                      <a:endParaRPr lang="cs-CZ" sz="2800" dirty="0">
                        <a:latin typeface="+mj-lt"/>
                        <a:ea typeface="Times New Roman"/>
                      </a:endParaRPr>
                    </a:p>
                  </a:txBody>
                  <a:tcPr marL="68580" marR="68580" marT="0" marB="0">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hMerge="1">
                  <a:txBody>
                    <a:bodyPr/>
                    <a:lstStyle/>
                    <a:p>
                      <a:endParaRPr lang="cs-CZ"/>
                    </a:p>
                  </a:txBody>
                  <a:tcPr/>
                </a:tc>
                <a:tc hMerge="1">
                  <a:txBody>
                    <a:bodyPr/>
                    <a:lstStyle/>
                    <a:p>
                      <a:pPr marL="179705" marR="107950" algn="ctr">
                        <a:lnSpc>
                          <a:spcPct val="200000"/>
                        </a:lnSpc>
                        <a:spcBef>
                          <a:spcPts val="600"/>
                        </a:spcBef>
                        <a:spcAft>
                          <a:spcPts val="0"/>
                        </a:spcAft>
                      </a:pPr>
                      <a:endParaRPr lang="cs-CZ" sz="2800" dirty="0">
                        <a:latin typeface="+mj-lt"/>
                        <a:ea typeface="Times New Roman"/>
                      </a:endParaRPr>
                    </a:p>
                  </a:txBody>
                  <a:tcPr marL="68580" marR="68580" marT="0" marB="0">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66675"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624069">
                <a:tc vMerge="1">
                  <a:txBody>
                    <a:bodyPr/>
                    <a:lstStyle/>
                    <a:p>
                      <a:endParaRPr lang="cs-CZ"/>
                    </a:p>
                  </a:txBody>
                  <a:tcPr/>
                </a:tc>
                <a:tc>
                  <a:txBody>
                    <a:bodyPr/>
                    <a:lstStyle/>
                    <a:p>
                      <a:pPr marL="179705" marR="107950" algn="ctr">
                        <a:lnSpc>
                          <a:spcPct val="200000"/>
                        </a:lnSpc>
                        <a:spcBef>
                          <a:spcPts val="600"/>
                        </a:spcBef>
                        <a:spcAft>
                          <a:spcPts val="0"/>
                        </a:spcAft>
                      </a:pPr>
                      <a:r>
                        <a:rPr lang="cs-CZ" sz="2800" b="1">
                          <a:latin typeface="+mj-lt"/>
                          <a:ea typeface="Times New Roman"/>
                        </a:rPr>
                        <a:t>2011</a:t>
                      </a:r>
                      <a:endParaRPr lang="cs-CZ" sz="2800">
                        <a:latin typeface="+mj-lt"/>
                        <a:ea typeface="Times New Roman"/>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179705" algn="ctr">
                        <a:lnSpc>
                          <a:spcPct val="200000"/>
                        </a:lnSpc>
                        <a:spcBef>
                          <a:spcPts val="600"/>
                        </a:spcBef>
                        <a:spcAft>
                          <a:spcPts val="0"/>
                        </a:spcAft>
                      </a:pPr>
                      <a:r>
                        <a:rPr lang="cs-CZ" sz="2800" b="1" dirty="0">
                          <a:latin typeface="+mj-lt"/>
                          <a:ea typeface="Times New Roman"/>
                        </a:rPr>
                        <a:t>2012</a:t>
                      </a:r>
                      <a:endParaRPr lang="cs-CZ" sz="2800" dirty="0">
                        <a:latin typeface="+mj-lt"/>
                        <a:ea typeface="Times New Roman"/>
                      </a:endParaRP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c>
                  <a:txBody>
                    <a:bodyPr/>
                    <a:lstStyle/>
                    <a:p>
                      <a:pPr marL="179705" algn="ctr">
                        <a:lnSpc>
                          <a:spcPct val="200000"/>
                        </a:lnSpc>
                        <a:spcBef>
                          <a:spcPts val="600"/>
                        </a:spcBef>
                        <a:spcAft>
                          <a:spcPts val="0"/>
                        </a:spcAft>
                      </a:pPr>
                      <a:r>
                        <a:rPr lang="cs-CZ" sz="2800" b="1" dirty="0" smtClean="0">
                          <a:latin typeface="+mj-lt"/>
                          <a:ea typeface="Times New Roman"/>
                        </a:rPr>
                        <a:t>2013</a:t>
                      </a:r>
                      <a:endParaRPr lang="cs-CZ" sz="2800" b="1" dirty="0">
                        <a:latin typeface="+mj-lt"/>
                        <a:ea typeface="Times New Roman"/>
                      </a:endParaRPr>
                    </a:p>
                  </a:txBody>
                  <a:tcPr marL="68580" marR="68580" marT="0" marB="0">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tcPr>
                </a:tc>
              </a:tr>
              <a:tr h="624069">
                <a:tc>
                  <a:txBody>
                    <a:bodyPr/>
                    <a:lstStyle/>
                    <a:p>
                      <a:pPr marL="179705" algn="l">
                        <a:lnSpc>
                          <a:spcPct val="200000"/>
                        </a:lnSpc>
                        <a:spcBef>
                          <a:spcPts val="600"/>
                        </a:spcBef>
                        <a:spcAft>
                          <a:spcPts val="0"/>
                        </a:spcAft>
                      </a:pPr>
                      <a:r>
                        <a:rPr lang="cs-CZ" sz="2800" b="1" dirty="0" smtClean="0">
                          <a:latin typeface="+mj-lt"/>
                          <a:ea typeface="Times New Roman"/>
                        </a:rPr>
                        <a:t>Minerální oleje</a:t>
                      </a:r>
                      <a:endParaRPr lang="cs-CZ" sz="2800" dirty="0">
                        <a:latin typeface="+mj-lt"/>
                        <a:ea typeface="Times New Roman"/>
                      </a:endParaRPr>
                    </a:p>
                  </a:txBody>
                  <a:tcPr marL="68580" marR="68580" marT="0" marB="0">
                    <a:lnL w="66675"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marL="179705" marR="107950" algn="ctr">
                        <a:lnSpc>
                          <a:spcPct val="200000"/>
                        </a:lnSpc>
                        <a:spcBef>
                          <a:spcPts val="600"/>
                        </a:spcBef>
                        <a:spcAft>
                          <a:spcPts val="0"/>
                        </a:spcAft>
                      </a:pPr>
                      <a:r>
                        <a:rPr lang="cs-CZ" sz="2800" b="1" dirty="0">
                          <a:latin typeface="+mj-lt"/>
                          <a:ea typeface="Times New Roman"/>
                          <a:cs typeface="Arial" pitchFamily="34" charset="0"/>
                        </a:rPr>
                        <a:t>589</a:t>
                      </a: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marL="179705" marR="107950" algn="ctr">
                        <a:lnSpc>
                          <a:spcPct val="200000"/>
                        </a:lnSpc>
                        <a:spcBef>
                          <a:spcPts val="600"/>
                        </a:spcBef>
                        <a:spcAft>
                          <a:spcPts val="0"/>
                        </a:spcAft>
                      </a:pPr>
                      <a:r>
                        <a:rPr lang="cs-CZ" sz="2800" b="1" dirty="0">
                          <a:latin typeface="+mj-lt"/>
                          <a:ea typeface="Times New Roman"/>
                          <a:cs typeface="Arial" pitchFamily="34" charset="0"/>
                        </a:rPr>
                        <a:t>641</a:t>
                      </a:r>
                    </a:p>
                  </a:txBody>
                  <a:tcPr marL="68580" marR="68580" marT="0" marB="0">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c>
                  <a:txBody>
                    <a:bodyPr/>
                    <a:lstStyle/>
                    <a:p>
                      <a:pPr marL="179705" marR="107950" algn="ctr">
                        <a:lnSpc>
                          <a:spcPct val="200000"/>
                        </a:lnSpc>
                        <a:spcBef>
                          <a:spcPts val="600"/>
                        </a:spcBef>
                        <a:spcAft>
                          <a:spcPts val="0"/>
                        </a:spcAft>
                      </a:pPr>
                      <a:r>
                        <a:rPr lang="cs-CZ" sz="2800" b="1" dirty="0" smtClean="0">
                          <a:latin typeface="+mj-lt"/>
                          <a:ea typeface="Times New Roman"/>
                          <a:cs typeface="Arial" pitchFamily="34" charset="0"/>
                        </a:rPr>
                        <a:t>639</a:t>
                      </a:r>
                      <a:endParaRPr lang="cs-CZ" sz="2800" b="1" dirty="0">
                        <a:latin typeface="+mj-lt"/>
                        <a:ea typeface="Times New Roman"/>
                        <a:cs typeface="Arial" pitchFamily="34" charset="0"/>
                      </a:endParaRPr>
                    </a:p>
                  </a:txBody>
                  <a:tcPr marL="68580" marR="68580" marT="0" marB="0">
                    <a:lnL w="19050" cap="flat" cmpd="dbl" algn="ctr">
                      <a:solidFill>
                        <a:srgbClr val="000000"/>
                      </a:solidFill>
                      <a:prstDash val="solid"/>
                      <a:round/>
                      <a:headEnd type="none" w="med" len="med"/>
                      <a:tailEnd type="none" w="med" len="med"/>
                    </a:lnL>
                    <a:lnR w="66675"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66675" cap="flat" cmpd="dbl" algn="ctr">
                      <a:solidFill>
                        <a:srgbClr val="000000"/>
                      </a:solidFill>
                      <a:prstDash val="solid"/>
                      <a:round/>
                      <a:headEnd type="none" w="med" len="med"/>
                      <a:tailEnd type="none" w="med" len="med"/>
                    </a:lnB>
                  </a:tcPr>
                </a:tc>
              </a:tr>
            </a:tbl>
          </a:graphicData>
        </a:graphic>
      </p:graphicFrame>
      <p:sp>
        <p:nvSpPr>
          <p:cNvPr id="38" name="Obdélník 37"/>
          <p:cNvSpPr/>
          <p:nvPr/>
        </p:nvSpPr>
        <p:spPr>
          <a:xfrm>
            <a:off x="827584" y="1340769"/>
            <a:ext cx="7344816" cy="954107"/>
          </a:xfrm>
          <a:prstGeom prst="rect">
            <a:avLst/>
          </a:prstGeom>
        </p:spPr>
        <p:txBody>
          <a:bodyPr wrap="square">
            <a:spAutoFit/>
          </a:bodyPr>
          <a:lstStyle/>
          <a:p>
            <a:pPr lvl="0" algn="ctr" fontAlgn="base">
              <a:spcBef>
                <a:spcPct val="0"/>
              </a:spcBef>
              <a:spcAft>
                <a:spcPct val="0"/>
              </a:spcAft>
            </a:pPr>
            <a:r>
              <a:rPr lang="cs-CZ" sz="2800" b="1" dirty="0" smtClean="0">
                <a:latin typeface="+mj-lt"/>
                <a:cs typeface="Arial" pitchFamily="34" charset="0"/>
              </a:rPr>
              <a:t>Počet plátců spotřební daně z minerálních olejů</a:t>
            </a:r>
          </a:p>
          <a:p>
            <a:pPr lvl="0" algn="ctr" fontAlgn="base">
              <a:spcBef>
                <a:spcPct val="0"/>
              </a:spcBef>
              <a:spcAft>
                <a:spcPct val="0"/>
              </a:spcAft>
            </a:pPr>
            <a:r>
              <a:rPr lang="cs-CZ" sz="2800" b="1" dirty="0" smtClean="0">
                <a:latin typeface="+mj-lt"/>
                <a:cs typeface="Arial" pitchFamily="34" charset="0"/>
              </a:rPr>
              <a:t> </a:t>
            </a:r>
            <a:r>
              <a:rPr lang="cs-CZ" sz="2800" b="1" dirty="0" smtClean="0">
                <a:cs typeface="Arial" pitchFamily="34" charset="0"/>
              </a:rPr>
              <a:t>evidovaných v jednotlivých letech</a:t>
            </a:r>
            <a:endParaRPr lang="cs-CZ" sz="2800" dirty="0" smtClean="0">
              <a:latin typeface="+mj-lt"/>
            </a:endParaRPr>
          </a:p>
        </p:txBody>
      </p:sp>
    </p:spTree>
    <p:extLst>
      <p:ext uri="{BB962C8B-B14F-4D97-AF65-F5344CB8AC3E}">
        <p14:creationId xmlns="" xmlns:p14="http://schemas.microsoft.com/office/powerpoint/2010/main" val="344507752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Celní správa ČR-new">
  <a:themeElements>
    <a:clrScheme name="Aerodynamika">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erodynamika">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erodynamika">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erodynamika">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D6EB0938F7C9B34C973CDF1ED0F140FF" ma:contentTypeVersion="0" ma:contentTypeDescription="Vytvoří nový dokument" ma:contentTypeScope="" ma:versionID="979980bb832885443cfad8ba2e60ec3f">
  <xsd:schema xmlns:xsd="http://www.w3.org/2001/XMLSchema" xmlns:xs="http://www.w3.org/2001/XMLSchema" xmlns:p="http://schemas.microsoft.com/office/2006/metadata/properties" targetNamespace="http://schemas.microsoft.com/office/2006/metadata/properties" ma:root="true" ma:fieldsID="e5030a4fb49af6ac1945304746faa32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68EED04-133F-49A0-92DE-1C4CF5C755D0}">
  <ds:schemaRefs>
    <ds:schemaRef ds:uri="http://schemas.microsoft.com/sharepoint/v3/contenttype/forms"/>
  </ds:schemaRefs>
</ds:datastoreItem>
</file>

<file path=customXml/itemProps2.xml><?xml version="1.0" encoding="utf-8"?>
<ds:datastoreItem xmlns:ds="http://schemas.openxmlformats.org/officeDocument/2006/customXml" ds:itemID="{AA15FADE-EFA2-4467-9581-505E6F02F6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E30DD2DE-E361-4F6D-8670-E4D4EDA88337}">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Celní správa ČR-new</Template>
  <TotalTime>1215</TotalTime>
  <Words>2524</Words>
  <Application>Microsoft Office PowerPoint</Application>
  <PresentationFormat>Předvádění na obrazovce (4:3)</PresentationFormat>
  <Paragraphs>531</Paragraphs>
  <Slides>54</Slides>
  <Notes>6</Notes>
  <HiddenSlides>0</HiddenSlides>
  <MMClips>0</MMClips>
  <ScaleCrop>false</ScaleCrop>
  <HeadingPairs>
    <vt:vector size="6" baseType="variant">
      <vt:variant>
        <vt:lpstr>Motiv</vt:lpstr>
      </vt:variant>
      <vt:variant>
        <vt:i4>1</vt:i4>
      </vt:variant>
      <vt:variant>
        <vt:lpstr>Vložené servery OLE</vt:lpstr>
      </vt:variant>
      <vt:variant>
        <vt:i4>2</vt:i4>
      </vt:variant>
      <vt:variant>
        <vt:lpstr>Nadpisy snímků</vt:lpstr>
      </vt:variant>
      <vt:variant>
        <vt:i4>54</vt:i4>
      </vt:variant>
    </vt:vector>
  </HeadingPairs>
  <TitlesOfParts>
    <vt:vector size="57" baseType="lpstr">
      <vt:lpstr>Celní správa ČR-new</vt:lpstr>
      <vt:lpstr>Graf</vt:lpstr>
      <vt:lpstr>List</vt:lpstr>
      <vt:lpstr>Snímek 1</vt:lpstr>
      <vt:lpstr>Vývoj příjmů ze spotřebních daní (od roku 2008 včetně ekologických)  v letech 1993 až 2013</vt:lpstr>
      <vt:lpstr>Procentuelní podíl jednotlivých komodit na výběru spotřebních daní za rok 2012  </vt:lpstr>
      <vt:lpstr>Procentuelní podíl jednotlivých komodit na výběru spotřebních daní za leden až červen 2013  </vt:lpstr>
      <vt:lpstr>Snímek 5</vt:lpstr>
      <vt:lpstr>Snímek 6</vt:lpstr>
      <vt:lpstr>Snímek 7</vt:lpstr>
      <vt:lpstr>Snímek 8</vt:lpstr>
      <vt:lpstr>Snímek 9</vt:lpstr>
      <vt:lpstr>Snímek 10</vt:lpstr>
      <vt:lpstr>Snímek 11</vt:lpstr>
      <vt:lpstr>Snímek 12</vt:lpstr>
      <vt:lpstr>Snímek 13</vt:lpstr>
      <vt:lpstr>Snímek 14</vt:lpstr>
      <vt:lpstr>Snímek 15</vt:lpstr>
      <vt:lpstr>Snímek 16</vt:lpstr>
      <vt:lpstr>Snímek 17</vt:lpstr>
      <vt:lpstr>Snímek 18</vt:lpstr>
      <vt:lpstr>Snímek 19</vt:lpstr>
      <vt:lpstr>Snímek 20</vt:lpstr>
      <vt:lpstr>Snímek 21</vt:lpstr>
      <vt:lpstr>Snímek 22</vt:lpstr>
      <vt:lpstr>Snímek 23</vt:lpstr>
      <vt:lpstr>Snímek 24</vt:lpstr>
      <vt:lpstr>Snímek 25</vt:lpstr>
      <vt:lpstr>Snímek 26</vt:lpstr>
      <vt:lpstr>Snímek 27</vt:lpstr>
      <vt:lpstr>Snímek 28</vt:lpstr>
      <vt:lpstr>Snímek 29</vt:lpstr>
      <vt:lpstr>Snímek 30</vt:lpstr>
      <vt:lpstr>Snímek 31</vt:lpstr>
      <vt:lpstr>Snímek 32</vt:lpstr>
      <vt:lpstr>Snímek 33</vt:lpstr>
      <vt:lpstr>Snímek 34</vt:lpstr>
      <vt:lpstr>Snímek 35</vt:lpstr>
      <vt:lpstr>Snímek 36</vt:lpstr>
      <vt:lpstr>Snímek 37</vt:lpstr>
      <vt:lpstr>Snímek 38</vt:lpstr>
      <vt:lpstr>Snímek 39</vt:lpstr>
      <vt:lpstr>Snímek 40</vt:lpstr>
      <vt:lpstr>Snímek 41</vt:lpstr>
      <vt:lpstr>Snímek 42</vt:lpstr>
      <vt:lpstr>Snímek 43</vt:lpstr>
      <vt:lpstr>Snímek 44</vt:lpstr>
      <vt:lpstr>Snímek 45</vt:lpstr>
      <vt:lpstr>Snímek 46</vt:lpstr>
      <vt:lpstr>Snímek 47</vt:lpstr>
      <vt:lpstr>Snímek 48</vt:lpstr>
      <vt:lpstr>Snímek 49</vt:lpstr>
      <vt:lpstr>Snímek 50</vt:lpstr>
      <vt:lpstr>Snímek 51</vt:lpstr>
      <vt:lpstr>Snímek 52</vt:lpstr>
      <vt:lpstr>Snímek 53</vt:lpstr>
      <vt:lpstr>Snímek 54</vt:lpstr>
    </vt:vector>
  </TitlesOfParts>
  <Company>GRC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U016102</dc:creator>
  <cp:lastModifiedBy>u026282</cp:lastModifiedBy>
  <cp:revision>119</cp:revision>
  <cp:lastPrinted>2012-03-29T05:49:15Z</cp:lastPrinted>
  <dcterms:created xsi:type="dcterms:W3CDTF">2012-04-28T09:08:23Z</dcterms:created>
  <dcterms:modified xsi:type="dcterms:W3CDTF">2013-07-09T07:54:03Z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0x010100D6EB0938F7C9B34C973CDF1ED0F140FF</vt:lpwstr>
  </property>
</Properties>
</file>