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</p:sldMasterIdLst>
  <p:notesMasterIdLst>
    <p:notesMasterId r:id="rId36"/>
  </p:notesMasterIdLst>
  <p:sldIdLst>
    <p:sldId id="329" r:id="rId5"/>
    <p:sldId id="316" r:id="rId6"/>
    <p:sldId id="308" r:id="rId7"/>
    <p:sldId id="309" r:id="rId8"/>
    <p:sldId id="320" r:id="rId9"/>
    <p:sldId id="321" r:id="rId10"/>
    <p:sldId id="322" r:id="rId11"/>
    <p:sldId id="323" r:id="rId12"/>
    <p:sldId id="324" r:id="rId13"/>
    <p:sldId id="331" r:id="rId14"/>
    <p:sldId id="332" r:id="rId15"/>
    <p:sldId id="333" r:id="rId16"/>
    <p:sldId id="257" r:id="rId17"/>
    <p:sldId id="258" r:id="rId18"/>
    <p:sldId id="297" r:id="rId19"/>
    <p:sldId id="305" r:id="rId20"/>
    <p:sldId id="299" r:id="rId21"/>
    <p:sldId id="307" r:id="rId22"/>
    <p:sldId id="302" r:id="rId23"/>
    <p:sldId id="301" r:id="rId24"/>
    <p:sldId id="310" r:id="rId25"/>
    <p:sldId id="311" r:id="rId26"/>
    <p:sldId id="312" r:id="rId27"/>
    <p:sldId id="313" r:id="rId28"/>
    <p:sldId id="314" r:id="rId29"/>
    <p:sldId id="315" r:id="rId30"/>
    <p:sldId id="325" r:id="rId31"/>
    <p:sldId id="326" r:id="rId32"/>
    <p:sldId id="327" r:id="rId33"/>
    <p:sldId id="328" r:id="rId34"/>
    <p:sldId id="330" r:id="rId35"/>
  </p:sldIdLst>
  <p:sldSz cx="9144000" cy="6858000" type="screen4x3"/>
  <p:notesSz cx="6735763" cy="98663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2" autoAdjust="0"/>
    <p:restoredTop sz="94614" autoAdjust="0"/>
  </p:normalViewPr>
  <p:slideViewPr>
    <p:cSldViewPr>
      <p:cViewPr>
        <p:scale>
          <a:sx n="70" d="100"/>
          <a:sy n="70" d="100"/>
        </p:scale>
        <p:origin x="-1164" y="-8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D:\Documents%20and%20Settings\u011847\Dokumenty\P&#345;&#237;jmy%20st&#225;tn&#237;ho%20rozpo&#269;tu%20-%20grafy,%20tabulky,%20koment&#225;&#345;e\2013%20-%2005\pomocn&#233;%20podklady,%20Proch&#225;skov&#225;\Grafy-statistiky%202013_do_%2005_2013.XLS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6.1815027088493513E-2"/>
          <c:y val="0.10561237196248971"/>
          <c:w val="0.61987802008927329"/>
          <c:h val="0.87108095121559248"/>
        </c:manualLayout>
      </c:layout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 na celkovém inkasu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-7.1733204412472731E-2"/>
                  <c:y val="7.0148056092702497E-4"/>
                </c:manualLayout>
              </c:layout>
              <c:showPercent val="1"/>
            </c:dLbl>
            <c:dLbl>
              <c:idx val="3"/>
              <c:layout>
                <c:manualLayout>
                  <c:x val="-3.0011856321519852E-2"/>
                  <c:y val="-3.0691722156793683E-2"/>
                </c:manualLayout>
              </c:layout>
              <c:showPercent val="1"/>
            </c:dLbl>
            <c:showPercent val="1"/>
            <c:showLeaderLines val="1"/>
          </c:dLbls>
          <c:cat>
            <c:strRef>
              <c:f>List1!$A$2:$A$6</c:f>
              <c:strCache>
                <c:ptCount val="5"/>
                <c:pt idx="0">
                  <c:v>Minerální oleje</c:v>
                </c:pt>
                <c:pt idx="1">
                  <c:v>Tabákové výrobky</c:v>
                </c:pt>
                <c:pt idx="2">
                  <c:v>Líh</c:v>
                </c:pt>
                <c:pt idx="3">
                  <c:v>Pivo</c:v>
                </c:pt>
                <c:pt idx="4">
                  <c:v>Víno a meziprodukty</c:v>
                </c:pt>
              </c:strCache>
            </c:strRef>
          </c:cat>
          <c:val>
            <c:numRef>
              <c:f>List1!$B$2:$B$6</c:f>
              <c:numCache>
                <c:formatCode>0.00</c:formatCode>
                <c:ptCount val="5"/>
                <c:pt idx="0" formatCode="General">
                  <c:v>78.83</c:v>
                </c:pt>
                <c:pt idx="1">
                  <c:v>47</c:v>
                </c:pt>
                <c:pt idx="2" formatCode="General">
                  <c:v>6.52</c:v>
                </c:pt>
                <c:pt idx="3" formatCode="General">
                  <c:v>4.6599999999999975</c:v>
                </c:pt>
                <c:pt idx="4" formatCode="General">
                  <c:v>0.32000000000000084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cs-CZ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0351554505639726"/>
          <c:w val="0.6293670691801716"/>
          <c:h val="0.89360470364404065"/>
        </c:manualLayout>
      </c:layout>
      <c:pie3D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 na inkasu</c:v>
                </c:pt>
              </c:strCache>
            </c:strRef>
          </c:tx>
          <c:explosion val="17"/>
          <c:dLbls>
            <c:showPercent val="1"/>
            <c:showLeaderLines val="1"/>
          </c:dLbls>
          <c:cat>
            <c:strRef>
              <c:f>List1!$A$2:$A$6</c:f>
              <c:strCache>
                <c:ptCount val="5"/>
                <c:pt idx="0">
                  <c:v>Minerální oleje</c:v>
                </c:pt>
                <c:pt idx="1">
                  <c:v>Tabákové výrobky</c:v>
                </c:pt>
                <c:pt idx="2">
                  <c:v>Líh</c:v>
                </c:pt>
                <c:pt idx="3">
                  <c:v>Pivo</c:v>
                </c:pt>
                <c:pt idx="4">
                  <c:v>Víno a meziprodukty</c:v>
                </c:pt>
              </c:strCache>
            </c:strRef>
          </c:cat>
          <c:val>
            <c:numRef>
              <c:f>List1!$B$2:$B$6</c:f>
              <c:numCache>
                <c:formatCode>General</c:formatCode>
                <c:ptCount val="5"/>
                <c:pt idx="0">
                  <c:v>28.27</c:v>
                </c:pt>
                <c:pt idx="1">
                  <c:v>21.12</c:v>
                </c:pt>
                <c:pt idx="2">
                  <c:v>2.79</c:v>
                </c:pt>
                <c:pt idx="3">
                  <c:v>1.6500000000000001</c:v>
                </c:pt>
                <c:pt idx="4">
                  <c:v>0.17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cs-CZ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cs-CZ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E"/>
                <a:ea typeface="Arial CE"/>
                <a:cs typeface="Arial CE"/>
              </a:defRPr>
            </a:pPr>
            <a:r>
              <a:rPr lang="cs-CZ" sz="1800" dirty="0" smtClean="0"/>
              <a:t>Vývoj příjmů </a:t>
            </a:r>
            <a:r>
              <a:rPr lang="cs-CZ" sz="1800" dirty="0"/>
              <a:t>ze spotřební daně z tabákových </a:t>
            </a:r>
            <a:r>
              <a:rPr lang="cs-CZ" sz="1800" dirty="0" smtClean="0"/>
              <a:t>výrobků</a:t>
            </a:r>
            <a:endParaRPr lang="cs-CZ" sz="1800" dirty="0"/>
          </a:p>
        </c:rich>
      </c:tx>
      <c:layout>
        <c:manualLayout>
          <c:xMode val="edge"/>
          <c:yMode val="edge"/>
          <c:x val="0.14016736401673641"/>
          <c:y val="2.030452471467975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8.3333333333333537E-2"/>
          <c:y val="6.1740443879492714E-2"/>
          <c:w val="0.8382147838214784"/>
          <c:h val="0.65143824027072761"/>
        </c:manualLayout>
      </c:layout>
      <c:barChart>
        <c:barDir val="col"/>
        <c:grouping val="clustered"/>
        <c:ser>
          <c:idx val="1"/>
          <c:order val="0"/>
          <c:tx>
            <c:v>2004</c:v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pPr>
                      <a:defRPr sz="1000" b="1" i="0" u="none" strike="noStrike" baseline="0">
                        <a:solidFill>
                          <a:srgbClr val="000000"/>
                        </a:solidFill>
                        <a:latin typeface="Arial CE"/>
                        <a:ea typeface="Arial CE"/>
                        <a:cs typeface="Arial CE"/>
                      </a:defRPr>
                    </a:pPr>
                    <a:r>
                      <a:t>36,4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 CE"/>
                    <a:ea typeface="Arial CE"/>
                    <a:cs typeface="Arial CE"/>
                  </a:defRPr>
                </a:pPr>
                <a:endParaRPr lang="cs-CZ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'm - SPD + EKO'!$P$1:$AC$1</c:f>
              <c:strCache>
                <c:ptCount val="14"/>
                <c:pt idx="0">
                  <c:v>leden</c:v>
                </c:pt>
                <c:pt idx="1">
                  <c:v>únor</c:v>
                </c:pt>
                <c:pt idx="2">
                  <c:v>březen</c:v>
                </c:pt>
                <c:pt idx="3">
                  <c:v>duben</c:v>
                </c:pt>
                <c:pt idx="4">
                  <c:v>květen</c:v>
                </c:pt>
                <c:pt idx="5">
                  <c:v>červen</c:v>
                </c:pt>
                <c:pt idx="6">
                  <c:v>červenec</c:v>
                </c:pt>
                <c:pt idx="7">
                  <c:v>srpen</c:v>
                </c:pt>
                <c:pt idx="8">
                  <c:v>září</c:v>
                </c:pt>
                <c:pt idx="9">
                  <c:v>říjen</c:v>
                </c:pt>
                <c:pt idx="10">
                  <c:v>listopad</c:v>
                </c:pt>
                <c:pt idx="11">
                  <c:v>prosinec</c:v>
                </c:pt>
                <c:pt idx="12">
                  <c:v>plán SR</c:v>
                </c:pt>
                <c:pt idx="13">
                  <c:v>odhad GŘC</c:v>
                </c:pt>
              </c:strCache>
            </c:strRef>
          </c:cat>
          <c:val>
            <c:numRef>
              <c:f>'m - SPD + EKO'!$B$84:$M$84</c:f>
              <c:numCache>
                <c:formatCode>0.000</c:formatCode>
                <c:ptCount val="12"/>
                <c:pt idx="0">
                  <c:v>1.9288803791245459</c:v>
                </c:pt>
                <c:pt idx="1">
                  <c:v>3.2389345904991695</c:v>
                </c:pt>
                <c:pt idx="2">
                  <c:v>5.6317694785579109</c:v>
                </c:pt>
                <c:pt idx="3">
                  <c:v>7.2545745904938075</c:v>
                </c:pt>
                <c:pt idx="4">
                  <c:v>8.9897832020737027</c:v>
                </c:pt>
                <c:pt idx="5">
                  <c:v>9.5282358196188444</c:v>
                </c:pt>
                <c:pt idx="6">
                  <c:v>11.064056506450479</c:v>
                </c:pt>
                <c:pt idx="7">
                  <c:v>13.149866814700006</c:v>
                </c:pt>
                <c:pt idx="8">
                  <c:v>15.040356580299999</c:v>
                </c:pt>
                <c:pt idx="9">
                  <c:v>17.306217331599989</c:v>
                </c:pt>
                <c:pt idx="10">
                  <c:v>19.588540999999868</c:v>
                </c:pt>
                <c:pt idx="11">
                  <c:v>21.524847000000001</c:v>
                </c:pt>
              </c:numCache>
            </c:numRef>
          </c:val>
        </c:ser>
        <c:ser>
          <c:idx val="2"/>
          <c:order val="1"/>
          <c:tx>
            <c:v>2005</c:v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'm - SPD + EKO'!$P$1:$AC$1</c:f>
              <c:strCache>
                <c:ptCount val="14"/>
                <c:pt idx="0">
                  <c:v>leden</c:v>
                </c:pt>
                <c:pt idx="1">
                  <c:v>únor</c:v>
                </c:pt>
                <c:pt idx="2">
                  <c:v>březen</c:v>
                </c:pt>
                <c:pt idx="3">
                  <c:v>duben</c:v>
                </c:pt>
                <c:pt idx="4">
                  <c:v>květen</c:v>
                </c:pt>
                <c:pt idx="5">
                  <c:v>červen</c:v>
                </c:pt>
                <c:pt idx="6">
                  <c:v>červenec</c:v>
                </c:pt>
                <c:pt idx="7">
                  <c:v>srpen</c:v>
                </c:pt>
                <c:pt idx="8">
                  <c:v>září</c:v>
                </c:pt>
                <c:pt idx="9">
                  <c:v>říjen</c:v>
                </c:pt>
                <c:pt idx="10">
                  <c:v>listopad</c:v>
                </c:pt>
                <c:pt idx="11">
                  <c:v>prosinec</c:v>
                </c:pt>
                <c:pt idx="12">
                  <c:v>plán SR</c:v>
                </c:pt>
                <c:pt idx="13">
                  <c:v>odhad GŘC</c:v>
                </c:pt>
              </c:strCache>
            </c:strRef>
          </c:cat>
          <c:val>
            <c:numRef>
              <c:f>'m - SPD + EKO'!$B$78:$M$78</c:f>
              <c:numCache>
                <c:formatCode>0.000</c:formatCode>
                <c:ptCount val="12"/>
                <c:pt idx="0">
                  <c:v>2.5429529999999967</c:v>
                </c:pt>
                <c:pt idx="1">
                  <c:v>3.92623956</c:v>
                </c:pt>
                <c:pt idx="2">
                  <c:v>6.7093350000000003</c:v>
                </c:pt>
                <c:pt idx="3">
                  <c:v>9.0820080000000001</c:v>
                </c:pt>
                <c:pt idx="4">
                  <c:v>12.3470408995141</c:v>
                </c:pt>
                <c:pt idx="5">
                  <c:v>16.525491999999989</c:v>
                </c:pt>
                <c:pt idx="6">
                  <c:v>18.599017</c:v>
                </c:pt>
                <c:pt idx="7">
                  <c:v>24.881074999999999</c:v>
                </c:pt>
                <c:pt idx="8">
                  <c:v>24.981095</c:v>
                </c:pt>
                <c:pt idx="9">
                  <c:v>24.366087</c:v>
                </c:pt>
                <c:pt idx="10">
                  <c:v>24.8058116752605</c:v>
                </c:pt>
                <c:pt idx="11">
                  <c:v>25.427904999999999</c:v>
                </c:pt>
              </c:numCache>
            </c:numRef>
          </c:val>
        </c:ser>
        <c:ser>
          <c:idx val="3"/>
          <c:order val="2"/>
          <c:tx>
            <c:v>2006</c:v>
          </c:tx>
          <c:spPr>
            <a:solidFill>
              <a:srgbClr val="CCFFFF"/>
            </a:solidFill>
            <a:ln w="12700">
              <a:solidFill>
                <a:srgbClr val="000000"/>
              </a:solidFill>
              <a:prstDash val="solid"/>
            </a:ln>
          </c:spPr>
          <c:cat>
            <c:strRef>
              <c:f>'m - SPD + EKO'!$P$1:$AC$1</c:f>
              <c:strCache>
                <c:ptCount val="14"/>
                <c:pt idx="0">
                  <c:v>leden</c:v>
                </c:pt>
                <c:pt idx="1">
                  <c:v>únor</c:v>
                </c:pt>
                <c:pt idx="2">
                  <c:v>březen</c:v>
                </c:pt>
                <c:pt idx="3">
                  <c:v>duben</c:v>
                </c:pt>
                <c:pt idx="4">
                  <c:v>květen</c:v>
                </c:pt>
                <c:pt idx="5">
                  <c:v>červen</c:v>
                </c:pt>
                <c:pt idx="6">
                  <c:v>červenec</c:v>
                </c:pt>
                <c:pt idx="7">
                  <c:v>srpen</c:v>
                </c:pt>
                <c:pt idx="8">
                  <c:v>září</c:v>
                </c:pt>
                <c:pt idx="9">
                  <c:v>říjen</c:v>
                </c:pt>
                <c:pt idx="10">
                  <c:v>listopad</c:v>
                </c:pt>
                <c:pt idx="11">
                  <c:v>prosinec</c:v>
                </c:pt>
                <c:pt idx="12">
                  <c:v>plán SR</c:v>
                </c:pt>
                <c:pt idx="13">
                  <c:v>odhad GŘC</c:v>
                </c:pt>
              </c:strCache>
            </c:strRef>
          </c:cat>
          <c:val>
            <c:numRef>
              <c:f>'m - SPD + EKO'!$B$72:$M$72</c:f>
              <c:numCache>
                <c:formatCode>0.000</c:formatCode>
                <c:ptCount val="12"/>
                <c:pt idx="0">
                  <c:v>2.6517047577651827</c:v>
                </c:pt>
                <c:pt idx="1">
                  <c:v>5.1726430631894997</c:v>
                </c:pt>
                <c:pt idx="2">
                  <c:v>9.5626382095173614</c:v>
                </c:pt>
                <c:pt idx="3">
                  <c:v>14.135841298137199</c:v>
                </c:pt>
                <c:pt idx="4">
                  <c:v>27.588656624230726</c:v>
                </c:pt>
                <c:pt idx="5">
                  <c:v>27.49961715352071</c:v>
                </c:pt>
                <c:pt idx="6">
                  <c:v>27.140347903057627</c:v>
                </c:pt>
                <c:pt idx="7">
                  <c:v>27.034655237149373</c:v>
                </c:pt>
                <c:pt idx="8">
                  <c:v>27.097367883502084</c:v>
                </c:pt>
                <c:pt idx="9">
                  <c:v>28.392756820523715</c:v>
                </c:pt>
                <c:pt idx="10">
                  <c:v>29.970539911302168</c:v>
                </c:pt>
                <c:pt idx="11">
                  <c:v>32.246940308987988</c:v>
                </c:pt>
              </c:numCache>
            </c:numRef>
          </c:val>
        </c:ser>
        <c:ser>
          <c:idx val="0"/>
          <c:order val="3"/>
          <c:tx>
            <c:v>2007</c:v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'm - SPD + EKO'!$B$66:$M$66</c:f>
              <c:numCache>
                <c:formatCode>0.000</c:formatCode>
                <c:ptCount val="12"/>
                <c:pt idx="0">
                  <c:v>3.0936196296129572</c:v>
                </c:pt>
                <c:pt idx="1">
                  <c:v>6.1838265927327818</c:v>
                </c:pt>
                <c:pt idx="2">
                  <c:v>10.093411467526385</c:v>
                </c:pt>
                <c:pt idx="3">
                  <c:v>13.472491942645474</c:v>
                </c:pt>
                <c:pt idx="4">
                  <c:v>13.991987097050002</c:v>
                </c:pt>
                <c:pt idx="5">
                  <c:v>16.078851665750886</c:v>
                </c:pt>
                <c:pt idx="6">
                  <c:v>19.543102566821787</c:v>
                </c:pt>
                <c:pt idx="7">
                  <c:v>23.199205549869042</c:v>
                </c:pt>
                <c:pt idx="8">
                  <c:v>27.885947580696989</c:v>
                </c:pt>
                <c:pt idx="9">
                  <c:v>33.763141222677362</c:v>
                </c:pt>
                <c:pt idx="10">
                  <c:v>39.815500320068352</c:v>
                </c:pt>
                <c:pt idx="11">
                  <c:v>46.997607094889993</c:v>
                </c:pt>
              </c:numCache>
            </c:numRef>
          </c:val>
        </c:ser>
        <c:ser>
          <c:idx val="4"/>
          <c:order val="4"/>
          <c:tx>
            <c:v>2008</c:v>
          </c:tx>
          <c:spPr>
            <a:solidFill>
              <a:srgbClr val="660066"/>
            </a:solidFill>
            <a:ln w="12700">
              <a:solidFill>
                <a:srgbClr val="000000"/>
              </a:solidFill>
              <a:prstDash val="solid"/>
            </a:ln>
          </c:spPr>
          <c:val>
            <c:numRef>
              <c:f>'m - SPD + EKO'!$B$56:$M$56</c:f>
              <c:numCache>
                <c:formatCode>0.000</c:formatCode>
                <c:ptCount val="12"/>
                <c:pt idx="0">
                  <c:v>7.5184965838817623</c:v>
                </c:pt>
                <c:pt idx="1">
                  <c:v>8.9792122966905392</c:v>
                </c:pt>
                <c:pt idx="2">
                  <c:v>8.9252201604314489</c:v>
                </c:pt>
                <c:pt idx="3">
                  <c:v>10.101736466016863</c:v>
                </c:pt>
                <c:pt idx="4">
                  <c:v>11.360456460064379</c:v>
                </c:pt>
                <c:pt idx="5">
                  <c:v>15.24539965661922</c:v>
                </c:pt>
                <c:pt idx="6">
                  <c:v>17.087162398225686</c:v>
                </c:pt>
                <c:pt idx="7">
                  <c:v>21.319104168505795</c:v>
                </c:pt>
                <c:pt idx="8">
                  <c:v>27.214009576849687</c:v>
                </c:pt>
                <c:pt idx="9">
                  <c:v>29.947664995561819</c:v>
                </c:pt>
                <c:pt idx="10">
                  <c:v>33.641408590811196</c:v>
                </c:pt>
                <c:pt idx="11">
                  <c:v>37.506532377070165</c:v>
                </c:pt>
              </c:numCache>
            </c:numRef>
          </c:val>
        </c:ser>
        <c:ser>
          <c:idx val="5"/>
          <c:order val="5"/>
          <c:tx>
            <c:v>2009</c:v>
          </c:tx>
          <c:val>
            <c:numRef>
              <c:f>'m - SPD + EKO'!$B$46:$N$46</c:f>
              <c:numCache>
                <c:formatCode>#,##0.000</c:formatCode>
                <c:ptCount val="13"/>
                <c:pt idx="0" formatCode="0.000">
                  <c:v>2.240741195554742</c:v>
                </c:pt>
                <c:pt idx="1">
                  <c:v>2.7221832698221475</c:v>
                </c:pt>
                <c:pt idx="2" formatCode="0.000">
                  <c:v>4.7665789262464209</c:v>
                </c:pt>
                <c:pt idx="3" formatCode="0.000">
                  <c:v>7.4022469036183134</c:v>
                </c:pt>
                <c:pt idx="4" formatCode="0.000">
                  <c:v>10.597917766958668</c:v>
                </c:pt>
                <c:pt idx="5" formatCode="0.000">
                  <c:v>14.446375801239968</c:v>
                </c:pt>
                <c:pt idx="6">
                  <c:v>18.699381868079033</c:v>
                </c:pt>
                <c:pt idx="7">
                  <c:v>22.303322111667576</c:v>
                </c:pt>
                <c:pt idx="8" formatCode="0.000">
                  <c:v>26.427049079350827</c:v>
                </c:pt>
                <c:pt idx="9" formatCode="0.000">
                  <c:v>29.760084910912372</c:v>
                </c:pt>
                <c:pt idx="10" formatCode="0.000">
                  <c:v>33.580668984951352</c:v>
                </c:pt>
                <c:pt idx="11" formatCode="0.000">
                  <c:v>37.704056623360003</c:v>
                </c:pt>
                <c:pt idx="12" formatCode="0.000">
                  <c:v>50</c:v>
                </c:pt>
              </c:numCache>
            </c:numRef>
          </c:val>
        </c:ser>
        <c:ser>
          <c:idx val="6"/>
          <c:order val="6"/>
          <c:tx>
            <c:v>2010</c:v>
          </c:tx>
          <c:val>
            <c:numRef>
              <c:f>'m - SPD + EKO'!$B$36:$N$36</c:f>
              <c:numCache>
                <c:formatCode>0.000</c:formatCode>
                <c:ptCount val="13"/>
                <c:pt idx="0">
                  <c:v>3.9818081710534377</c:v>
                </c:pt>
                <c:pt idx="1">
                  <c:v>6.5951485562917345</c:v>
                </c:pt>
                <c:pt idx="2">
                  <c:v>11.203741673129189</c:v>
                </c:pt>
                <c:pt idx="3">
                  <c:v>13.306435500536006</c:v>
                </c:pt>
                <c:pt idx="4">
                  <c:v>16.541824656045591</c:v>
                </c:pt>
                <c:pt idx="5">
                  <c:v>19.965327795956803</c:v>
                </c:pt>
                <c:pt idx="6">
                  <c:v>24.728275401660227</c:v>
                </c:pt>
                <c:pt idx="7">
                  <c:v>28.461086214106295</c:v>
                </c:pt>
                <c:pt idx="8">
                  <c:v>30.765186277128588</c:v>
                </c:pt>
                <c:pt idx="9">
                  <c:v>35.055921243723851</c:v>
                </c:pt>
                <c:pt idx="10">
                  <c:v>39.233892043990011</c:v>
                </c:pt>
                <c:pt idx="11">
                  <c:v>42.472273115440395</c:v>
                </c:pt>
                <c:pt idx="12">
                  <c:v>44.9</c:v>
                </c:pt>
              </c:numCache>
            </c:numRef>
          </c:val>
        </c:ser>
        <c:ser>
          <c:idx val="7"/>
          <c:order val="7"/>
          <c:tx>
            <c:v>2011</c:v>
          </c:tx>
          <c:val>
            <c:numRef>
              <c:f>'m - SPD + EKO'!$B$26:$N$26</c:f>
              <c:numCache>
                <c:formatCode>0.000</c:formatCode>
                <c:ptCount val="13"/>
                <c:pt idx="0">
                  <c:v>5.8540360978193755</c:v>
                </c:pt>
                <c:pt idx="1">
                  <c:v>8.1894814740416706</c:v>
                </c:pt>
                <c:pt idx="2">
                  <c:v>10.785093160628485</c:v>
                </c:pt>
                <c:pt idx="3">
                  <c:v>13.88672463373833</c:v>
                </c:pt>
                <c:pt idx="4">
                  <c:v>18.022332520721285</c:v>
                </c:pt>
                <c:pt idx="5">
                  <c:v>21.913437548998569</c:v>
                </c:pt>
                <c:pt idx="6">
                  <c:v>25.828398647966889</c:v>
                </c:pt>
                <c:pt idx="7">
                  <c:v>29.998932816171617</c:v>
                </c:pt>
                <c:pt idx="8">
                  <c:v>32.865376385546014</c:v>
                </c:pt>
                <c:pt idx="9">
                  <c:v>37.849580118488404</c:v>
                </c:pt>
                <c:pt idx="10">
                  <c:v>41.207697585428029</c:v>
                </c:pt>
                <c:pt idx="11">
                  <c:v>44.963641340326298</c:v>
                </c:pt>
                <c:pt idx="12">
                  <c:v>45.4</c:v>
                </c:pt>
              </c:numCache>
            </c:numRef>
          </c:val>
        </c:ser>
        <c:ser>
          <c:idx val="8"/>
          <c:order val="8"/>
          <c:tx>
            <c:v>2012</c:v>
          </c:tx>
          <c:val>
            <c:numRef>
              <c:f>'m - SPD + EKO'!$B$16:$N$16</c:f>
              <c:numCache>
                <c:formatCode>0.000</c:formatCode>
                <c:ptCount val="13"/>
                <c:pt idx="0">
                  <c:v>8.8778041285219746</c:v>
                </c:pt>
                <c:pt idx="1">
                  <c:v>11.434860037719639</c:v>
                </c:pt>
                <c:pt idx="2">
                  <c:v>13.481589769348666</c:v>
                </c:pt>
                <c:pt idx="3">
                  <c:v>15.811887277045853</c:v>
                </c:pt>
                <c:pt idx="4">
                  <c:v>18.196635525479987</c:v>
                </c:pt>
                <c:pt idx="5">
                  <c:v>20.971717002259989</c:v>
                </c:pt>
                <c:pt idx="6">
                  <c:v>25.713622963486323</c:v>
                </c:pt>
                <c:pt idx="7">
                  <c:v>29.72312376679578</c:v>
                </c:pt>
                <c:pt idx="8">
                  <c:v>32.614209926448048</c:v>
                </c:pt>
                <c:pt idx="9">
                  <c:v>38.155752793822217</c:v>
                </c:pt>
                <c:pt idx="10">
                  <c:v>42.53872733722595</c:v>
                </c:pt>
                <c:pt idx="11">
                  <c:v>47.001880170918504</c:v>
                </c:pt>
                <c:pt idx="12">
                  <c:v>47.1</c:v>
                </c:pt>
              </c:numCache>
            </c:numRef>
          </c:val>
        </c:ser>
        <c:ser>
          <c:idx val="9"/>
          <c:order val="9"/>
          <c:tx>
            <c:v>2013</c:v>
          </c:tx>
          <c:val>
            <c:numRef>
              <c:f>'m - SPD + EKO'!$B$6:$N$6</c:f>
              <c:numCache>
                <c:formatCode>0.000</c:formatCode>
                <c:ptCount val="13"/>
                <c:pt idx="0">
                  <c:v>14.053206200249761</c:v>
                </c:pt>
                <c:pt idx="1">
                  <c:v>17.769600839055499</c:v>
                </c:pt>
                <c:pt idx="2">
                  <c:v>18.977632726997026</c:v>
                </c:pt>
                <c:pt idx="3">
                  <c:v>19.814103756769107</c:v>
                </c:pt>
                <c:pt idx="4">
                  <c:v>21.119556566650395</c:v>
                </c:pt>
                <c:pt idx="12">
                  <c:v>47.8</c:v>
                </c:pt>
              </c:numCache>
            </c:numRef>
          </c:val>
        </c:ser>
        <c:axId val="49875968"/>
        <c:axId val="49881856"/>
      </c:barChart>
      <c:catAx>
        <c:axId val="49875968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E"/>
                <a:ea typeface="Arial CE"/>
                <a:cs typeface="Arial CE"/>
              </a:defRPr>
            </a:pPr>
            <a:endParaRPr lang="cs-CZ"/>
          </a:p>
        </c:txPr>
        <c:crossAx val="49881856"/>
        <c:crosses val="autoZero"/>
        <c:auto val="1"/>
        <c:lblAlgn val="ctr"/>
        <c:lblOffset val="100"/>
        <c:tickMarkSkip val="1"/>
      </c:catAx>
      <c:valAx>
        <c:axId val="49881856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E"/>
                    <a:ea typeface="Arial CE"/>
                    <a:cs typeface="Arial CE"/>
                  </a:defRPr>
                </a:pPr>
                <a:r>
                  <a:rPr lang="cs-CZ"/>
                  <a:t>v mld. Kč</a:t>
                </a:r>
              </a:p>
            </c:rich>
          </c:tx>
          <c:layout>
            <c:manualLayout>
              <c:xMode val="edge"/>
              <c:yMode val="edge"/>
              <c:x val="1.1506276150627621E-2"/>
              <c:y val="0.39763112570569931"/>
            </c:manualLayout>
          </c:layout>
          <c:spPr>
            <a:noFill/>
            <a:ln w="25400">
              <a:noFill/>
            </a:ln>
          </c:spPr>
        </c:title>
        <c:numFmt formatCode="0.0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 CE"/>
                <a:ea typeface="Arial CE"/>
                <a:cs typeface="Arial CE"/>
              </a:defRPr>
            </a:pPr>
            <a:endParaRPr lang="cs-CZ"/>
          </a:p>
        </c:txPr>
        <c:crossAx val="4987596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 w="3175">
            <a:solidFill>
              <a:srgbClr val="000000"/>
            </a:solidFill>
            <a:prstDash val="solid"/>
          </a:ln>
        </c:spPr>
        <c:txPr>
          <a:bodyPr/>
          <a:lstStyle/>
          <a:p>
            <a:pPr rtl="0">
              <a:defRPr sz="800" b="0" i="0" u="none" strike="noStrike" baseline="0">
                <a:solidFill>
                  <a:srgbClr val="000000"/>
                </a:solidFill>
                <a:latin typeface="Arial CE"/>
                <a:ea typeface="Arial CE"/>
                <a:cs typeface="Arial CE"/>
              </a:defRPr>
            </a:pPr>
            <a:endParaRPr lang="cs-CZ"/>
          </a:p>
        </c:txPr>
      </c:dTable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92747559274755931"/>
          <c:y val="0.36209816822224816"/>
          <c:w val="6.793858926629992E-2"/>
          <c:h val="0.34633114806837478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E"/>
              <a:ea typeface="Arial CE"/>
              <a:cs typeface="Arial CE"/>
            </a:defRPr>
          </a:pPr>
          <a:endParaRPr lang="cs-CZ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E"/>
          <a:ea typeface="Arial CE"/>
          <a:cs typeface="Arial CE"/>
        </a:defRPr>
      </a:pPr>
      <a:endParaRPr lang="cs-CZ"/>
    </a:p>
  </c:txPr>
  <c:externalData r:id="rId2"/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0.4072</cdr:x>
      <cdr:y>0.9589</cdr:y>
    </cdr:from>
    <cdr:to>
      <cdr:x>0.47172</cdr:x>
      <cdr:y>1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3635896" y="5040560"/>
          <a:ext cx="576064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cs-CZ" sz="900" dirty="0" smtClean="0"/>
            <a:t>22,415</a:t>
          </a:r>
          <a:endParaRPr lang="cs-CZ" sz="9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14626" y="0"/>
            <a:ext cx="2919565" cy="49386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4DF301E3-FC27-4D81-BAA7-26C7D408F13D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3262" y="4686223"/>
            <a:ext cx="5389240" cy="4440077"/>
          </a:xfrm>
          <a:prstGeom prst="rect">
            <a:avLst/>
          </a:prstGeom>
        </p:spPr>
        <p:txBody>
          <a:bodyPr vert="horz" lIns="90763" tIns="45382" rIns="90763" bIns="45382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14626" y="9370868"/>
            <a:ext cx="2919565" cy="493867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30C8B3E7-0494-4B1E-B610-CB4BADAAC6E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4115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60EA5B-A9B1-4AB1-9538-963C0824585A}" type="slidenum">
              <a:rPr lang="cs-CZ" smtClean="0"/>
              <a:pPr>
                <a:defRPr/>
              </a:pPr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760EA5B-A9B1-4AB1-9538-963C0824585A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8B3E7-0494-4B1E-B610-CB4BADAAC6E2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8B3E7-0494-4B1E-B610-CB4BADAAC6E2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8B3E7-0494-4B1E-B610-CB4BADAAC6E2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8B3E7-0494-4B1E-B610-CB4BADAAC6E2}" type="slidenum">
              <a:rPr lang="cs-CZ" smtClean="0"/>
              <a:pPr/>
              <a:t>19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Nadpis a 4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DC60D-CE44-40FD-B320-CD4C9EFCCF7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0307DC-7CAC-462B-BF9A-C140CA6D3510}" type="datetimeFigureOut">
              <a:rPr lang="cs-CZ" smtClean="0"/>
              <a:pPr/>
              <a:t>2.7.2013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2CB8141-BF9C-4698-AA7E-275E9FCA576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paveza_pruhl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52736"/>
            <a:ext cx="2301962" cy="244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Skupina 3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8" name="TextovéPole 7"/>
            <p:cNvSpPr txBox="1"/>
            <p:nvPr/>
          </p:nvSpPr>
          <p:spPr>
            <a:xfrm>
              <a:off x="1694880" y="165175"/>
              <a:ext cx="5766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3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sz="2400" b="1" spc="3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5" name="TextovéPole 14"/>
          <p:cNvSpPr txBox="1"/>
          <p:nvPr/>
        </p:nvSpPr>
        <p:spPr>
          <a:xfrm>
            <a:off x="1691680" y="3933056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/>
              <a:t>BLOK I – Tabákové výrobky</a:t>
            </a:r>
            <a:endParaRPr lang="cs-CZ" sz="4000" b="1" dirty="0"/>
          </a:p>
        </p:txBody>
      </p:sp>
    </p:spTree>
    <p:extLst>
      <p:ext uri="{BB962C8B-B14F-4D97-AF65-F5344CB8AC3E}">
        <p14:creationId xmlns:p14="http://schemas.microsoft.com/office/powerpoint/2010/main" xmlns="" val="417126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Obdélník 13"/>
          <p:cNvSpPr/>
          <p:nvPr/>
        </p:nvSpPr>
        <p:spPr>
          <a:xfrm>
            <a:off x="2286000" y="11668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	</a:t>
            </a:r>
          </a:p>
        </p:txBody>
      </p:sp>
      <p:graphicFrame>
        <p:nvGraphicFramePr>
          <p:cNvPr id="18" name="Tabulka 17"/>
          <p:cNvGraphicFramePr>
            <a:graphicFrameLocks noGrp="1"/>
          </p:cNvGraphicFramePr>
          <p:nvPr/>
        </p:nvGraphicFramePr>
        <p:xfrm>
          <a:off x="755577" y="2852937"/>
          <a:ext cx="7344814" cy="2201799"/>
        </p:xfrm>
        <a:graphic>
          <a:graphicData uri="http://schemas.openxmlformats.org/drawingml/2006/table">
            <a:tbl>
              <a:tblPr/>
              <a:tblGrid>
                <a:gridCol w="2557083"/>
                <a:gridCol w="1691388"/>
                <a:gridCol w="1584176"/>
                <a:gridCol w="1512167"/>
              </a:tblGrid>
              <a:tr h="624069">
                <a:tc rowSpan="2"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>
                          <a:latin typeface="+mj-lt"/>
                          <a:ea typeface="Times New Roman"/>
                        </a:rPr>
                        <a:t>Komodita</a:t>
                      </a:r>
                      <a:endParaRPr lang="cs-CZ" sz="2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>
                          <a:latin typeface="+mj-lt"/>
                          <a:ea typeface="Times New Roman"/>
                        </a:rPr>
                        <a:t>Počet plátců</a:t>
                      </a:r>
                      <a:endParaRPr lang="cs-CZ" sz="2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cs-CZ" sz="2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latin typeface="+mj-lt"/>
                          <a:ea typeface="Times New Roman"/>
                        </a:rPr>
                        <a:t>2011</a:t>
                      </a:r>
                      <a:endParaRPr lang="cs-CZ" sz="2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latin typeface="+mj-lt"/>
                          <a:ea typeface="Times New Roman"/>
                        </a:rPr>
                        <a:t>2012</a:t>
                      </a:r>
                      <a:endParaRPr lang="cs-CZ" sz="2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 defTabSz="914400" rtl="0" eaLnBrk="1" latinLnBrk="0" hangingPunct="1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kern="1200" dirty="0" smtClean="0">
                          <a:solidFill>
                            <a:schemeClr val="tx1"/>
                          </a:solidFill>
                          <a:latin typeface="+mj-lt"/>
                          <a:ea typeface="Times New Roman"/>
                          <a:cs typeface="+mn-cs"/>
                        </a:rPr>
                        <a:t>2013</a:t>
                      </a:r>
                      <a:endParaRPr lang="cs-CZ" sz="2800" b="1" kern="1200" dirty="0">
                        <a:solidFill>
                          <a:schemeClr val="tx1"/>
                        </a:solidFill>
                        <a:latin typeface="+mj-lt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marL="179705" algn="l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latin typeface="+mj-lt"/>
                          <a:ea typeface="Times New Roman"/>
                          <a:cs typeface="Arial" pitchFamily="34" charset="0"/>
                        </a:rPr>
                        <a:t>Tabák</a:t>
                      </a:r>
                      <a:endParaRPr lang="cs-CZ" sz="2800" b="1" dirty="0">
                        <a:latin typeface="+mj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>
                          <a:latin typeface="+mj-lt"/>
                          <a:ea typeface="Times New Roman"/>
                          <a:cs typeface="Times New Roman"/>
                        </a:rPr>
                        <a:t>465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>
                          <a:latin typeface="+mj-lt"/>
                          <a:ea typeface="Times New Roman"/>
                          <a:cs typeface="Times New Roman"/>
                        </a:rPr>
                        <a:t>478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latin typeface="+mj-lt"/>
                          <a:ea typeface="Times New Roman"/>
                          <a:cs typeface="Arial" pitchFamily="34" charset="0"/>
                        </a:rPr>
                        <a:t>462</a:t>
                      </a:r>
                      <a:endParaRPr lang="cs-CZ" sz="2800" b="1" dirty="0">
                        <a:latin typeface="+mj-lt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Obdélník 37"/>
          <p:cNvSpPr/>
          <p:nvPr/>
        </p:nvSpPr>
        <p:spPr>
          <a:xfrm>
            <a:off x="1259632" y="1340769"/>
            <a:ext cx="61926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latin typeface="+mj-lt"/>
                <a:cs typeface="Arial" pitchFamily="34" charset="0"/>
              </a:rPr>
              <a:t>Počet plátců spotřební daně z tabákových výrobků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latin typeface="+mj-lt"/>
                <a:cs typeface="Arial" pitchFamily="34" charset="0"/>
              </a:rPr>
              <a:t> evidovaných v jednotlivých letech</a:t>
            </a:r>
            <a:endParaRPr lang="cs-CZ" sz="28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7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Obdélník 13"/>
          <p:cNvSpPr/>
          <p:nvPr/>
        </p:nvSpPr>
        <p:spPr>
          <a:xfrm>
            <a:off x="2286000" y="11668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	</a:t>
            </a:r>
          </a:p>
        </p:txBody>
      </p:sp>
      <p:graphicFrame>
        <p:nvGraphicFramePr>
          <p:cNvPr id="18" name="Tabulka 17"/>
          <p:cNvGraphicFramePr>
            <a:graphicFrameLocks noGrp="1"/>
          </p:cNvGraphicFramePr>
          <p:nvPr/>
        </p:nvGraphicFramePr>
        <p:xfrm>
          <a:off x="899592" y="3068828"/>
          <a:ext cx="7056783" cy="1706880"/>
        </p:xfrm>
        <a:graphic>
          <a:graphicData uri="http://schemas.openxmlformats.org/drawingml/2006/table">
            <a:tbl>
              <a:tblPr/>
              <a:tblGrid>
                <a:gridCol w="3960440"/>
                <a:gridCol w="3096343"/>
              </a:tblGrid>
              <a:tr h="840137"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>
                          <a:latin typeface="+mj-lt"/>
                          <a:ea typeface="Times New Roman"/>
                        </a:rPr>
                        <a:t>Komodita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latin typeface="+mj-lt"/>
                          <a:ea typeface="Times New Roman"/>
                        </a:rPr>
                        <a:t>Počet odběratelů</a:t>
                      </a:r>
                      <a:endParaRPr lang="cs-CZ" sz="2800" b="1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0137">
                <a:tc>
                  <a:txBody>
                    <a:bodyPr/>
                    <a:lstStyle/>
                    <a:p>
                      <a:pPr marL="179705" algn="l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>
                          <a:latin typeface="+mj-lt"/>
                          <a:ea typeface="Times New Roman"/>
                        </a:rPr>
                        <a:t>Tabákové </a:t>
                      </a:r>
                      <a:r>
                        <a:rPr lang="cs-CZ" sz="2800" b="1" dirty="0" smtClean="0">
                          <a:latin typeface="+mj-lt"/>
                          <a:ea typeface="Times New Roman"/>
                        </a:rPr>
                        <a:t>výrobky (TN)</a:t>
                      </a:r>
                      <a:endParaRPr lang="cs-CZ" sz="2800" b="1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marR="10795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2800" b="1" dirty="0" smtClean="0">
                          <a:latin typeface="+mj-lt"/>
                          <a:ea typeface="Times New Roman"/>
                        </a:rPr>
                        <a:t>49</a:t>
                      </a:r>
                      <a:endParaRPr lang="cs-CZ" sz="2800" b="1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8" name="Obdélník 37"/>
          <p:cNvSpPr/>
          <p:nvPr/>
        </p:nvSpPr>
        <p:spPr>
          <a:xfrm>
            <a:off x="1259632" y="1340769"/>
            <a:ext cx="61926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latin typeface="+mj-lt"/>
                <a:cs typeface="Arial" pitchFamily="34" charset="0"/>
              </a:rPr>
              <a:t>Počet odběratelů TN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latin typeface="+mj-lt"/>
                <a:cs typeface="Arial" pitchFamily="34" charset="0"/>
              </a:rPr>
              <a:t> evidovaných k 1. 7. 2013</a:t>
            </a:r>
            <a:endParaRPr lang="cs-CZ" sz="28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7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Obdélník 13"/>
          <p:cNvSpPr/>
          <p:nvPr/>
        </p:nvSpPr>
        <p:spPr>
          <a:xfrm>
            <a:off x="2286000" y="11668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b="1" dirty="0" smtClean="0"/>
              <a:t>	</a:t>
            </a:r>
          </a:p>
        </p:txBody>
      </p:sp>
      <p:sp>
        <p:nvSpPr>
          <p:cNvPr id="38" name="Obdélník 37"/>
          <p:cNvSpPr/>
          <p:nvPr/>
        </p:nvSpPr>
        <p:spPr>
          <a:xfrm>
            <a:off x="1259632" y="1340769"/>
            <a:ext cx="61926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cs-CZ" sz="2800" b="1" dirty="0" smtClean="0">
                <a:latin typeface="+mj-lt"/>
                <a:cs typeface="Arial" pitchFamily="34" charset="0"/>
              </a:rPr>
              <a:t>Počet platných povolení  (tabákové výrobky) k 1.7.2013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cs-CZ" sz="2400" b="1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Tabulka 16"/>
          <p:cNvGraphicFramePr>
            <a:graphicFrameLocks noGrp="1"/>
          </p:cNvGraphicFramePr>
          <p:nvPr/>
        </p:nvGraphicFramePr>
        <p:xfrm>
          <a:off x="755576" y="2464190"/>
          <a:ext cx="7056784" cy="2900567"/>
        </p:xfrm>
        <a:graphic>
          <a:graphicData uri="http://schemas.openxmlformats.org/drawingml/2006/table">
            <a:tbl>
              <a:tblPr/>
              <a:tblGrid>
                <a:gridCol w="4968552"/>
                <a:gridCol w="2088232"/>
              </a:tblGrid>
              <a:tr h="765283">
                <a:tc>
                  <a:txBody>
                    <a:bodyPr/>
                    <a:lstStyle/>
                    <a:p>
                      <a:pPr algn="l" fontAlgn="b"/>
                      <a:r>
                        <a:rPr lang="cs-CZ" sz="28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Typ povolení</a:t>
                      </a:r>
                      <a:endParaRPr lang="cs-CZ" sz="2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cs-CZ" sz="28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Poče</a:t>
                      </a:r>
                      <a:r>
                        <a:rPr lang="cs-CZ" sz="2800" b="1" dirty="0" smtClean="0">
                          <a:latin typeface="+mj-lt"/>
                          <a:ea typeface="Times New Roman"/>
                        </a:rPr>
                        <a:t>t</a:t>
                      </a:r>
                      <a:endParaRPr lang="cs-CZ" sz="2800" dirty="0"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074">
                <a:tc>
                  <a:txBody>
                    <a:bodyPr/>
                    <a:lstStyle/>
                    <a:p>
                      <a:pPr algn="l" fontAlgn="b"/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Prodej za ceny bez daně</a:t>
                      </a:r>
                      <a:endParaRPr lang="cs-CZ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cs-CZ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58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Zvláštní povolení  (uživatel)</a:t>
                      </a:r>
                    </a:p>
                  </a:txBody>
                  <a:tcPr marL="9525" marR="9525" marT="9525" marB="0" anchor="b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cs-CZ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587">
                <a:tc>
                  <a:txBody>
                    <a:bodyPr/>
                    <a:lstStyle/>
                    <a:p>
                      <a:pPr algn="l" fontAlgn="b"/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Oprávněný </a:t>
                      </a:r>
                      <a:r>
                        <a:rPr lang="cs-CZ" sz="2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příjemce</a:t>
                      </a:r>
                    </a:p>
                  </a:txBody>
                  <a:tcPr marL="9525" marR="9525" marT="9525" marB="0" anchor="b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  <a:endParaRPr lang="cs-CZ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879">
                <a:tc>
                  <a:txBody>
                    <a:bodyPr/>
                    <a:lstStyle/>
                    <a:p>
                      <a:pPr algn="l" fontAlgn="b"/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Daňový sklad</a:t>
                      </a:r>
                      <a:endParaRPr lang="cs-CZ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lang="cs-CZ" sz="2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6" name="TextovéPole 5"/>
          <p:cNvSpPr txBox="1">
            <a:spLocks noChangeArrowheads="1"/>
          </p:cNvSpPr>
          <p:nvPr/>
        </p:nvSpPr>
        <p:spPr bwMode="auto">
          <a:xfrm>
            <a:off x="827584" y="1628800"/>
            <a:ext cx="7561262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600" dirty="0" smtClean="0"/>
              <a:t>Návrh zákona o ochraně zdraví </a:t>
            </a:r>
          </a:p>
          <a:p>
            <a:pPr algn="ctr"/>
            <a:r>
              <a:rPr lang="cs-CZ" sz="3600" dirty="0" smtClean="0"/>
              <a:t>před škodlivými účinky tabáku, alkoholu a jiných návykových látek a o změně souvisejících zákonů </a:t>
            </a:r>
          </a:p>
          <a:p>
            <a:pPr algn="ctr"/>
            <a:r>
              <a:rPr lang="cs-CZ" sz="4400" dirty="0" smtClean="0"/>
              <a:t>(zákon o ochraně zdraví </a:t>
            </a:r>
          </a:p>
          <a:p>
            <a:pPr algn="ctr"/>
            <a:r>
              <a:rPr lang="cs-CZ" sz="4400" dirty="0" smtClean="0"/>
              <a:t>před návykovými látkami)</a:t>
            </a:r>
          </a:p>
          <a:p>
            <a:pPr algn="ctr"/>
            <a:r>
              <a:rPr lang="cs-CZ" sz="3600" i="1" dirty="0" smtClean="0"/>
              <a:t>z pohledu kontroly CS</a:t>
            </a:r>
          </a:p>
          <a:p>
            <a:pPr algn="ctr"/>
            <a:endParaRPr lang="cs-CZ" sz="4000" dirty="0" smtClean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7"/>
          <p:cNvSpPr txBox="1">
            <a:spLocks noChangeArrowheads="1"/>
          </p:cNvSpPr>
          <p:nvPr/>
        </p:nvSpPr>
        <p:spPr bwMode="auto">
          <a:xfrm>
            <a:off x="684213" y="1412875"/>
            <a:ext cx="7991475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b="1" dirty="0"/>
          </a:p>
          <a:p>
            <a:pPr algn="ctr"/>
            <a:r>
              <a:rPr lang="cs-CZ" sz="3200" b="1" dirty="0" smtClean="0"/>
              <a:t>Změna legislativy </a:t>
            </a:r>
            <a:r>
              <a:rPr lang="cs-CZ" sz="3200" b="1" dirty="0"/>
              <a:t>České republiky</a:t>
            </a:r>
          </a:p>
          <a:p>
            <a:endParaRPr lang="cs-CZ" dirty="0" smtClean="0"/>
          </a:p>
          <a:p>
            <a:pPr algn="just"/>
            <a:r>
              <a:rPr lang="cs-CZ" sz="2400" dirty="0" smtClean="0"/>
              <a:t>Ve vztahu k výkonu činností Celní správy ČR jsou gesčním </a:t>
            </a:r>
            <a:r>
              <a:rPr lang="cs-CZ" sz="2400" dirty="0" err="1" smtClean="0"/>
              <a:t>MZd</a:t>
            </a:r>
            <a:r>
              <a:rPr lang="cs-CZ" sz="2400" dirty="0" smtClean="0"/>
              <a:t> navrhovány změny zákona č. 353/20013 Sb., zákon o spotřebních daních a začlenění nově zpracovaných oprávnění a povinností v této oblasti do zákona o ochraně zdraví před návykovými látkami.</a:t>
            </a:r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1116013" y="1484313"/>
            <a:ext cx="7343775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 smtClean="0"/>
              <a:t>Smysl změny stávající legislativy</a:t>
            </a:r>
          </a:p>
          <a:p>
            <a:pPr algn="just"/>
            <a:endParaRPr lang="cs-CZ" dirty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zkvalitnění stávající právní úpravy s hlavním cílem       snížení užívání návykových látek – včetně spotřeby tabáku či škodlivého užívání alkoholu</a:t>
            </a:r>
          </a:p>
          <a:p>
            <a:pPr algn="just"/>
            <a:endParaRPr lang="cs-CZ" sz="2400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zvýšení regulace dostupnosti tabákových výrobků, elektronických cigaret a tabákových potřeb (zejména    s ohledem na ochranu zdraví dětí a mladistvých)</a:t>
            </a:r>
          </a:p>
          <a:p>
            <a:pPr marL="457200" indent="-457200" algn="just">
              <a:buFont typeface="Wingdings" pitchFamily="2" charset="2"/>
              <a:buChar char="Ø"/>
            </a:pPr>
            <a:endParaRPr lang="cs-CZ" sz="2400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omezení dostupnosti prodeje a podávání alkoholických   nápojů</a:t>
            </a:r>
          </a:p>
          <a:p>
            <a:pPr>
              <a:buFont typeface="Wingdings" pitchFamily="2" charset="2"/>
              <a:buChar char="Ø"/>
            </a:pPr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899593" y="1484313"/>
            <a:ext cx="7560196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/>
              <a:t>Vybraná ustanovení – povolení prodeje TV</a:t>
            </a:r>
          </a:p>
          <a:p>
            <a:pPr algn="ctr"/>
            <a:endParaRPr lang="cs-CZ" sz="2800" b="1" dirty="0" smtClean="0"/>
          </a:p>
          <a:p>
            <a:r>
              <a:rPr lang="cs-CZ" sz="2800" b="1" dirty="0" smtClean="0"/>
              <a:t>Prodej TV je povolen: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ve specializovaných prodejnách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ve specializovaných odděleních velkoplošných prodejen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jako doplňkový sortiment v potravinářském podniku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v prodejnách tisku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ve stáncích s občerstvením (jako doplňkový sortiment)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ve stáncích s prodejem tisku (jako doplňkový sortiment)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v provozovnách stravovacích služeb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v ubytovacích zařízeních (vyjma zařízení určených pro ubytování osob mladších 18 let)</a:t>
            </a:r>
          </a:p>
          <a:p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1116013" y="1484313"/>
            <a:ext cx="7343775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 smtClean="0"/>
              <a:t>Vybraná ustanovení – zákazy prodeje TV</a:t>
            </a:r>
          </a:p>
          <a:p>
            <a:endParaRPr lang="cs-CZ" sz="2800" b="1" dirty="0" smtClean="0"/>
          </a:p>
          <a:p>
            <a:r>
              <a:rPr lang="cs-CZ" sz="2800" b="1" dirty="0" smtClean="0"/>
              <a:t>Omezení prodeje: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regulace prodeje prostřednictvím  internetu</a:t>
            </a:r>
          </a:p>
          <a:p>
            <a:pPr lvl="1" indent="-457200" algn="just"/>
            <a:endParaRPr lang="cs-CZ" sz="2400" b="1" dirty="0" smtClean="0"/>
          </a:p>
          <a:p>
            <a:pPr lvl="1" indent="-457200" algn="just"/>
            <a:r>
              <a:rPr lang="cs-CZ" sz="2800" b="1" dirty="0" smtClean="0"/>
              <a:t>Zákaz prodeje: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na akcích pro osoby mladší 18 let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na tržištích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prostřednictvím prodejního automatu</a:t>
            </a:r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potravinářských výrobků a hraček napodobujících tabákové výrobky</a:t>
            </a:r>
          </a:p>
          <a:p>
            <a:pPr lvl="1" indent="-457200" algn="just"/>
            <a:endParaRPr lang="cs-CZ" sz="2400" dirty="0" smtClean="0"/>
          </a:p>
          <a:p>
            <a:pPr marL="457200" indent="-457200" algn="just"/>
            <a:endParaRPr lang="cs-CZ" sz="2400" dirty="0" smtClean="0"/>
          </a:p>
          <a:p>
            <a:endParaRPr lang="cs-CZ" dirty="0"/>
          </a:p>
          <a:p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1116013" y="1484313"/>
            <a:ext cx="73437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 smtClean="0"/>
              <a:t>Vybraná ustanovení – příležitostný prodej</a:t>
            </a:r>
          </a:p>
          <a:p>
            <a:pPr algn="ctr"/>
            <a:endParaRPr lang="cs-CZ" sz="2800" b="1" dirty="0" smtClean="0"/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na kulturních akcích, včetně tanečních zábav a diskoték</a:t>
            </a:r>
          </a:p>
          <a:p>
            <a:pPr lvl="1" indent="-457200" algn="just"/>
            <a:endParaRPr lang="cs-CZ" sz="2400" dirty="0" smtClean="0"/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oznamovací povinnost prodávající osoby správci spotřební daně (do 5 pracovních dnů před zahájením prodeje)</a:t>
            </a:r>
          </a:p>
          <a:p>
            <a:pPr lvl="1" indent="-457200" algn="just"/>
            <a:endParaRPr lang="cs-CZ" sz="2400" dirty="0" smtClean="0"/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b="1" dirty="0" smtClean="0"/>
              <a:t>povolen</a:t>
            </a:r>
            <a:r>
              <a:rPr lang="cs-CZ" sz="2400" dirty="0" smtClean="0"/>
              <a:t> příležitostný prodej </a:t>
            </a:r>
            <a:r>
              <a:rPr lang="cs-CZ" sz="2400" b="1" dirty="0" smtClean="0"/>
              <a:t>lihovin</a:t>
            </a:r>
          </a:p>
          <a:p>
            <a:pPr lvl="1" indent="-457200" algn="just"/>
            <a:endParaRPr lang="cs-CZ" sz="2400" b="1" dirty="0" smtClean="0"/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b="1" dirty="0" smtClean="0"/>
              <a:t>nepovolen</a:t>
            </a:r>
            <a:r>
              <a:rPr lang="cs-CZ" sz="2400" dirty="0" smtClean="0"/>
              <a:t> příležitostný prodej </a:t>
            </a:r>
            <a:r>
              <a:rPr lang="cs-CZ" sz="2400" b="1" dirty="0" smtClean="0"/>
              <a:t>tabákových výrobků</a:t>
            </a:r>
          </a:p>
          <a:p>
            <a:pPr marL="457200" indent="-457200" algn="just"/>
            <a:endParaRPr lang="cs-CZ" sz="2400" dirty="0" smtClean="0"/>
          </a:p>
          <a:p>
            <a:endParaRPr lang="cs-CZ" dirty="0"/>
          </a:p>
          <a:p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1116013" y="1484313"/>
            <a:ext cx="734377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/>
              <a:t>Kontrola - vybraná ustanovení</a:t>
            </a:r>
          </a:p>
          <a:p>
            <a:pPr algn="ctr"/>
            <a:endParaRPr lang="cs-CZ" sz="2800" b="1" dirty="0" smtClean="0"/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kontrolu dodržování povinností vykonávají správní orgány (obec s rozšířenou působností, KHS, ČOI, SZPI, ČŠI, obecní ŽÚ)</a:t>
            </a:r>
          </a:p>
          <a:p>
            <a:pPr lvl="1" indent="-457200" algn="just"/>
            <a:endParaRPr lang="cs-CZ" sz="2400" dirty="0" smtClean="0"/>
          </a:p>
          <a:p>
            <a:pPr lvl="1" indent="-457200" algn="just">
              <a:buFont typeface="Wingdings" pitchFamily="2" charset="2"/>
              <a:buChar char="Ø"/>
            </a:pPr>
            <a:r>
              <a:rPr lang="cs-CZ" sz="2400" dirty="0" smtClean="0"/>
              <a:t>správní orgány mají oznamovací povinnost vůči    správci spotřební daně a vůči živnostenskému úřadu</a:t>
            </a:r>
          </a:p>
          <a:p>
            <a:pPr marL="457200" indent="-457200" algn="just"/>
            <a:endParaRPr lang="cs-CZ" sz="2400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povinnost zajištění tabákových výrobků a lihovin</a:t>
            </a:r>
          </a:p>
          <a:p>
            <a:pPr marL="457200" indent="-457200" algn="just"/>
            <a:endParaRPr lang="cs-CZ" sz="2400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možnost zajištění ostatních výrobků</a:t>
            </a:r>
          </a:p>
          <a:p>
            <a:endParaRPr lang="cs-CZ" dirty="0"/>
          </a:p>
          <a:p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712968" cy="864096"/>
          </a:xfrm>
        </p:spPr>
        <p:txBody>
          <a:bodyPr/>
          <a:lstStyle/>
          <a:p>
            <a:pPr algn="ctr">
              <a:buNone/>
            </a:pPr>
            <a:r>
              <a:rPr lang="cs-CZ" sz="2000" dirty="0" smtClean="0"/>
              <a:t>Vývoj příjmů ze spotřebních daní (od roku 2008 včetně ekologických) </a:t>
            </a:r>
            <a:br>
              <a:rPr lang="cs-CZ" sz="2000" dirty="0" smtClean="0"/>
            </a:br>
            <a:r>
              <a:rPr lang="cs-CZ" sz="2000" dirty="0" smtClean="0"/>
              <a:t>v letech 1993 až 2013</a:t>
            </a:r>
            <a:endParaRPr lang="cs-CZ" sz="2000" dirty="0"/>
          </a:p>
        </p:txBody>
      </p:sp>
      <p:sp>
        <p:nvSpPr>
          <p:cNvPr id="4" name="Obdélník 3"/>
          <p:cNvSpPr/>
          <p:nvPr/>
        </p:nvSpPr>
        <p:spPr bwMode="auto">
          <a:xfrm>
            <a:off x="0" y="0"/>
            <a:ext cx="9144000" cy="792163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9000">
                <a:srgbClr val="85C2FF"/>
              </a:gs>
              <a:gs pos="52000">
                <a:srgbClr val="C4D6EB"/>
              </a:gs>
              <a:gs pos="100000">
                <a:schemeClr val="bg1"/>
              </a:gs>
            </a:gsLst>
            <a:lin ang="10800000" scaled="0"/>
            <a:tileRect/>
          </a:gradFill>
          <a:ln>
            <a:noFill/>
          </a:ln>
          <a:effectLst>
            <a:outerShdw blurRad="774700" dist="215900" dir="5400000" sx="92000" sy="92000" algn="t" rotWithShape="0">
              <a:schemeClr val="tx2">
                <a:lumMod val="40000"/>
                <a:lumOff val="60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1" spc="100" dirty="0">
              <a:solidFill>
                <a:schemeClr val="accent1">
                  <a:lumMod val="50000"/>
                </a:schemeClr>
              </a:solidFill>
              <a:latin typeface="MS Reference Sans Serif" pitchFamily="34" charset="0"/>
            </a:endParaRPr>
          </a:p>
        </p:txBody>
      </p:sp>
      <p:pic>
        <p:nvPicPr>
          <p:cNvPr id="5" name="Picture 20" descr="paveza_pruh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81" y="74744"/>
            <a:ext cx="629595" cy="66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 bwMode="auto">
          <a:xfrm>
            <a:off x="1042988" y="165100"/>
            <a:ext cx="5256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rPr>
              <a:t>Celní správa České republiky</a:t>
            </a:r>
            <a:endParaRPr lang="cs-CZ" b="1" spc="100" dirty="0">
              <a:solidFill>
                <a:schemeClr val="accent1">
                  <a:lumMod val="50000"/>
                </a:schemeClr>
              </a:solidFill>
              <a:latin typeface="MS Reference Sans Serif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ph sz="quarter" idx="13"/>
          </p:nvPr>
        </p:nvGraphicFramePr>
        <p:xfrm>
          <a:off x="544513" y="1484313"/>
          <a:ext cx="7981950" cy="4032250"/>
        </p:xfrm>
        <a:graphic>
          <a:graphicData uri="http://schemas.openxmlformats.org/presentationml/2006/ole">
            <p:oleObj spid="_x0000_s1026" name="Graf" r:id="rId4" imgW="9163050" imgH="4629150" progId="MSGraph.Chart.8">
              <p:embed followColorScheme="full"/>
            </p:oleObj>
          </a:graphicData>
        </a:graphic>
      </p:graphicFrame>
      <p:sp>
        <p:nvSpPr>
          <p:cNvPr id="9" name="TextovéPole 8"/>
          <p:cNvSpPr txBox="1"/>
          <p:nvPr/>
        </p:nvSpPr>
        <p:spPr>
          <a:xfrm>
            <a:off x="683568" y="5589240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* Údaje jsou za období leden až červen </a:t>
            </a:r>
            <a:endParaRPr lang="cs-CZ" dirty="0"/>
          </a:p>
        </p:txBody>
      </p:sp>
      <p:sp>
        <p:nvSpPr>
          <p:cNvPr id="11" name="Vývojový diagram: údaje 11"/>
          <p:cNvSpPr/>
          <p:nvPr/>
        </p:nvSpPr>
        <p:spPr>
          <a:xfrm>
            <a:off x="5806117" y="6318946"/>
            <a:ext cx="3337883" cy="53905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55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491"/>
              <a:gd name="connsiteY0" fmla="*/ 10000 h 10000"/>
              <a:gd name="connsiteX1" fmla="*/ 554 w 8491"/>
              <a:gd name="connsiteY1" fmla="*/ 0 h 10000"/>
              <a:gd name="connsiteX2" fmla="*/ 8491 w 8491"/>
              <a:gd name="connsiteY2" fmla="*/ 0 h 10000"/>
              <a:gd name="connsiteX3" fmla="*/ 8000 w 8491"/>
              <a:gd name="connsiteY3" fmla="*/ 10000 h 10000"/>
              <a:gd name="connsiteX4" fmla="*/ 0 w 8491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1" h="10000">
                <a:moveTo>
                  <a:pt x="0" y="10000"/>
                </a:moveTo>
                <a:cubicBezTo>
                  <a:pt x="185" y="6667"/>
                  <a:pt x="369" y="3333"/>
                  <a:pt x="554" y="0"/>
                </a:cubicBezTo>
                <a:lnTo>
                  <a:pt x="8491" y="0"/>
                </a:lnTo>
                <a:cubicBezTo>
                  <a:pt x="8327" y="3333"/>
                  <a:pt x="8164" y="6667"/>
                  <a:pt x="8000" y="10000"/>
                </a:cubicBezTo>
                <a:lnTo>
                  <a:pt x="0" y="10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43000">
                <a:srgbClr val="85C2FF"/>
              </a:gs>
              <a:gs pos="100000">
                <a:schemeClr val="bg1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459577" y="645624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www.celnisprava.cz</a:t>
            </a:r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1043608" y="1484784"/>
            <a:ext cx="7343775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/>
              <a:t>Správní delikty</a:t>
            </a:r>
          </a:p>
          <a:p>
            <a:endParaRPr lang="cs-CZ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pokuta – až do výše 2 mil. Kč</a:t>
            </a:r>
          </a:p>
          <a:p>
            <a:pPr marL="457200" indent="-457200" algn="just">
              <a:buFont typeface="Wingdings" pitchFamily="2" charset="2"/>
              <a:buChar char="Ø"/>
            </a:pPr>
            <a:endParaRPr lang="cs-CZ" sz="2400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zákaz činnosti – až na dobu 2 let – lze uložit pouze spolu s pokutou</a:t>
            </a:r>
          </a:p>
          <a:p>
            <a:pPr marL="457200" indent="-457200" algn="just"/>
            <a:endParaRPr lang="cs-CZ" sz="2400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propadnutí věci – lze uložit pouze spolu s pokutou</a:t>
            </a:r>
          </a:p>
          <a:p>
            <a:pPr marL="457200" indent="-457200" algn="just"/>
            <a:r>
              <a:rPr lang="cs-CZ" sz="2400" dirty="0" smtClean="0"/>
              <a:t>	</a:t>
            </a:r>
          </a:p>
          <a:p>
            <a:pPr marL="457200" indent="-457200" algn="just"/>
            <a:r>
              <a:rPr lang="cs-CZ" sz="2400" dirty="0" smtClean="0"/>
              <a:t>	</a:t>
            </a:r>
            <a:r>
              <a:rPr lang="cs-CZ" sz="2400" i="1" dirty="0" smtClean="0"/>
              <a:t>zákaz činnosti a propadnutí věci lze uložit souběžně</a:t>
            </a:r>
          </a:p>
          <a:p>
            <a:pPr marL="457200" indent="-457200" algn="just"/>
            <a:endParaRPr lang="cs-CZ" sz="2400" dirty="0" smtClean="0"/>
          </a:p>
          <a:p>
            <a:pPr marL="457200" indent="-457200" algn="just">
              <a:buFont typeface="Wingdings" pitchFamily="2" charset="2"/>
              <a:buChar char="Ø"/>
            </a:pPr>
            <a:r>
              <a:rPr lang="cs-CZ" sz="2400" dirty="0" smtClean="0"/>
              <a:t>zabrání věci</a:t>
            </a:r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6" name="TextovéPole 5"/>
          <p:cNvSpPr txBox="1">
            <a:spLocks noChangeArrowheads="1"/>
          </p:cNvSpPr>
          <p:nvPr/>
        </p:nvSpPr>
        <p:spPr bwMode="auto">
          <a:xfrm>
            <a:off x="827584" y="1052736"/>
            <a:ext cx="756126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800" b="1" dirty="0" smtClean="0"/>
              <a:t>Uvažovaná změna zákona č. 353/2003 Sb.,             o spotřebních daních, ve znění pozdějších předpisů</a:t>
            </a:r>
            <a:endParaRPr lang="cs-CZ" sz="2800" b="1" dirty="0"/>
          </a:p>
          <a:p>
            <a:endParaRPr lang="cs-CZ" sz="2400" dirty="0" smtClean="0"/>
          </a:p>
          <a:p>
            <a:r>
              <a:rPr lang="cs-CZ" sz="2400" dirty="0" smtClean="0"/>
              <a:t>Cílem je:</a:t>
            </a:r>
          </a:p>
          <a:p>
            <a:endParaRPr lang="cs-CZ" sz="2400" dirty="0"/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     zavést individualizaci značení jednotkových balení určených pro konečného spotřebitele</a:t>
            </a:r>
            <a:endParaRPr lang="cs-CZ" sz="2400" dirty="0"/>
          </a:p>
          <a:p>
            <a:endParaRPr lang="cs-CZ" sz="2400" dirty="0"/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     zavést registraci distributorů tabákových výrobků</a:t>
            </a:r>
            <a:endParaRPr lang="cs-CZ" sz="2400" dirty="0"/>
          </a:p>
          <a:p>
            <a:pPr algn="ctr"/>
            <a:endParaRPr lang="cs-CZ" sz="2400" dirty="0"/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    upravit sledování trhu s tabákovými výrobky</a:t>
            </a:r>
            <a:endParaRPr lang="cs-CZ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2400" dirty="0" smtClean="0"/>
              <a:t> </a:t>
            </a:r>
          </a:p>
          <a:p>
            <a:pPr algn="ctr">
              <a:buFontTx/>
              <a:buChar char="-"/>
            </a:pP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7"/>
          <p:cNvSpPr txBox="1">
            <a:spLocks noChangeArrowheads="1"/>
          </p:cNvSpPr>
          <p:nvPr/>
        </p:nvSpPr>
        <p:spPr bwMode="auto">
          <a:xfrm>
            <a:off x="683568" y="836712"/>
            <a:ext cx="7992243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800" b="1" dirty="0" smtClean="0"/>
              <a:t>Individualizace značení jednotkového balení tabákových výrobků</a:t>
            </a:r>
          </a:p>
          <a:p>
            <a:pPr algn="ctr"/>
            <a:endParaRPr lang="cs-CZ" sz="1600" dirty="0" smtClean="0"/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</a:t>
            </a:r>
            <a:r>
              <a:rPr lang="cs-CZ" sz="2000" b="1" dirty="0" smtClean="0"/>
              <a:t>Varianta 1</a:t>
            </a:r>
          </a:p>
          <a:p>
            <a:r>
              <a:rPr lang="cs-CZ" sz="2000" dirty="0" smtClean="0"/>
              <a:t>Individualizace formou zavedení individuálního kódu a jeho elektronicky čitelné verze na tabákové nálepce</a:t>
            </a:r>
          </a:p>
          <a:p>
            <a:r>
              <a:rPr lang="cs-CZ" sz="1600" i="1" dirty="0" smtClean="0"/>
              <a:t>(zavedení unikátních a neopakovatelných kódů, které by nahradily stávající údaje uváděné na tabákových nálepkách, současně použita i jeho elektronicky čitelná verze)</a:t>
            </a:r>
          </a:p>
          <a:p>
            <a:endParaRPr lang="cs-CZ" sz="1600" i="1" dirty="0" smtClean="0"/>
          </a:p>
          <a:p>
            <a:pPr>
              <a:buFont typeface="Wingdings" pitchFamily="2" charset="2"/>
              <a:buChar char="Ø"/>
            </a:pPr>
            <a:r>
              <a:rPr lang="cs-CZ" sz="2000" b="1" dirty="0" smtClean="0"/>
              <a:t>  Varianta 2</a:t>
            </a:r>
          </a:p>
          <a:p>
            <a:r>
              <a:rPr lang="cs-CZ" sz="2000" dirty="0" smtClean="0"/>
              <a:t>Individualizace doplněním stávajících údajů natištěných na tabákové nálepce o individuální kód a jeho elektronicky čitelnou verzi</a:t>
            </a:r>
          </a:p>
          <a:p>
            <a:r>
              <a:rPr lang="cs-CZ" sz="1600" i="1" dirty="0" smtClean="0"/>
              <a:t>(stávající údaje uváděné na tabákové nálepce</a:t>
            </a:r>
            <a:r>
              <a:rPr lang="cs-CZ" sz="1600" dirty="0" smtClean="0"/>
              <a:t> </a:t>
            </a:r>
            <a:r>
              <a:rPr lang="cs-CZ" sz="1600" i="1" dirty="0" smtClean="0"/>
              <a:t>se doplní dalšími stanovenými informacemi o výrobci a výrobku tak, aby bylo možné ověřit dostupnými technickými prostředky autenticitu konkrétního výrobku, současně použita i jeho elektronicky čitelná verze)</a:t>
            </a:r>
          </a:p>
          <a:p>
            <a:endParaRPr lang="cs-CZ" sz="1600" i="1" dirty="0" smtClean="0"/>
          </a:p>
          <a:p>
            <a:pPr>
              <a:buFont typeface="Wingdings" pitchFamily="2" charset="2"/>
              <a:buChar char="Ø"/>
            </a:pPr>
            <a:r>
              <a:rPr lang="cs-CZ" sz="2000" b="1" dirty="0" smtClean="0"/>
              <a:t>  Varianta 3 </a:t>
            </a:r>
          </a:p>
          <a:p>
            <a:r>
              <a:rPr lang="cs-CZ" sz="2000" dirty="0" smtClean="0"/>
              <a:t>Individualizace jednotkového balení a používání současného způsobu značení tabákovými nálepkami</a:t>
            </a:r>
          </a:p>
          <a:p>
            <a:endParaRPr lang="cs-CZ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467545" y="1484313"/>
            <a:ext cx="7992244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400" b="1" dirty="0" smtClean="0"/>
              <a:t>Registrace distributorů tabákových výrobků</a:t>
            </a:r>
          </a:p>
          <a:p>
            <a:pPr algn="ctr">
              <a:buFont typeface="Wingdings" pitchFamily="2" charset="2"/>
              <a:buChar char="Ø"/>
            </a:pPr>
            <a:endParaRPr lang="cs-CZ" sz="2400" dirty="0" smtClean="0"/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</a:t>
            </a:r>
            <a:r>
              <a:rPr lang="cs-CZ" sz="2000" b="1" dirty="0" smtClean="0"/>
              <a:t>Varianta 1</a:t>
            </a:r>
          </a:p>
          <a:p>
            <a:r>
              <a:rPr lang="cs-CZ" sz="2000" dirty="0" smtClean="0"/>
              <a:t>Zavedení registru distributorů tabákových výrobků včetně umožnění shromažďování a zveřejňování klíčových údajů (velkoobchody i maloobchody)</a:t>
            </a:r>
          </a:p>
          <a:p>
            <a:pPr>
              <a:buFont typeface="Wingdings" pitchFamily="2" charset="2"/>
              <a:buChar char="Ø"/>
            </a:pPr>
            <a:endParaRPr lang="cs-CZ" sz="2400" dirty="0" smtClean="0"/>
          </a:p>
          <a:p>
            <a:pPr>
              <a:buFont typeface="Wingdings" pitchFamily="2" charset="2"/>
              <a:buChar char="Ø"/>
            </a:pPr>
            <a:r>
              <a:rPr lang="cs-CZ" sz="2000" b="1" dirty="0" smtClean="0"/>
              <a:t>  Varianta 2</a:t>
            </a:r>
          </a:p>
          <a:p>
            <a:r>
              <a:rPr lang="cs-CZ" sz="2000" dirty="0" smtClean="0"/>
              <a:t>Zavedení registru distributorů tabákových výrobků včetně umožnění shromažďování a zveřejňování klíčových údajů (velkoobchody)</a:t>
            </a:r>
          </a:p>
          <a:p>
            <a:pPr>
              <a:buFont typeface="Wingdings" pitchFamily="2" charset="2"/>
              <a:buChar char="Ø"/>
            </a:pPr>
            <a:endParaRPr lang="cs-CZ" sz="2000" dirty="0" smtClean="0"/>
          </a:p>
          <a:p>
            <a:r>
              <a:rPr lang="cs-CZ" sz="2000" dirty="0" smtClean="0"/>
              <a:t>Obě varianty stanoví povinnost nakupovat tabákové výrobky pouze od odběratelů tabákových nálepek nebo od registrovaných distributorů.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467545" y="1052736"/>
            <a:ext cx="7992244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400" b="1" dirty="0" smtClean="0"/>
              <a:t>FCTC - Rámcová úmluva Světové zdravotnické organizace o kontrole tabáku  </a:t>
            </a:r>
          </a:p>
          <a:p>
            <a:endParaRPr lang="cs-CZ" sz="2400" b="1" dirty="0" smtClean="0"/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veřejná mezinárodní dohoda týkající se veřejného zdraví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vešla v platnost v únoru roku 2005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k dohodě se připojilo již více než 160 zemí a Evropská unie</a:t>
            </a:r>
          </a:p>
          <a:p>
            <a:pPr>
              <a:buFont typeface="Wingdings" pitchFamily="2" charset="2"/>
              <a:buChar char="Ø"/>
            </a:pPr>
            <a:endParaRPr lang="cs-CZ" sz="2000" b="1" dirty="0" smtClean="0"/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cílem dohody je ustanovit celosvětový program tabákové regulace za účelem snížení počtu osob, které zahájí užívání tabákových výrobků </a:t>
            </a:r>
          </a:p>
          <a:p>
            <a:pPr>
              <a:buFont typeface="Wingdings" pitchFamily="2" charset="2"/>
              <a:buChar char="Ø"/>
            </a:pPr>
            <a:r>
              <a:rPr lang="cs-CZ" sz="2000" dirty="0" smtClean="0"/>
              <a:t>  opatření úmluvy jsou rozdělena na opatření pro snížení poptávky po tabákových výrobcích a opatření pro snížení nabídky tabákových výrobků</a:t>
            </a:r>
            <a:endParaRPr lang="cs-CZ" sz="2000" b="1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467545" y="908721"/>
            <a:ext cx="799224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cs-CZ" sz="2400" b="1" dirty="0" smtClean="0"/>
              <a:t>Úprava „tabákové“ směrnice a přijetí protokolu FCTC</a:t>
            </a:r>
          </a:p>
          <a:p>
            <a:pPr lvl="0"/>
            <a:endParaRPr lang="cs-CZ" sz="2400" dirty="0" smtClean="0"/>
          </a:p>
          <a:p>
            <a:pPr lvl="0">
              <a:buFont typeface="Wingdings" pitchFamily="2" charset="2"/>
              <a:buChar char="Ø"/>
            </a:pPr>
            <a:r>
              <a:rPr lang="cs-CZ" sz="2400" dirty="0" smtClean="0"/>
              <a:t>  Protokol FCTC (zatím není přijat) předpokládá, že smluvní strany zavedou sledování a vyhledávání  tabákových výrobků formou jedinečného, bezpečného a neodstranitelného identifikačního značení.</a:t>
            </a:r>
          </a:p>
          <a:p>
            <a:pPr lvl="0">
              <a:buFont typeface="Wingdings" pitchFamily="2" charset="2"/>
              <a:buChar char="Ø"/>
            </a:pPr>
            <a:endParaRPr lang="cs-CZ" sz="2400" dirty="0" smtClean="0"/>
          </a:p>
          <a:p>
            <a:pPr>
              <a:buFont typeface="Wingdings" pitchFamily="2" charset="2"/>
              <a:buChar char="Ø"/>
            </a:pPr>
            <a:r>
              <a:rPr lang="cs-CZ" sz="2400" dirty="0" smtClean="0"/>
              <a:t> Směrnice 2001/37/ES ze dne 5. června 2001 o sbližování právních a správních předpisů členských států týkajících se výroby, obchodní úpravy a prodeje tabákových výrobků má být nahrazena novou směrnicí, která bude ukládat členským státům zavedení neodstranitelných jedinečných identifikátorů.</a:t>
            </a:r>
          </a:p>
          <a:p>
            <a:pPr>
              <a:buFont typeface="Wingdings" pitchFamily="2" charset="2"/>
              <a:buChar char="Ø"/>
            </a:pPr>
            <a:endParaRPr lang="cs-CZ" sz="2400" dirty="0" smtClean="0"/>
          </a:p>
          <a:p>
            <a:r>
              <a:rPr lang="cs-CZ" sz="2400" dirty="0" smtClean="0"/>
              <a:t> </a:t>
            </a:r>
          </a:p>
          <a:p>
            <a:pPr lvl="0"/>
            <a:r>
              <a:rPr lang="cs-CZ" sz="2400" dirty="0" smtClean="0"/>
              <a:t> </a:t>
            </a:r>
          </a:p>
          <a:p>
            <a:pPr>
              <a:buFont typeface="Wingdings" pitchFamily="2" charset="2"/>
              <a:buChar char="Ø"/>
            </a:pPr>
            <a:endParaRPr lang="cs-CZ" sz="2400" dirty="0" smtClean="0"/>
          </a:p>
          <a:p>
            <a:endParaRPr lang="cs-CZ" dirty="0" smtClean="0"/>
          </a:p>
          <a:p>
            <a:pPr>
              <a:buFont typeface="Wingdings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467545" y="908721"/>
            <a:ext cx="799224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cs-CZ" sz="2400" b="1" dirty="0" smtClean="0"/>
              <a:t>Rozsah evidovaných údajů a rozdíly mezi navrhovanými úpravami v protokolu FCTC a směrnici</a:t>
            </a:r>
            <a:r>
              <a:rPr lang="cs-CZ" sz="2400" dirty="0" smtClean="0"/>
              <a:t>   </a:t>
            </a:r>
          </a:p>
          <a:p>
            <a:pPr lvl="0"/>
            <a:r>
              <a:rPr lang="cs-CZ" sz="2400" dirty="0" smtClean="0"/>
              <a:t> </a:t>
            </a:r>
            <a:r>
              <a:rPr lang="cs-CZ" sz="1400" dirty="0" smtClean="0"/>
              <a:t>  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 Rozsah evidovaných údajů je po rozsáhlých připomínkách obdobný – jedná se zejména o tyto údaje:</a:t>
            </a:r>
          </a:p>
          <a:p>
            <a:pPr lvl="1">
              <a:buFont typeface="Courier New" pitchFamily="49" charset="0"/>
              <a:buChar char="o"/>
            </a:pPr>
            <a:r>
              <a:rPr lang="cs-CZ" dirty="0" smtClean="0"/>
              <a:t>  datum, místo výroby a popis/název výrobku</a:t>
            </a:r>
          </a:p>
          <a:p>
            <a:pPr lvl="1">
              <a:buFont typeface="Courier New" pitchFamily="49" charset="0"/>
              <a:buChar char="o"/>
            </a:pPr>
            <a:r>
              <a:rPr lang="cs-CZ" dirty="0" smtClean="0"/>
              <a:t>  výrobní závod a výrobní směna</a:t>
            </a:r>
          </a:p>
          <a:p>
            <a:pPr lvl="1">
              <a:buFont typeface="Courier New" pitchFamily="49" charset="0"/>
              <a:buChar char="o"/>
            </a:pPr>
            <a:r>
              <a:rPr lang="cs-CZ" dirty="0" smtClean="0"/>
              <a:t>   zamýšlený trh maloobchodního prodeje</a:t>
            </a:r>
          </a:p>
          <a:p>
            <a:pPr lvl="1">
              <a:buFont typeface="Courier New" pitchFamily="49" charset="0"/>
              <a:buChar char="o"/>
            </a:pPr>
            <a:r>
              <a:rPr lang="cs-CZ" dirty="0" smtClean="0"/>
              <a:t>   totožnost všech známých následných kupujících/totožnost všech odběratelů až po prvního maloobchodního prodejce</a:t>
            </a:r>
          </a:p>
          <a:p>
            <a:pPr lvl="1">
              <a:buFont typeface="Courier New" pitchFamily="49" charset="0"/>
              <a:buChar char="o"/>
            </a:pPr>
            <a:r>
              <a:rPr lang="cs-CZ" dirty="0" smtClean="0"/>
              <a:t>   zamýšlenou/skutečnou trasu přepravy</a:t>
            </a:r>
          </a:p>
          <a:p>
            <a:r>
              <a:rPr lang="cs-CZ" dirty="0" smtClean="0"/>
              <a:t>  </a:t>
            </a:r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 Návrh směrnice má ambici konkrétněji vymezit povinnosti a postupy pro nakládání a uchovávání dat v databázích.</a:t>
            </a:r>
          </a:p>
          <a:p>
            <a:pPr>
              <a:buFont typeface="Wingdings" pitchFamily="2" charset="2"/>
              <a:buChar char="Ø"/>
            </a:pPr>
            <a:endParaRPr lang="cs-CZ" dirty="0" smtClean="0"/>
          </a:p>
          <a:p>
            <a:pPr>
              <a:buFont typeface="Wingdings" pitchFamily="2" charset="2"/>
              <a:buChar char="Ø"/>
            </a:pPr>
            <a:r>
              <a:rPr lang="cs-CZ" dirty="0" smtClean="0"/>
              <a:t>  </a:t>
            </a:r>
            <a:r>
              <a:rPr lang="cs-CZ" b="1" dirty="0" smtClean="0"/>
              <a:t>Předpokladem úspěchu navrhovaných opatření (protokolu, směrnice i </a:t>
            </a:r>
            <a:r>
              <a:rPr lang="cs-CZ" b="1" dirty="0" err="1" smtClean="0"/>
              <a:t>ZSpD</a:t>
            </a:r>
            <a:r>
              <a:rPr lang="cs-CZ" b="1" dirty="0" smtClean="0"/>
              <a:t>) je zavedení jednotného systému pro sledování tabákových výrobků. </a:t>
            </a:r>
            <a:endParaRPr lang="cs-CZ" b="1" dirty="0"/>
          </a:p>
        </p:txBody>
      </p:sp>
    </p:spTree>
    <p:extLst>
      <p:ext uri="{BB962C8B-B14F-4D97-AF65-F5344CB8AC3E}">
        <p14:creationId xmlns="" xmlns:p14="http://schemas.microsoft.com/office/powerpoint/2010/main" val="3445077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3" name="Obdélník 2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126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ovéPole 4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6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" name="Pěticípá hvězda 6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" name="Pěticípá hvězda 7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" name="Pěticípá hvězda 8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" name="Pěticípá hvězda 9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" name="Pěticípá hvězda 10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277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3" name="Obdélník 12"/>
          <p:cNvSpPr/>
          <p:nvPr/>
        </p:nvSpPr>
        <p:spPr>
          <a:xfrm>
            <a:off x="179388" y="765175"/>
            <a:ext cx="8785225" cy="61452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Problematika prodeje nezdaněných tabákových listů - 1: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- první prodeje v ČR zaznamenány v lednu 2013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rozšíření prodejů z Polska v souvislosti s novou legislativní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úpravou (v Polsku od 1.1.2013 tabákové listy předmětem daně)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dodavatelem listů je obchodní společnost, jejímiž jednateli a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společníky jsou osoby polské národnosti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jednatelem a společníkem společnosti, pokrývající převážně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prodeje a distribuci v ČR  je rovněž státní občan Polska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provozovny této společnosti jsou označeny „EKO NATURAL“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dle živnostenského rejstříku má společnost evidováno 8 provozoven,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při kontrolní činnosti identifikováno celkem 15provozoven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menší množství listů dovezly a prodávaly další 3 obchodní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společnosti z Českých Budějovic, Brna a </a:t>
            </a:r>
            <a:r>
              <a:rPr lang="cs-CZ" sz="2400" dirty="0" err="1">
                <a:latin typeface="+mn-lt"/>
              </a:rPr>
              <a:t>Otvovic</a:t>
            </a:r>
            <a:r>
              <a:rPr lang="cs-CZ" sz="2400" dirty="0">
                <a:latin typeface="+mn-lt"/>
              </a:rPr>
              <a:t> (čeští vlastníci a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jednatelé)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3" name="Obdélník 2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2293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ovéPole 4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6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" name="Pěticípá hvězda 6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" name="Pěticípá hvězda 7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" name="Pěticípá hvězda 8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" name="Pěticípá hvězda 9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" name="Pěticípá hvězda 10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2301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3" name="Obdélník 12"/>
          <p:cNvSpPr/>
          <p:nvPr/>
        </p:nvSpPr>
        <p:spPr>
          <a:xfrm>
            <a:off x="323850" y="908050"/>
            <a:ext cx="8496300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Problematika prodeje nezdaněných tabákových listů – 2: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prodáváno jako „dekorace interiérů“, „provonění interiérů“,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„stelivo do klecí“, „hnojivo“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způsob prodeje – na váhu, cena cca 100,- Kč / 100 gramů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v některých prodejnách současně samoobslužné řezačky na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úpravu listů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v květnu 2013 realizována celorepubliková kontrolní akce LEAF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při kontrolní akci zkontrolováno 2564 provozoven a 48 stánků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při této akci zjištěno 27 případů prodejů tabákových listů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zajištěno 534 kg tabákových listů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zahájena příslušná daňová a správní řízení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3" name="Obdélník 2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3317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ovéPole 4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6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" name="Pěticípá hvězda 6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" name="Pěticípá hvězda 7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" name="Pěticípá hvězda 8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" name="Pěticípá hvězda 9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" name="Pěticípá hvězda 10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3325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3" name="Obdélník 12"/>
          <p:cNvSpPr/>
          <p:nvPr/>
        </p:nvSpPr>
        <p:spPr>
          <a:xfrm>
            <a:off x="250825" y="1052513"/>
            <a:ext cx="8642350" cy="48625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Problematika prodeje nezdaněných tabákových listů – 3: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dirty="0">
                <a:latin typeface="+mn-lt"/>
              </a:rPr>
              <a:t>            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200" dirty="0">
                <a:latin typeface="+mn-lt"/>
              </a:rPr>
              <a:t> </a:t>
            </a:r>
            <a:r>
              <a:rPr lang="cs-CZ" sz="2200" b="1" dirty="0">
                <a:latin typeface="+mn-lt"/>
              </a:rPr>
              <a:t>tabákové listy budou zdaněny jako předmět daně podle ustanovení </a:t>
            </a:r>
            <a:br>
              <a:rPr lang="cs-CZ" sz="2200" b="1" dirty="0">
                <a:latin typeface="+mn-lt"/>
              </a:rPr>
            </a:br>
            <a:r>
              <a:rPr lang="cs-CZ" sz="2200" b="1" dirty="0">
                <a:latin typeface="+mn-lt"/>
              </a:rPr>
              <a:t>  § 101 odst.6 zákona o SPD </a:t>
            </a:r>
            <a:r>
              <a:rPr lang="cs-CZ" sz="2200" dirty="0">
                <a:latin typeface="+mn-lt"/>
              </a:rPr>
              <a:t>(„</a:t>
            </a:r>
            <a:r>
              <a:rPr lang="cs-CZ" sz="2200" i="1" dirty="0">
                <a:latin typeface="+mn-lt"/>
              </a:rPr>
              <a:t>tabák určený k jinému účelu než ke kouření,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i="1" dirty="0">
                <a:latin typeface="+mn-lt"/>
              </a:rPr>
              <a:t>  upravený pro prodej konečnému spotřebiteli, který je možné kouřit“</a:t>
            </a:r>
            <a:r>
              <a:rPr lang="cs-CZ" sz="2200" dirty="0">
                <a:latin typeface="+mn-lt"/>
              </a:rPr>
              <a:t>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200" dirty="0">
                <a:latin typeface="+mn-lt"/>
              </a:rPr>
              <a:t> všechna již podchycená prodejní místa jsou nadále průběžně </a:t>
            </a:r>
            <a:r>
              <a:rPr lang="cs-CZ" sz="2200" dirty="0" err="1">
                <a:latin typeface="+mn-lt"/>
              </a:rPr>
              <a:t>monitoro</a:t>
            </a:r>
            <a:r>
              <a:rPr lang="cs-CZ" sz="2200" dirty="0">
                <a:latin typeface="+mn-lt"/>
              </a:rPr>
              <a:t>-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dirty="0">
                <a:latin typeface="+mn-lt"/>
              </a:rPr>
              <a:t>   vána a kontrolována, v případě opakování prodejů jsou tabákové listy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dirty="0">
                <a:latin typeface="+mn-lt"/>
              </a:rPr>
              <a:t>   zajišťovány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dirty="0">
                <a:latin typeface="+mn-lt"/>
              </a:rPr>
              <a:t>- v</a:t>
            </a:r>
            <a:r>
              <a:rPr lang="cs-CZ" sz="2000" dirty="0"/>
              <a:t>yhledávací činnost i nadále pokračuje</a:t>
            </a:r>
            <a:endParaRPr lang="cs-CZ" sz="22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200" dirty="0">
                <a:latin typeface="+mn-lt"/>
              </a:rPr>
              <a:t> zajišťování a zdaňování tabákových listů v případech jejich prodeje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dirty="0">
                <a:latin typeface="+mn-lt"/>
              </a:rPr>
              <a:t>  konečnému spotřebiteli a v případech skladování v souvislosti s prodejem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200" dirty="0">
                <a:latin typeface="+mn-lt"/>
              </a:rPr>
              <a:t> u zjištěných případů přeprav je ze strany CS ČR dále sledován způsob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dirty="0">
                <a:latin typeface="+mn-lt"/>
              </a:rPr>
              <a:t>  použití, pokud dojde k dodání na místa prodeje konečnému spotřebiteli,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200" dirty="0">
                <a:latin typeface="+mn-lt"/>
              </a:rPr>
              <a:t>  jsou listy zajišťovány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08912" cy="432048"/>
          </a:xfrm>
        </p:spPr>
        <p:txBody>
          <a:bodyPr/>
          <a:lstStyle/>
          <a:p>
            <a:pPr algn="ctr">
              <a:buNone/>
            </a:pPr>
            <a:r>
              <a:rPr lang="cs-CZ" sz="1800" dirty="0" smtClean="0"/>
              <a:t>Procentuelní podíl jednotlivých komodit na výběru spotřebních daní za rok 2012  </a:t>
            </a:r>
            <a:endParaRPr lang="cs-CZ" sz="1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</p:nvPr>
        </p:nvGraphicFramePr>
        <p:xfrm>
          <a:off x="899592" y="1196752"/>
          <a:ext cx="7344816" cy="3240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Obdélník 4"/>
          <p:cNvSpPr/>
          <p:nvPr/>
        </p:nvSpPr>
        <p:spPr bwMode="auto">
          <a:xfrm>
            <a:off x="0" y="0"/>
            <a:ext cx="9144000" cy="792163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9000">
                <a:srgbClr val="85C2FF"/>
              </a:gs>
              <a:gs pos="52000">
                <a:srgbClr val="C4D6EB"/>
              </a:gs>
              <a:gs pos="100000">
                <a:schemeClr val="bg1"/>
              </a:gs>
            </a:gsLst>
            <a:lin ang="10800000" scaled="0"/>
            <a:tileRect/>
          </a:gradFill>
          <a:ln>
            <a:noFill/>
          </a:ln>
          <a:effectLst>
            <a:outerShdw blurRad="774700" dist="215900" dir="5400000" sx="92000" sy="92000" algn="t" rotWithShape="0">
              <a:schemeClr val="tx2">
                <a:lumMod val="40000"/>
                <a:lumOff val="60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1" spc="100" dirty="0">
              <a:solidFill>
                <a:schemeClr val="accent1">
                  <a:lumMod val="50000"/>
                </a:schemeClr>
              </a:solidFill>
              <a:latin typeface="MS Reference Sans Serif" pitchFamily="34" charset="0"/>
            </a:endParaRPr>
          </a:p>
        </p:txBody>
      </p:sp>
      <p:pic>
        <p:nvPicPr>
          <p:cNvPr id="6" name="Picture 20" descr="paveza_pruhl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81" y="74744"/>
            <a:ext cx="629595" cy="66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ovéPole 6"/>
          <p:cNvSpPr txBox="1"/>
          <p:nvPr/>
        </p:nvSpPr>
        <p:spPr bwMode="auto">
          <a:xfrm>
            <a:off x="1042988" y="165100"/>
            <a:ext cx="5256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rPr>
              <a:t>Celní správa České republiky</a:t>
            </a:r>
            <a:endParaRPr lang="cs-CZ" b="1" spc="100" dirty="0">
              <a:solidFill>
                <a:schemeClr val="accent1">
                  <a:lumMod val="50000"/>
                </a:schemeClr>
              </a:solidFill>
              <a:latin typeface="MS Reference Sans Serif" pitchFamily="34" charset="0"/>
            </a:endParaRPr>
          </a:p>
        </p:txBody>
      </p:sp>
      <p:graphicFrame>
        <p:nvGraphicFramePr>
          <p:cNvPr id="8" name="Tabulka 7"/>
          <p:cNvGraphicFramePr>
            <a:graphicFrameLocks noGrp="1"/>
          </p:cNvGraphicFramePr>
          <p:nvPr/>
        </p:nvGraphicFramePr>
        <p:xfrm>
          <a:off x="1259632" y="4149080"/>
          <a:ext cx="7056784" cy="256032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528392"/>
                <a:gridCol w="3528392"/>
              </a:tblGrid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Komodita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Výše inkasa (mld. Kč)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Minerální</a:t>
                      </a:r>
                      <a:r>
                        <a:rPr lang="cs-CZ" baseline="0" dirty="0" smtClean="0"/>
                        <a:t> oleje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78,83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Tabákové výrobky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47,00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Líh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6,51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Pivo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4,66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Víno</a:t>
                      </a:r>
                      <a:r>
                        <a:rPr lang="cs-CZ" baseline="0" dirty="0" smtClean="0"/>
                        <a:t> a meziprodukty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0,32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Celkem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137,32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3" name="Obdélník 2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4341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ovéPole 4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6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" name="Pěticípá hvězda 6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" name="Pěticípá hvězda 7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" name="Pěticípá hvězda 8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" name="Pěticípá hvězda 9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" name="Pěticípá hvězda 10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4349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3" name="Obdélník 12"/>
          <p:cNvSpPr/>
          <p:nvPr/>
        </p:nvSpPr>
        <p:spPr>
          <a:xfrm>
            <a:off x="179388" y="765175"/>
            <a:ext cx="8785225" cy="63706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b="1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Samoobslužné plničky cigaretových dutinek v prodejnách tabáku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dle informací z Polska byly prodávány a distribuovány samoobslužné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automatické plničky cigaretových dutinek do míst s prodejem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tabákových výrobků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zákazník po zakoupení tabáku na ruční balení cigaret a cigaretových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dutinek vše vloží do plničky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plnička následně během krátkého časového intervalu automaticky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naplní  velké množství (až 300) vložených dutinek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provozováním plničky cigaretových dutinek dochází k výrobě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vybraného výrobku mimo daňový sklad, což je v rozporu se zákonem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o SPD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používání plniček v praxi zatím CS ČR nezjistila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cs-CZ" sz="2400" dirty="0">
                <a:latin typeface="+mn-lt"/>
              </a:rPr>
              <a:t> tazateli uvažujícímu o dovozu plniček z USA bylo sděleno výše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uvedené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cs-CZ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/>
          <p:nvPr/>
        </p:nvGrpSpPr>
        <p:grpSpPr>
          <a:xfrm>
            <a:off x="0" y="-486"/>
            <a:ext cx="9144000" cy="6858486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088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pic>
          <p:nvPicPr>
            <p:cNvPr id="9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ovéPole 7"/>
            <p:cNvSpPr txBox="1"/>
            <p:nvPr/>
          </p:nvSpPr>
          <p:spPr>
            <a:xfrm>
              <a:off x="1042671" y="164725"/>
              <a:ext cx="52565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spc="100" dirty="0" smtClean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445" y="6318946"/>
              <a:ext cx="3337883" cy="539054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181" y="2132856"/>
              <a:ext cx="593263" cy="540060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115" y="2276871"/>
              <a:ext cx="651271" cy="580213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800" y="2857084"/>
              <a:ext cx="772080" cy="760319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74" y="4005064"/>
              <a:ext cx="1003523" cy="7920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068" y="5185202"/>
              <a:ext cx="1167329" cy="90809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6459577" y="6456241"/>
              <a:ext cx="2664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dirty="0" smtClean="0"/>
                <a:t>www.celnisprava.cz</a:t>
              </a:r>
              <a:endParaRPr lang="cs-CZ" dirty="0"/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1187450" y="1773238"/>
            <a:ext cx="7056438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Děkuji za pozornost</a:t>
            </a:r>
          </a:p>
          <a:p>
            <a:pPr algn="ctr"/>
            <a:endParaRPr lang="cs-CZ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cs-CZ" dirty="0"/>
          </a:p>
          <a:p>
            <a:pPr algn="ctr"/>
            <a:r>
              <a:rPr lang="cs-CZ" sz="2400" dirty="0" smtClean="0"/>
              <a:t>Odbor 23 - Daní </a:t>
            </a:r>
            <a:endParaRPr lang="cs-CZ" sz="2400" dirty="0"/>
          </a:p>
          <a:p>
            <a:pPr algn="ctr"/>
            <a:r>
              <a:rPr lang="cs-CZ" sz="2400" dirty="0"/>
              <a:t>Generální ředitelství cel</a:t>
            </a:r>
          </a:p>
          <a:p>
            <a:pPr algn="ctr"/>
            <a:r>
              <a:rPr lang="cs-CZ" sz="2400" dirty="0" smtClean="0">
                <a:sym typeface="Wingdings"/>
              </a:rPr>
              <a:t> +420 </a:t>
            </a:r>
            <a:r>
              <a:rPr lang="cs-CZ" sz="2400" dirty="0" smtClean="0"/>
              <a:t>261 332 033</a:t>
            </a:r>
            <a:endParaRPr lang="cs-CZ" sz="2400" dirty="0"/>
          </a:p>
          <a:p>
            <a:pPr algn="ctr"/>
            <a:r>
              <a:rPr lang="cs-CZ" sz="2400" dirty="0" smtClean="0"/>
              <a:t>E-mail </a:t>
            </a:r>
            <a:r>
              <a:rPr lang="cs-CZ" sz="2400" dirty="0"/>
              <a:t>: </a:t>
            </a:r>
            <a:r>
              <a:rPr lang="cs-CZ" sz="2400" dirty="0" smtClean="0"/>
              <a:t>posta7200@</a:t>
            </a:r>
            <a:r>
              <a:rPr lang="cs-CZ" sz="2400" dirty="0" err="1" smtClean="0"/>
              <a:t>cs.mfcr.cz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3445077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432048"/>
          </a:xfrm>
        </p:spPr>
        <p:txBody>
          <a:bodyPr/>
          <a:lstStyle/>
          <a:p>
            <a:pPr algn="ctr">
              <a:buNone/>
            </a:pPr>
            <a:r>
              <a:rPr lang="cs-CZ" sz="1800" dirty="0" smtClean="0"/>
              <a:t>Procentuelní podíl jednotlivých komodit na výběru spotřebních daní za leden až červen 2013  </a:t>
            </a:r>
            <a:endParaRPr lang="cs-CZ" sz="18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</p:nvPr>
        </p:nvGraphicFramePr>
        <p:xfrm>
          <a:off x="899592" y="1196752"/>
          <a:ext cx="7056784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Obdélník 4"/>
          <p:cNvSpPr/>
          <p:nvPr/>
        </p:nvSpPr>
        <p:spPr bwMode="auto">
          <a:xfrm>
            <a:off x="0" y="0"/>
            <a:ext cx="9144000" cy="792163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29000">
                <a:srgbClr val="85C2FF"/>
              </a:gs>
              <a:gs pos="52000">
                <a:srgbClr val="C4D6EB"/>
              </a:gs>
              <a:gs pos="100000">
                <a:schemeClr val="bg1"/>
              </a:gs>
            </a:gsLst>
            <a:lin ang="10800000" scaled="0"/>
            <a:tileRect/>
          </a:gradFill>
          <a:ln>
            <a:noFill/>
          </a:ln>
          <a:effectLst>
            <a:outerShdw blurRad="774700" dist="215900" dir="5400000" sx="92000" sy="92000" algn="t" rotWithShape="0">
              <a:schemeClr val="tx2">
                <a:lumMod val="40000"/>
                <a:lumOff val="60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b="1" spc="100" dirty="0">
              <a:solidFill>
                <a:schemeClr val="accent1">
                  <a:lumMod val="50000"/>
                </a:schemeClr>
              </a:solidFill>
              <a:latin typeface="MS Reference Sans Serif" pitchFamily="34" charset="0"/>
            </a:endParaRPr>
          </a:p>
        </p:txBody>
      </p:sp>
      <p:pic>
        <p:nvPicPr>
          <p:cNvPr id="6" name="Picture 20" descr="paveza_pruhl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81" y="74744"/>
            <a:ext cx="629595" cy="66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ovéPole 6"/>
          <p:cNvSpPr txBox="1"/>
          <p:nvPr/>
        </p:nvSpPr>
        <p:spPr bwMode="auto">
          <a:xfrm>
            <a:off x="1042988" y="165100"/>
            <a:ext cx="5256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rPr>
              <a:t>Celní správa České republiky</a:t>
            </a:r>
            <a:endParaRPr lang="cs-CZ" b="1" spc="100" dirty="0">
              <a:solidFill>
                <a:schemeClr val="accent1">
                  <a:lumMod val="50000"/>
                </a:schemeClr>
              </a:solidFill>
              <a:latin typeface="MS Reference Sans Serif" pitchFamily="34" charset="0"/>
            </a:endParaRPr>
          </a:p>
        </p:txBody>
      </p:sp>
      <p:graphicFrame>
        <p:nvGraphicFramePr>
          <p:cNvPr id="9" name="Tabulka 8"/>
          <p:cNvGraphicFramePr>
            <a:graphicFrameLocks noGrp="1"/>
          </p:cNvGraphicFramePr>
          <p:nvPr/>
        </p:nvGraphicFramePr>
        <p:xfrm>
          <a:off x="827584" y="4005064"/>
          <a:ext cx="7416824" cy="256032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Komodita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Výše inkasa (mld. Kč)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Minerální</a:t>
                      </a:r>
                      <a:r>
                        <a:rPr lang="cs-CZ" baseline="0" dirty="0" smtClean="0"/>
                        <a:t> oleje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34,67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Tabákové výrobky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22,42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Líh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3,20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Pivo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2,01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Víno</a:t>
                      </a:r>
                      <a:r>
                        <a:rPr lang="cs-CZ" baseline="0" dirty="0" smtClean="0"/>
                        <a:t> a meziprodukty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0,18</a:t>
                      </a:r>
                      <a:endParaRPr lang="cs-CZ" dirty="0"/>
                    </a:p>
                  </a:txBody>
                  <a:tcPr/>
                </a:tc>
              </a:tr>
              <a:tr h="312035">
                <a:tc>
                  <a:txBody>
                    <a:bodyPr/>
                    <a:lstStyle/>
                    <a:p>
                      <a:r>
                        <a:rPr lang="cs-CZ" dirty="0" smtClean="0"/>
                        <a:t>Celkem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62,48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6150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ovéPole 7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6158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1116013" y="981075"/>
            <a:ext cx="7343775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rPr>
              <a:t>Tabákové výrobky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Výběr spotřební daně: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2012 – inkaso z tabák. výrobků  celkem 47 mld. Kč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2013 (období 01 až </a:t>
            </a:r>
            <a:r>
              <a:rPr lang="cs-CZ" sz="2400" dirty="0" smtClean="0">
                <a:latin typeface="+mn-lt"/>
              </a:rPr>
              <a:t>06) </a:t>
            </a:r>
            <a:r>
              <a:rPr lang="cs-CZ" sz="2400" dirty="0">
                <a:latin typeface="+mn-lt"/>
              </a:rPr>
              <a:t>– inkaso </a:t>
            </a:r>
            <a:r>
              <a:rPr lang="cs-CZ" sz="2400" dirty="0" smtClean="0">
                <a:latin typeface="+mn-lt"/>
              </a:rPr>
              <a:t>22,42 </a:t>
            </a:r>
            <a:r>
              <a:rPr lang="cs-CZ" sz="2400" dirty="0">
                <a:latin typeface="+mn-lt"/>
              </a:rPr>
              <a:t>mld. Kč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2012 (období 01 až </a:t>
            </a:r>
            <a:r>
              <a:rPr lang="cs-CZ" sz="2400" dirty="0" smtClean="0">
                <a:latin typeface="+mn-lt"/>
              </a:rPr>
              <a:t>06) </a:t>
            </a:r>
            <a:r>
              <a:rPr lang="cs-CZ" sz="2400" dirty="0">
                <a:latin typeface="+mn-lt"/>
              </a:rPr>
              <a:t>– inkaso </a:t>
            </a:r>
            <a:r>
              <a:rPr lang="cs-CZ" sz="2400" dirty="0" smtClean="0">
                <a:latin typeface="+mn-lt"/>
              </a:rPr>
              <a:t>20,97 </a:t>
            </a:r>
            <a:r>
              <a:rPr lang="cs-CZ" sz="2400" dirty="0">
                <a:latin typeface="+mn-lt"/>
              </a:rPr>
              <a:t>mld. Kč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latin typeface="+mn-lt"/>
            </a:endParaRPr>
          </a:p>
        </p:txBody>
      </p:sp>
      <p:sp>
        <p:nvSpPr>
          <p:cNvPr id="6148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cs-CZ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3" name="Obdélník 2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7173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ovéPole 4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6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" name="Pěticípá hvězda 6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" name="Pěticípá hvězda 7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" name="Pěticípá hvězda 8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" name="Pěticípá hvězda 9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" name="Pěticípá hvězda 10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181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graphicFrame>
        <p:nvGraphicFramePr>
          <p:cNvPr id="15" name="Graf 14"/>
          <p:cNvGraphicFramePr>
            <a:graphicFrameLocks noGrp="1"/>
          </p:cNvGraphicFramePr>
          <p:nvPr/>
        </p:nvGraphicFramePr>
        <p:xfrm>
          <a:off x="0" y="1124744"/>
          <a:ext cx="892899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7" name="Obdélník 6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8198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ovéPole 7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12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0" name="Pěticípá hvězda 19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5" name="Pěticípá hvězda 24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6" name="Pěticípá hvězda 25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7" name="Pěticípá hvězda 26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28" name="Pěticípá hvězda 27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206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4" name="TextovéPole 6"/>
          <p:cNvSpPr txBox="1">
            <a:spLocks noChangeArrowheads="1"/>
          </p:cNvSpPr>
          <p:nvPr/>
        </p:nvSpPr>
        <p:spPr bwMode="auto">
          <a:xfrm>
            <a:off x="468313" y="1125538"/>
            <a:ext cx="828040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Množství cigaret, u kterého bylo zjištěno porušení předpisů porovnání roku 2012 a 1. pololetí 2013: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                     </a:t>
            </a:r>
            <a:r>
              <a:rPr lang="cs-CZ" sz="2400" b="1" dirty="0">
                <a:latin typeface="+mn-lt"/>
              </a:rPr>
              <a:t>2012                      1. pololetí 2013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počet případů</a:t>
            </a:r>
            <a:r>
              <a:rPr lang="cs-CZ" sz="2400" dirty="0">
                <a:latin typeface="+mn-lt"/>
              </a:rPr>
              <a:t>		         558		         279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množství v tis. kusů</a:t>
            </a:r>
            <a:r>
              <a:rPr lang="cs-CZ" sz="2400" dirty="0">
                <a:latin typeface="+mn-lt"/>
              </a:rPr>
              <a:t>	      23.592    	                    12.198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únik na spotřební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dani v tis. Kč                        </a:t>
            </a:r>
            <a:r>
              <a:rPr lang="cs-CZ" sz="2400" dirty="0">
                <a:latin typeface="+mn-lt"/>
              </a:rPr>
              <a:t>49.543                           26.592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latin typeface="+mn-lt"/>
            </a:endParaRP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cs-CZ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3" name="Obdélník 2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9221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ovéPole 4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6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" name="Pěticípá hvězda 6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" name="Pěticípá hvězda 7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" name="Pěticípá hvězda 8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" name="Pěticípá hvězda 9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" name="Pěticípá hvězda 10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229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3" name="Obdélník 12"/>
          <p:cNvSpPr/>
          <p:nvPr/>
        </p:nvSpPr>
        <p:spPr>
          <a:xfrm>
            <a:off x="250825" y="908050"/>
            <a:ext cx="8569325" cy="4894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      Množství tabáku, u kterého bylo zjištěno porušení předpisů porovnání roku 2012 a 1. pololetí 2013: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                           </a:t>
            </a:r>
            <a:r>
              <a:rPr lang="cs-CZ" sz="2400" b="1" dirty="0">
                <a:latin typeface="+mn-lt"/>
              </a:rPr>
              <a:t>2012                     1. pololetí 2013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počet případů</a:t>
            </a:r>
            <a:r>
              <a:rPr lang="cs-CZ" sz="2400" dirty="0">
                <a:latin typeface="+mn-lt"/>
              </a:rPr>
              <a:t>		              </a:t>
            </a:r>
            <a:r>
              <a:rPr lang="cs-CZ" sz="2400" dirty="0" smtClean="0">
                <a:latin typeface="+mn-lt"/>
              </a:rPr>
              <a:t> 67</a:t>
            </a:r>
            <a:r>
              <a:rPr lang="cs-CZ" sz="2400" dirty="0">
                <a:latin typeface="+mn-lt"/>
              </a:rPr>
              <a:t>	                             47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množství v kg	</a:t>
            </a:r>
            <a:r>
              <a:rPr lang="cs-CZ" sz="2400" dirty="0">
                <a:latin typeface="+mn-lt"/>
              </a:rPr>
              <a:t>                         </a:t>
            </a:r>
            <a:r>
              <a:rPr lang="cs-CZ" sz="2400" dirty="0" smtClean="0">
                <a:latin typeface="+mn-lt"/>
              </a:rPr>
              <a:t>438.822    </a:t>
            </a:r>
            <a:r>
              <a:rPr lang="cs-CZ" sz="2400" dirty="0">
                <a:latin typeface="+mn-lt"/>
              </a:rPr>
              <a:t>	             39.700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únik na spotřební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dani v tis. </a:t>
            </a:r>
            <a:r>
              <a:rPr lang="cs-CZ" sz="2400" b="1">
                <a:latin typeface="+mn-lt"/>
              </a:rPr>
              <a:t>Kč                         </a:t>
            </a:r>
            <a:r>
              <a:rPr lang="cs-CZ" sz="2400" b="1" smtClean="0">
                <a:latin typeface="+mn-lt"/>
              </a:rPr>
              <a:t>    </a:t>
            </a:r>
            <a:r>
              <a:rPr lang="cs-CZ" sz="2400" smtClean="0"/>
              <a:t>641.351                          </a:t>
            </a:r>
            <a:r>
              <a:rPr lang="cs-CZ" sz="2400" dirty="0">
                <a:latin typeface="+mn-lt"/>
              </a:rPr>
              <a:t>64.910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kupina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-486"/>
            <a:chExt cx="9144000" cy="6858486"/>
          </a:xfrm>
        </p:grpSpPr>
        <p:sp>
          <p:nvSpPr>
            <p:cNvPr id="3" name="Obdélník 2"/>
            <p:cNvSpPr/>
            <p:nvPr/>
          </p:nvSpPr>
          <p:spPr>
            <a:xfrm>
              <a:off x="0" y="-486"/>
              <a:ext cx="9144000" cy="792219"/>
            </a:xfrm>
            <a:prstGeom prst="rect">
              <a:avLst/>
            </a:prstGeom>
            <a:gradFill flip="none" rotWithShape="1">
              <a:gsLst>
                <a:gs pos="0">
                  <a:srgbClr val="0070C0"/>
                </a:gs>
                <a:gs pos="29000">
                  <a:srgbClr val="85C2FF"/>
                </a:gs>
                <a:gs pos="52000">
                  <a:srgbClr val="C4D6EB"/>
                </a:gs>
                <a:gs pos="100000">
                  <a:schemeClr val="bg1"/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774700" dist="215900" dir="5400000" sx="92000" sy="92000" algn="t" rotWithShape="0">
                <a:schemeClr val="tx2">
                  <a:lumMod val="40000"/>
                  <a:lumOff val="60000"/>
                  <a:alpha val="4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pic>
          <p:nvPicPr>
            <p:cNvPr id="10245" name="Picture 20" descr="paveza_pruhle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5981" y="74263"/>
              <a:ext cx="629595" cy="669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ovéPole 4"/>
            <p:cNvSpPr txBox="1"/>
            <p:nvPr/>
          </p:nvSpPr>
          <p:spPr>
            <a:xfrm>
              <a:off x="1042988" y="164626"/>
              <a:ext cx="5256212" cy="4619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cs-CZ" sz="2400" b="1" spc="100" dirty="0">
                  <a:solidFill>
                    <a:schemeClr val="accent1">
                      <a:lumMod val="50000"/>
                    </a:schemeClr>
                  </a:solidFill>
                  <a:latin typeface="MS Reference Sans Serif" pitchFamily="34" charset="0"/>
                </a:rPr>
                <a:t>Celní správa České republiky</a:t>
              </a:r>
              <a:endParaRPr lang="cs-CZ" b="1" spc="100" dirty="0">
                <a:solidFill>
                  <a:schemeClr val="accent1">
                    <a:lumMod val="50000"/>
                  </a:schemeClr>
                </a:solidFill>
                <a:latin typeface="MS Reference Sans Serif" pitchFamily="34" charset="0"/>
              </a:endParaRPr>
            </a:p>
          </p:txBody>
        </p:sp>
        <p:sp>
          <p:nvSpPr>
            <p:cNvPr id="6" name="Vývojový diagram: údaje 11"/>
            <p:cNvSpPr/>
            <p:nvPr/>
          </p:nvSpPr>
          <p:spPr>
            <a:xfrm>
              <a:off x="5792788" y="6318212"/>
              <a:ext cx="3336925" cy="53978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54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8491"/>
                <a:gd name="connsiteY0" fmla="*/ 10000 h 10000"/>
                <a:gd name="connsiteX1" fmla="*/ 554 w 8491"/>
                <a:gd name="connsiteY1" fmla="*/ 0 h 10000"/>
                <a:gd name="connsiteX2" fmla="*/ 8491 w 8491"/>
                <a:gd name="connsiteY2" fmla="*/ 0 h 10000"/>
                <a:gd name="connsiteX3" fmla="*/ 8000 w 8491"/>
                <a:gd name="connsiteY3" fmla="*/ 10000 h 10000"/>
                <a:gd name="connsiteX4" fmla="*/ 0 w 8491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91" h="10000">
                  <a:moveTo>
                    <a:pt x="0" y="10000"/>
                  </a:moveTo>
                  <a:cubicBezTo>
                    <a:pt x="185" y="6667"/>
                    <a:pt x="369" y="3333"/>
                    <a:pt x="554" y="0"/>
                  </a:cubicBezTo>
                  <a:lnTo>
                    <a:pt x="8491" y="0"/>
                  </a:lnTo>
                  <a:cubicBezTo>
                    <a:pt x="8327" y="3333"/>
                    <a:pt x="8164" y="6667"/>
                    <a:pt x="8000" y="10000"/>
                  </a:cubicBez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43000">
                  <a:srgbClr val="85C2FF"/>
                </a:gs>
                <a:gs pos="10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7" name="Pěticípá hvězda 6"/>
            <p:cNvSpPr/>
            <p:nvPr/>
          </p:nvSpPr>
          <p:spPr>
            <a:xfrm>
              <a:off x="8120063" y="2133265"/>
              <a:ext cx="593725" cy="53978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8" name="Pěticípá hvězda 7"/>
            <p:cNvSpPr/>
            <p:nvPr/>
          </p:nvSpPr>
          <p:spPr>
            <a:xfrm>
              <a:off x="6810375" y="2276150"/>
              <a:ext cx="650875" cy="581066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9" name="Pěticípá hvězda 8"/>
            <p:cNvSpPr/>
            <p:nvPr/>
          </p:nvSpPr>
          <p:spPr>
            <a:xfrm>
              <a:off x="5634038" y="2857217"/>
              <a:ext cx="773112" cy="760467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" name="Pěticípá hvězda 9"/>
            <p:cNvSpPr/>
            <p:nvPr/>
          </p:nvSpPr>
          <p:spPr>
            <a:xfrm>
              <a:off x="4949825" y="4005061"/>
              <a:ext cx="1003300" cy="792218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1" name="Pěticípá hvězda 10"/>
            <p:cNvSpPr/>
            <p:nvPr/>
          </p:nvSpPr>
          <p:spPr>
            <a:xfrm>
              <a:off x="4786313" y="5184656"/>
              <a:ext cx="1166812" cy="908114"/>
            </a:xfrm>
            <a:prstGeom prst="star5">
              <a:avLst/>
            </a:prstGeom>
            <a:solidFill>
              <a:schemeClr val="bg2">
                <a:lumMod val="90000"/>
                <a:alpha val="3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cs-CZ"/>
            </a:p>
          </p:txBody>
        </p:sp>
        <p:sp>
          <p:nvSpPr>
            <p:cNvPr id="10253" name="TextovéPole 12"/>
            <p:cNvSpPr txBox="1">
              <a:spLocks noChangeArrowheads="1"/>
            </p:cNvSpPr>
            <p:nvPr/>
          </p:nvSpPr>
          <p:spPr bwMode="auto">
            <a:xfrm>
              <a:off x="6459577" y="6456241"/>
              <a:ext cx="266429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cs-CZ">
                  <a:latin typeface="Calibri" pitchFamily="34" charset="0"/>
                </a:rPr>
                <a:t>www.celnisprava.cz</a:t>
              </a:r>
            </a:p>
          </p:txBody>
        </p:sp>
      </p:grpSp>
      <p:sp>
        <p:nvSpPr>
          <p:cNvPr id="13" name="Obdélník 12"/>
          <p:cNvSpPr/>
          <p:nvPr/>
        </p:nvSpPr>
        <p:spPr>
          <a:xfrm>
            <a:off x="323850" y="908050"/>
            <a:ext cx="8351838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b="1" dirty="0"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Množství tabákových listů, u kterého bylo zjištěno porušení předpisů - porovnání roku 2012 a 1. pololetí 2013: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dirty="0">
                <a:latin typeface="+mn-lt"/>
              </a:rPr>
              <a:t>                                              </a:t>
            </a:r>
            <a:r>
              <a:rPr lang="cs-CZ" sz="2400" b="1" dirty="0">
                <a:latin typeface="+mn-lt"/>
              </a:rPr>
              <a:t>2012               1. pololetí 2013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počet případů</a:t>
            </a:r>
            <a:r>
              <a:rPr lang="cs-CZ" sz="2400" dirty="0">
                <a:latin typeface="+mn-lt"/>
              </a:rPr>
              <a:t>		          0			   33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množství v kg</a:t>
            </a:r>
            <a:r>
              <a:rPr lang="cs-CZ" sz="2400" dirty="0">
                <a:latin typeface="+mn-lt"/>
              </a:rPr>
              <a:t>	                        0    	             6.724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cs-CZ" sz="2400" dirty="0"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únik na spotřební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2400" b="1" dirty="0">
                <a:latin typeface="+mn-lt"/>
              </a:rPr>
              <a:t>dani v tis. Kč                            </a:t>
            </a:r>
            <a:r>
              <a:rPr lang="cs-CZ" sz="2400" dirty="0">
                <a:latin typeface="+mn-lt"/>
              </a:rPr>
              <a:t>0                          10.993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lní správa ČR-new">
  <a:themeElements>
    <a:clrScheme name="Aerodynamik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k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erodynamika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Kancelář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Aerodynamika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EB0938F7C9B34C973CDF1ED0F140FF" ma:contentTypeVersion="0" ma:contentTypeDescription="Vytvoří nový dokument" ma:contentTypeScope="" ma:versionID="979980bb832885443cfad8ba2e60ec3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5030a4fb49af6ac1945304746faa32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68EED04-133F-49A0-92DE-1C4CF5C755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AEE6CC-1675-4773-B463-F7F2DD143FAC}">
  <ds:schemaRefs>
    <ds:schemaRef ds:uri="http://schemas.openxmlformats.org/package/2006/metadata/core-properties"/>
    <ds:schemaRef ds:uri="http://purl.org/dc/elements/1.1/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A15FADE-EFA2-4467-9581-505E6F02F6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Celní správa ČR-new</Template>
  <TotalTime>1019</TotalTime>
  <Words>1537</Words>
  <Application>Microsoft Office PowerPoint</Application>
  <PresentationFormat>Předvádění na obrazovce (4:3)</PresentationFormat>
  <Paragraphs>387</Paragraphs>
  <Slides>31</Slides>
  <Notes>6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31</vt:i4>
      </vt:variant>
    </vt:vector>
  </HeadingPairs>
  <TitlesOfParts>
    <vt:vector size="33" baseType="lpstr">
      <vt:lpstr>Celní správa ČR-new</vt:lpstr>
      <vt:lpstr>Graf</vt:lpstr>
      <vt:lpstr>Snímek 1</vt:lpstr>
      <vt:lpstr>Vývoj příjmů ze spotřebních daní (od roku 2008 včetně ekologických)  v letech 1993 až 2013</vt:lpstr>
      <vt:lpstr>Procentuelní podíl jednotlivých komodit na výběru spotřebních daní za rok 2012  </vt:lpstr>
      <vt:lpstr>Procentuelní podíl jednotlivých komodit na výběru spotřebních daní za leden až červen 2013  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  <vt:lpstr>Snímek 25</vt:lpstr>
      <vt:lpstr>Snímek 26</vt:lpstr>
      <vt:lpstr>Snímek 27</vt:lpstr>
      <vt:lpstr>Snímek 28</vt:lpstr>
      <vt:lpstr>Snímek 29</vt:lpstr>
      <vt:lpstr>Snímek 30</vt:lpstr>
      <vt:lpstr>Snímek 31</vt:lpstr>
    </vt:vector>
  </TitlesOfParts>
  <Company>GRC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U016102</dc:creator>
  <cp:lastModifiedBy>u015453</cp:lastModifiedBy>
  <cp:revision>108</cp:revision>
  <cp:lastPrinted>2012-03-29T05:49:15Z</cp:lastPrinted>
  <dcterms:created xsi:type="dcterms:W3CDTF">2012-04-28T09:08:23Z</dcterms:created>
  <dcterms:modified xsi:type="dcterms:W3CDTF">2013-07-02T14:52:31Z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0x010100D6EB0938F7C9B34C973CDF1ED0F140FF</vt:lpwstr>
  </property>
</Properties>
</file>