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diagrams/layout1.xml" ContentType="application/vnd.openxmlformats-officedocument.drawingml.diagram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handoutMasters/handoutMaster1.xml" ContentType="application/vnd.openxmlformats-officedocument.presentationml.handoutMaster+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150" r:id="rId2"/>
  </p:sldMasterIdLst>
  <p:notesMasterIdLst>
    <p:notesMasterId r:id="rId33"/>
  </p:notesMasterIdLst>
  <p:handoutMasterIdLst>
    <p:handoutMasterId r:id="rId34"/>
  </p:handoutMasterIdLst>
  <p:sldIdLst>
    <p:sldId id="277" r:id="rId3"/>
    <p:sldId id="393" r:id="rId4"/>
    <p:sldId id="418" r:id="rId5"/>
    <p:sldId id="420" r:id="rId6"/>
    <p:sldId id="421" r:id="rId7"/>
    <p:sldId id="423" r:id="rId8"/>
    <p:sldId id="401" r:id="rId9"/>
    <p:sldId id="402" r:id="rId10"/>
    <p:sldId id="403" r:id="rId11"/>
    <p:sldId id="429" r:id="rId12"/>
    <p:sldId id="431" r:id="rId13"/>
    <p:sldId id="430" r:id="rId14"/>
    <p:sldId id="405" r:id="rId15"/>
    <p:sldId id="406" r:id="rId16"/>
    <p:sldId id="407" r:id="rId17"/>
    <p:sldId id="410" r:id="rId18"/>
    <p:sldId id="411" r:id="rId19"/>
    <p:sldId id="412" r:id="rId20"/>
    <p:sldId id="408" r:id="rId21"/>
    <p:sldId id="409" r:id="rId22"/>
    <p:sldId id="425" r:id="rId23"/>
    <p:sldId id="413" r:id="rId24"/>
    <p:sldId id="419" r:id="rId25"/>
    <p:sldId id="414" r:id="rId26"/>
    <p:sldId id="427" r:id="rId27"/>
    <p:sldId id="399" r:id="rId28"/>
    <p:sldId id="416" r:id="rId29"/>
    <p:sldId id="417" r:id="rId30"/>
    <p:sldId id="398" r:id="rId31"/>
    <p:sldId id="382" r:id="rId32"/>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RNANDEZ-MARTOS Antonio (TF50)" initials="AF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C9D6FF"/>
    <a:srgbClr val="C9E4FF"/>
    <a:srgbClr val="C1E0FF"/>
    <a:srgbClr val="99CCFF"/>
    <a:srgbClr val="808080"/>
    <a:srgbClr val="BDDEFF"/>
    <a:srgbClr val="3E6FD2"/>
    <a:srgbClr val="FFD624"/>
    <a:srgbClr val="316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89943" autoAdjust="0"/>
  </p:normalViewPr>
  <p:slideViewPr>
    <p:cSldViewPr>
      <p:cViewPr varScale="1">
        <p:scale>
          <a:sx n="75" d="100"/>
          <a:sy n="75" d="100"/>
        </p:scale>
        <p:origin x="1651" y="43"/>
      </p:cViewPr>
      <p:guideLst>
        <p:guide orient="horz" pos="2160"/>
        <p:guide pos="2880"/>
      </p:guideLst>
    </p:cSldViewPr>
  </p:slideViewPr>
  <p:outlineViewPr>
    <p:cViewPr>
      <p:scale>
        <a:sx n="33" d="100"/>
        <a:sy n="33" d="100"/>
      </p:scale>
      <p:origin x="42" y="1377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30" d="100"/>
          <a:sy n="130" d="100"/>
        </p:scale>
        <p:origin x="-1182" y="2382"/>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7BCDC-C5D4-418B-B688-35A80E46D23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DA9D0B89-AD0D-4A4D-A7B6-42A892BB1635}">
      <dgm:prSet phldrT="[Text]" custT="1"/>
      <dgm:spPr>
        <a:solidFill>
          <a:srgbClr val="FFC000"/>
        </a:solidFill>
      </dgm:spPr>
      <dgm:t>
        <a:bodyPr/>
        <a:lstStyle/>
        <a:p>
          <a:r>
            <a:rPr lang="en-GB" sz="1200" b="1" dirty="0" smtClean="0"/>
            <a:t>Security &amp; Safety controls</a:t>
          </a:r>
        </a:p>
        <a:p>
          <a:r>
            <a:rPr lang="en-GB" sz="1200" b="1" dirty="0" smtClean="0"/>
            <a:t>AT THE BORDER</a:t>
          </a:r>
          <a:endParaRPr lang="en-GB" sz="1200" b="1" dirty="0"/>
        </a:p>
      </dgm:t>
    </dgm:pt>
    <dgm:pt modelId="{ED0F9C81-9A71-4062-A54B-66DD695EEA7D}" type="parTrans" cxnId="{12449207-E94C-483B-87FB-915042DC06AE}">
      <dgm:prSet/>
      <dgm:spPr/>
      <dgm:t>
        <a:bodyPr/>
        <a:lstStyle/>
        <a:p>
          <a:endParaRPr lang="en-GB"/>
        </a:p>
      </dgm:t>
    </dgm:pt>
    <dgm:pt modelId="{DB73764C-28B0-4248-9A99-2AC16CC95411}" type="sibTrans" cxnId="{12449207-E94C-483B-87FB-915042DC06AE}">
      <dgm:prSet/>
      <dgm:spPr/>
      <dgm:t>
        <a:bodyPr/>
        <a:lstStyle/>
        <a:p>
          <a:endParaRPr lang="en-GB"/>
        </a:p>
      </dgm:t>
    </dgm:pt>
    <dgm:pt modelId="{E8A60A72-8912-4D79-9B45-F8869462FFF7}">
      <dgm:prSet phldrT="[Text]" custT="1"/>
      <dgm:spPr/>
      <dgm:t>
        <a:bodyPr/>
        <a:lstStyle/>
        <a:p>
          <a:r>
            <a:rPr lang="en-GB" sz="1100" dirty="0" smtClean="0"/>
            <a:t> Pre-arrival declarations security controls ('bomb in the box')</a:t>
          </a:r>
          <a:endParaRPr lang="en-GB" sz="1100" dirty="0"/>
        </a:p>
      </dgm:t>
    </dgm:pt>
    <dgm:pt modelId="{E7F1A2C7-C3DB-4B25-9ACD-71ACD7B5A5D8}" type="parTrans" cxnId="{281B8A09-B04D-4330-8B5F-BBA4B3C79F20}">
      <dgm:prSet/>
      <dgm:spPr/>
      <dgm:t>
        <a:bodyPr/>
        <a:lstStyle/>
        <a:p>
          <a:endParaRPr lang="en-GB"/>
        </a:p>
      </dgm:t>
    </dgm:pt>
    <dgm:pt modelId="{D250CC57-77A9-4378-A9D5-3FE665CAC97A}" type="sibTrans" cxnId="{281B8A09-B04D-4330-8B5F-BBA4B3C79F20}">
      <dgm:prSet/>
      <dgm:spPr/>
      <dgm:t>
        <a:bodyPr/>
        <a:lstStyle/>
        <a:p>
          <a:endParaRPr lang="en-GB"/>
        </a:p>
      </dgm:t>
    </dgm:pt>
    <dgm:pt modelId="{EE11BA33-364D-4D5B-BEB8-0F70A0DE4E63}">
      <dgm:prSet phldrT="[Text]" custT="1"/>
      <dgm:spPr>
        <a:solidFill>
          <a:srgbClr val="99CCFF"/>
        </a:solidFill>
      </dgm:spPr>
      <dgm:t>
        <a:bodyPr/>
        <a:lstStyle/>
        <a:p>
          <a:r>
            <a:rPr lang="en-GB" sz="1200" b="1" dirty="0" smtClean="0"/>
            <a:t>Financial Controls</a:t>
          </a:r>
        </a:p>
        <a:p>
          <a:r>
            <a:rPr lang="en-GB" sz="1200" b="1" dirty="0" smtClean="0"/>
            <a:t>At customs office of import </a:t>
          </a:r>
          <a:endParaRPr lang="en-GB" sz="1200" b="1" dirty="0"/>
        </a:p>
      </dgm:t>
    </dgm:pt>
    <dgm:pt modelId="{C1DB89C5-2225-4607-9239-DA4DC1924FE5}" type="parTrans" cxnId="{71D63C45-CEA1-41FB-9D68-B47F54618B42}">
      <dgm:prSet/>
      <dgm:spPr/>
      <dgm:t>
        <a:bodyPr/>
        <a:lstStyle/>
        <a:p>
          <a:endParaRPr lang="en-GB"/>
        </a:p>
      </dgm:t>
    </dgm:pt>
    <dgm:pt modelId="{54CEAD6F-CB0E-4F6C-AD53-303C5BAF0F77}" type="sibTrans" cxnId="{71D63C45-CEA1-41FB-9D68-B47F54618B42}">
      <dgm:prSet/>
      <dgm:spPr/>
      <dgm:t>
        <a:bodyPr/>
        <a:lstStyle/>
        <a:p>
          <a:endParaRPr lang="en-GB"/>
        </a:p>
      </dgm:t>
    </dgm:pt>
    <dgm:pt modelId="{BB0388EB-C2FF-412F-BB85-022AA126C520}">
      <dgm:prSet phldrT="[Text]" custT="1"/>
      <dgm:spPr/>
      <dgm:t>
        <a:bodyPr/>
        <a:lstStyle/>
        <a:p>
          <a:r>
            <a:rPr lang="en-GB" sz="1100" dirty="0" smtClean="0"/>
            <a:t> Risk based controls on the basis of customs declarations for all goods placed under a customs procedure (Union Customs Code)</a:t>
          </a:r>
          <a:endParaRPr lang="en-GB" sz="1100" dirty="0"/>
        </a:p>
      </dgm:t>
    </dgm:pt>
    <dgm:pt modelId="{D994D228-DED5-463D-A037-A4CF3A6D5339}" type="parTrans" cxnId="{385148FB-AA00-435B-B789-3B1BC0811002}">
      <dgm:prSet/>
      <dgm:spPr/>
      <dgm:t>
        <a:bodyPr/>
        <a:lstStyle/>
        <a:p>
          <a:endParaRPr lang="en-GB"/>
        </a:p>
      </dgm:t>
    </dgm:pt>
    <dgm:pt modelId="{354E8E86-7F4D-4FCB-A0A4-9B0CB2357C9C}" type="sibTrans" cxnId="{385148FB-AA00-435B-B789-3B1BC0811002}">
      <dgm:prSet/>
      <dgm:spPr/>
      <dgm:t>
        <a:bodyPr/>
        <a:lstStyle/>
        <a:p>
          <a:endParaRPr lang="en-GB"/>
        </a:p>
      </dgm:t>
    </dgm:pt>
    <dgm:pt modelId="{E1FF068F-AA08-4615-8A9B-88D8936B5747}">
      <dgm:prSet phldrT="[Text]" custT="1"/>
      <dgm:spPr>
        <a:solidFill>
          <a:srgbClr val="92D050"/>
        </a:solidFill>
      </dgm:spPr>
      <dgm:t>
        <a:bodyPr/>
        <a:lstStyle/>
        <a:p>
          <a:r>
            <a:rPr lang="en-GB" sz="1200" b="1" dirty="0" smtClean="0"/>
            <a:t>Market Surveillance</a:t>
          </a:r>
        </a:p>
        <a:p>
          <a:r>
            <a:rPr lang="en-GB" sz="1200" b="1" dirty="0" smtClean="0"/>
            <a:t>At customs office of import</a:t>
          </a:r>
          <a:endParaRPr lang="en-GB" sz="1200" b="1" dirty="0"/>
        </a:p>
      </dgm:t>
    </dgm:pt>
    <dgm:pt modelId="{C4BD47B3-5B13-4F63-AC08-253F2A02FD6F}" type="parTrans" cxnId="{CFF1469A-CFFE-4594-974A-48B0DDB5BEBA}">
      <dgm:prSet/>
      <dgm:spPr/>
      <dgm:t>
        <a:bodyPr/>
        <a:lstStyle/>
        <a:p>
          <a:endParaRPr lang="en-GB"/>
        </a:p>
      </dgm:t>
    </dgm:pt>
    <dgm:pt modelId="{EC159B8F-A0F8-4E67-A705-52A3EB0C504B}" type="sibTrans" cxnId="{CFF1469A-CFFE-4594-974A-48B0DDB5BEBA}">
      <dgm:prSet/>
      <dgm:spPr/>
      <dgm:t>
        <a:bodyPr/>
        <a:lstStyle/>
        <a:p>
          <a:endParaRPr lang="en-GB"/>
        </a:p>
      </dgm:t>
    </dgm:pt>
    <dgm:pt modelId="{2204DB6B-0956-4E9C-B147-F5661D54CDAF}">
      <dgm:prSet phldrT="[Text]" custT="1"/>
      <dgm:spPr/>
      <dgm:t>
        <a:bodyPr/>
        <a:lstStyle/>
        <a:p>
          <a:pPr algn="l"/>
          <a:r>
            <a:rPr lang="en-GB" sz="1100" dirty="0" smtClean="0"/>
            <a:t> For industrial products </a:t>
          </a:r>
          <a:endParaRPr lang="en-GB" sz="1100" dirty="0"/>
        </a:p>
      </dgm:t>
    </dgm:pt>
    <dgm:pt modelId="{3FD55711-6651-4994-AE91-9BE0C8B022D8}" type="parTrans" cxnId="{6FB09004-8B62-4800-9255-94EFC4800072}">
      <dgm:prSet/>
      <dgm:spPr/>
      <dgm:t>
        <a:bodyPr/>
        <a:lstStyle/>
        <a:p>
          <a:endParaRPr lang="en-GB"/>
        </a:p>
      </dgm:t>
    </dgm:pt>
    <dgm:pt modelId="{6D3CCCC2-3B1A-406F-A3D3-3CA1F804E524}" type="sibTrans" cxnId="{6FB09004-8B62-4800-9255-94EFC4800072}">
      <dgm:prSet/>
      <dgm:spPr/>
      <dgm:t>
        <a:bodyPr/>
        <a:lstStyle/>
        <a:p>
          <a:endParaRPr lang="en-GB"/>
        </a:p>
      </dgm:t>
    </dgm:pt>
    <dgm:pt modelId="{40BAB43F-DD37-4754-8170-79E0E4ADAFF2}">
      <dgm:prSet phldrT="[Text]" custT="1"/>
      <dgm:spPr/>
      <dgm:t>
        <a:bodyPr/>
        <a:lstStyle/>
        <a:p>
          <a:endParaRPr lang="en-GB" sz="1100" dirty="0"/>
        </a:p>
      </dgm:t>
    </dgm:pt>
    <dgm:pt modelId="{33B6C53E-D89D-4480-8DF7-C95BC1AC31BA}" type="parTrans" cxnId="{6B12463C-D89C-434B-A78B-21FF02D8D2AE}">
      <dgm:prSet/>
      <dgm:spPr/>
      <dgm:t>
        <a:bodyPr/>
        <a:lstStyle/>
        <a:p>
          <a:endParaRPr lang="en-GB"/>
        </a:p>
      </dgm:t>
    </dgm:pt>
    <dgm:pt modelId="{F1B6F4DF-B357-4EBD-97DB-A766EB9E2713}" type="sibTrans" cxnId="{6B12463C-D89C-434B-A78B-21FF02D8D2AE}">
      <dgm:prSet/>
      <dgm:spPr/>
      <dgm:t>
        <a:bodyPr/>
        <a:lstStyle/>
        <a:p>
          <a:endParaRPr lang="en-GB"/>
        </a:p>
      </dgm:t>
    </dgm:pt>
    <dgm:pt modelId="{1719E99F-574E-4325-8CE2-3F92134B6F8A}">
      <dgm:prSet phldrT="[Text]" custT="1"/>
      <dgm:spPr/>
      <dgm:t>
        <a:bodyPr/>
        <a:lstStyle/>
        <a:p>
          <a:r>
            <a:rPr lang="en-GB" sz="1100" dirty="0" smtClean="0"/>
            <a:t> Products of animal origin</a:t>
          </a:r>
          <a:endParaRPr lang="en-GB" sz="1100" dirty="0"/>
        </a:p>
      </dgm:t>
    </dgm:pt>
    <dgm:pt modelId="{8FFA2021-1D95-4B14-9D3B-AE640F9AE18F}" type="parTrans" cxnId="{6BC0A04A-F510-4246-8E67-44527107F3D2}">
      <dgm:prSet/>
      <dgm:spPr/>
      <dgm:t>
        <a:bodyPr/>
        <a:lstStyle/>
        <a:p>
          <a:endParaRPr lang="en-GB"/>
        </a:p>
      </dgm:t>
    </dgm:pt>
    <dgm:pt modelId="{9D83FDE2-116C-47CE-AFDD-D5B8816F00A7}" type="sibTrans" cxnId="{6BC0A04A-F510-4246-8E67-44527107F3D2}">
      <dgm:prSet/>
      <dgm:spPr/>
      <dgm:t>
        <a:bodyPr/>
        <a:lstStyle/>
        <a:p>
          <a:endParaRPr lang="en-GB"/>
        </a:p>
      </dgm:t>
    </dgm:pt>
    <dgm:pt modelId="{9D1FAF11-6E7B-48BA-9E8D-7B24254B07E3}">
      <dgm:prSet custT="1"/>
      <dgm:spPr/>
      <dgm:t>
        <a:bodyPr/>
        <a:lstStyle/>
        <a:p>
          <a:r>
            <a:rPr lang="en-GB" sz="1100" dirty="0" smtClean="0"/>
            <a:t> Animal by-products not intended  for human consumption	</a:t>
          </a:r>
        </a:p>
      </dgm:t>
    </dgm:pt>
    <dgm:pt modelId="{9F9387E3-2084-45E2-B38C-3B06FF7203C7}" type="parTrans" cxnId="{BD891A87-6857-423C-95FB-0B017B0C102B}">
      <dgm:prSet/>
      <dgm:spPr/>
      <dgm:t>
        <a:bodyPr/>
        <a:lstStyle/>
        <a:p>
          <a:endParaRPr lang="en-GB"/>
        </a:p>
      </dgm:t>
    </dgm:pt>
    <dgm:pt modelId="{826DB947-581C-4A19-AB23-5ADA6F56FB72}" type="sibTrans" cxnId="{BD891A87-6857-423C-95FB-0B017B0C102B}">
      <dgm:prSet/>
      <dgm:spPr/>
      <dgm:t>
        <a:bodyPr/>
        <a:lstStyle/>
        <a:p>
          <a:endParaRPr lang="en-GB"/>
        </a:p>
      </dgm:t>
    </dgm:pt>
    <dgm:pt modelId="{FB7E11A5-827F-479E-B75F-30439F32C619}">
      <dgm:prSet custT="1"/>
      <dgm:spPr/>
      <dgm:t>
        <a:bodyPr/>
        <a:lstStyle/>
        <a:p>
          <a:r>
            <a:rPr lang="en-GB" sz="1100" dirty="0" smtClean="0"/>
            <a:t> Personal consignments of products of animal origin</a:t>
          </a:r>
        </a:p>
      </dgm:t>
    </dgm:pt>
    <dgm:pt modelId="{AE2BE0AE-00E5-4985-82B5-AB9C2C1B0089}" type="parTrans" cxnId="{24F4A50B-60F3-44CD-B24F-E5A745EBCE88}">
      <dgm:prSet/>
      <dgm:spPr/>
      <dgm:t>
        <a:bodyPr/>
        <a:lstStyle/>
        <a:p>
          <a:endParaRPr lang="en-GB"/>
        </a:p>
      </dgm:t>
    </dgm:pt>
    <dgm:pt modelId="{3E7CC815-4140-43FE-A47B-085288C0B557}" type="sibTrans" cxnId="{24F4A50B-60F3-44CD-B24F-E5A745EBCE88}">
      <dgm:prSet/>
      <dgm:spPr/>
      <dgm:t>
        <a:bodyPr/>
        <a:lstStyle/>
        <a:p>
          <a:endParaRPr lang="en-GB"/>
        </a:p>
      </dgm:t>
    </dgm:pt>
    <dgm:pt modelId="{350566CD-EC2E-48DE-B84A-7A380E8C5868}">
      <dgm:prSet custT="1"/>
      <dgm:spPr/>
      <dgm:t>
        <a:bodyPr/>
        <a:lstStyle/>
        <a:p>
          <a:r>
            <a:rPr lang="en-GB" sz="1100" dirty="0" smtClean="0"/>
            <a:t> Plastic kitchenware from China and Hong Kong</a:t>
          </a:r>
        </a:p>
      </dgm:t>
    </dgm:pt>
    <dgm:pt modelId="{8E255B49-786F-4247-81F7-32DD455AFE48}" type="parTrans" cxnId="{58342323-368E-4E06-9678-ED9D51E07781}">
      <dgm:prSet/>
      <dgm:spPr/>
      <dgm:t>
        <a:bodyPr/>
        <a:lstStyle/>
        <a:p>
          <a:endParaRPr lang="en-GB"/>
        </a:p>
      </dgm:t>
    </dgm:pt>
    <dgm:pt modelId="{B948860D-69C5-4179-97A3-B52E7C9F0974}" type="sibTrans" cxnId="{58342323-368E-4E06-9678-ED9D51E07781}">
      <dgm:prSet/>
      <dgm:spPr/>
      <dgm:t>
        <a:bodyPr/>
        <a:lstStyle/>
        <a:p>
          <a:endParaRPr lang="en-GB"/>
        </a:p>
      </dgm:t>
    </dgm:pt>
    <dgm:pt modelId="{2B1CCE6F-AB0E-4D34-B694-06C13B56BA98}">
      <dgm:prSet custT="1"/>
      <dgm:spPr/>
      <dgm:t>
        <a:bodyPr/>
        <a:lstStyle/>
        <a:p>
          <a:r>
            <a:rPr lang="en-GB" sz="1100" dirty="0" smtClean="0"/>
            <a:t> Fresh fruit and vegetables</a:t>
          </a:r>
        </a:p>
      </dgm:t>
    </dgm:pt>
    <dgm:pt modelId="{6C69B0CF-A549-409F-AF3A-FE3F8EDCB437}" type="parTrans" cxnId="{8EC82583-1DE9-47D1-AA9C-0CCE396F3D3E}">
      <dgm:prSet/>
      <dgm:spPr/>
      <dgm:t>
        <a:bodyPr/>
        <a:lstStyle/>
        <a:p>
          <a:endParaRPr lang="en-GB"/>
        </a:p>
      </dgm:t>
    </dgm:pt>
    <dgm:pt modelId="{9FC3F8AB-FD1E-4A58-BE51-720DAEFEFE1D}" type="sibTrans" cxnId="{8EC82583-1DE9-47D1-AA9C-0CCE396F3D3E}">
      <dgm:prSet/>
      <dgm:spPr/>
      <dgm:t>
        <a:bodyPr/>
        <a:lstStyle/>
        <a:p>
          <a:endParaRPr lang="en-GB"/>
        </a:p>
      </dgm:t>
    </dgm:pt>
    <dgm:pt modelId="{1ED74043-6FCB-4086-806B-DB8D43D09AD5}">
      <dgm:prSet custT="1"/>
      <dgm:spPr/>
      <dgm:t>
        <a:bodyPr/>
        <a:lstStyle/>
        <a:p>
          <a:r>
            <a:rPr lang="en-GB" sz="1100" dirty="0" smtClean="0"/>
            <a:t> High risk food and feed of non-animal origin</a:t>
          </a:r>
        </a:p>
      </dgm:t>
    </dgm:pt>
    <dgm:pt modelId="{140DD848-C817-4DBB-8BFD-A414019E1EA9}" type="parTrans" cxnId="{5C44FAB0-0322-4C99-BFAB-56B2A2D8694D}">
      <dgm:prSet/>
      <dgm:spPr/>
      <dgm:t>
        <a:bodyPr/>
        <a:lstStyle/>
        <a:p>
          <a:endParaRPr lang="en-GB"/>
        </a:p>
      </dgm:t>
    </dgm:pt>
    <dgm:pt modelId="{71BDEB7B-EF5A-4BB2-81CD-9ADDDBEB6522}" type="sibTrans" cxnId="{5C44FAB0-0322-4C99-BFAB-56B2A2D8694D}">
      <dgm:prSet/>
      <dgm:spPr/>
      <dgm:t>
        <a:bodyPr/>
        <a:lstStyle/>
        <a:p>
          <a:endParaRPr lang="en-GB"/>
        </a:p>
      </dgm:t>
    </dgm:pt>
    <dgm:pt modelId="{D8147413-1BDA-44CC-81C4-24325B1E696B}">
      <dgm:prSet custT="1"/>
      <dgm:spPr/>
      <dgm:t>
        <a:bodyPr/>
        <a:lstStyle/>
        <a:p>
          <a:r>
            <a:rPr lang="en-GB" sz="1100" dirty="0" smtClean="0"/>
            <a:t> Okra, curry leaves from India</a:t>
          </a:r>
        </a:p>
      </dgm:t>
    </dgm:pt>
    <dgm:pt modelId="{65AF566B-CA6C-47DC-A30B-11610913DAD3}" type="parTrans" cxnId="{C9C34DD1-6ACA-4F7D-9D8C-97265D714279}">
      <dgm:prSet/>
      <dgm:spPr/>
      <dgm:t>
        <a:bodyPr/>
        <a:lstStyle/>
        <a:p>
          <a:endParaRPr lang="en-GB"/>
        </a:p>
      </dgm:t>
    </dgm:pt>
    <dgm:pt modelId="{0D2ED0B9-0670-4B53-BEC1-DE4F1DEA0C7E}" type="sibTrans" cxnId="{C9C34DD1-6ACA-4F7D-9D8C-97265D714279}">
      <dgm:prSet/>
      <dgm:spPr/>
      <dgm:t>
        <a:bodyPr/>
        <a:lstStyle/>
        <a:p>
          <a:endParaRPr lang="en-GB"/>
        </a:p>
      </dgm:t>
    </dgm:pt>
    <dgm:pt modelId="{2C43252A-7D70-4204-B478-1B2137F91858}">
      <dgm:prSet custT="1"/>
      <dgm:spPr/>
      <dgm:t>
        <a:bodyPr/>
        <a:lstStyle/>
        <a:p>
          <a:r>
            <a:rPr lang="en-GB" sz="1100" dirty="0" smtClean="0"/>
            <a:t> Unauthorised GM rice in rice products from China</a:t>
          </a:r>
        </a:p>
      </dgm:t>
    </dgm:pt>
    <dgm:pt modelId="{E501ED65-2D15-4ABD-9681-979C7D0711B4}" type="parTrans" cxnId="{3E5F6610-5F9E-4BD1-8BAF-6B989B99DED4}">
      <dgm:prSet/>
      <dgm:spPr/>
      <dgm:t>
        <a:bodyPr/>
        <a:lstStyle/>
        <a:p>
          <a:endParaRPr lang="en-GB"/>
        </a:p>
      </dgm:t>
    </dgm:pt>
    <dgm:pt modelId="{341B8DB1-003A-41B4-B3B3-13A29E74907D}" type="sibTrans" cxnId="{3E5F6610-5F9E-4BD1-8BAF-6B989B99DED4}">
      <dgm:prSet/>
      <dgm:spPr/>
      <dgm:t>
        <a:bodyPr/>
        <a:lstStyle/>
        <a:p>
          <a:endParaRPr lang="en-GB"/>
        </a:p>
      </dgm:t>
    </dgm:pt>
    <dgm:pt modelId="{0D2F95C7-A151-47CC-92F2-D87B64BE86B3}">
      <dgm:prSet custT="1"/>
      <dgm:spPr/>
      <dgm:t>
        <a:bodyPr/>
        <a:lstStyle/>
        <a:p>
          <a:r>
            <a:rPr lang="en-GB" sz="1100" dirty="0" smtClean="0"/>
            <a:t> Food and feed from Fukushima</a:t>
          </a:r>
        </a:p>
      </dgm:t>
    </dgm:pt>
    <dgm:pt modelId="{935C3241-6384-439F-A3B2-771EF50464B4}" type="parTrans" cxnId="{6E788E53-B116-4CF4-80B6-9261811857A9}">
      <dgm:prSet/>
      <dgm:spPr/>
      <dgm:t>
        <a:bodyPr/>
        <a:lstStyle/>
        <a:p>
          <a:endParaRPr lang="en-GB"/>
        </a:p>
      </dgm:t>
    </dgm:pt>
    <dgm:pt modelId="{5511710C-9FDB-4C87-A881-B77B887FA7C7}" type="sibTrans" cxnId="{6E788E53-B116-4CF4-80B6-9261811857A9}">
      <dgm:prSet/>
      <dgm:spPr/>
      <dgm:t>
        <a:bodyPr/>
        <a:lstStyle/>
        <a:p>
          <a:endParaRPr lang="en-GB"/>
        </a:p>
      </dgm:t>
    </dgm:pt>
    <dgm:pt modelId="{C4554E52-B669-4121-8124-BF8F2837609E}">
      <dgm:prSet custT="1"/>
      <dgm:spPr/>
      <dgm:t>
        <a:bodyPr/>
        <a:lstStyle/>
        <a:p>
          <a:r>
            <a:rPr lang="pt-BR" sz="1100" dirty="0" smtClean="0"/>
            <a:t> Guar gum from India 	</a:t>
          </a:r>
          <a:endParaRPr lang="en-GB" sz="1100" dirty="0" smtClean="0"/>
        </a:p>
      </dgm:t>
    </dgm:pt>
    <dgm:pt modelId="{2DC68BFF-70CA-462A-BAC2-6244989E6EA8}" type="parTrans" cxnId="{10E98C19-C067-4C7D-B8ED-F511615CE8F7}">
      <dgm:prSet/>
      <dgm:spPr/>
      <dgm:t>
        <a:bodyPr/>
        <a:lstStyle/>
        <a:p>
          <a:endParaRPr lang="en-GB"/>
        </a:p>
      </dgm:t>
    </dgm:pt>
    <dgm:pt modelId="{58BB076C-A6F0-42F1-9E2D-332CC5AF0BFC}" type="sibTrans" cxnId="{10E98C19-C067-4C7D-B8ED-F511615CE8F7}">
      <dgm:prSet/>
      <dgm:spPr/>
      <dgm:t>
        <a:bodyPr/>
        <a:lstStyle/>
        <a:p>
          <a:endParaRPr lang="en-GB"/>
        </a:p>
      </dgm:t>
    </dgm:pt>
    <dgm:pt modelId="{7238DDD9-8734-4082-BC80-31E51B92AFEC}">
      <dgm:prSet custT="1"/>
      <dgm:spPr/>
      <dgm:t>
        <a:bodyPr/>
        <a:lstStyle/>
        <a:p>
          <a:r>
            <a:rPr lang="en-GB" sz="1100" dirty="0" smtClean="0"/>
            <a:t> Plant health </a:t>
          </a:r>
        </a:p>
      </dgm:t>
    </dgm:pt>
    <dgm:pt modelId="{1020E6DF-1B78-4937-A461-4939CD1F10ED}" type="parTrans" cxnId="{55A028AE-7FC6-42AE-9E15-DACE485FCD3F}">
      <dgm:prSet/>
      <dgm:spPr/>
      <dgm:t>
        <a:bodyPr/>
        <a:lstStyle/>
        <a:p>
          <a:endParaRPr lang="en-GB"/>
        </a:p>
      </dgm:t>
    </dgm:pt>
    <dgm:pt modelId="{2A27BEBE-E735-440C-BF8C-160DE0B5DA94}" type="sibTrans" cxnId="{55A028AE-7FC6-42AE-9E15-DACE485FCD3F}">
      <dgm:prSet/>
      <dgm:spPr/>
      <dgm:t>
        <a:bodyPr/>
        <a:lstStyle/>
        <a:p>
          <a:endParaRPr lang="en-GB"/>
        </a:p>
      </dgm:t>
    </dgm:pt>
    <dgm:pt modelId="{ED038B21-7C51-4D4F-88A5-936AD39E64B4}">
      <dgm:prSet custT="1"/>
      <dgm:spPr/>
      <dgm:t>
        <a:bodyPr/>
        <a:lstStyle/>
        <a:p>
          <a:r>
            <a:rPr lang="en-GB" sz="1100" dirty="0" smtClean="0"/>
            <a:t> Pelts of certain animal species originating from countries using </a:t>
          </a:r>
          <a:r>
            <a:rPr lang="en-GB" sz="1100" dirty="0" err="1" smtClean="0"/>
            <a:t>leghold</a:t>
          </a:r>
          <a:r>
            <a:rPr lang="en-GB" sz="1100" dirty="0" smtClean="0"/>
            <a:t> traps</a:t>
          </a:r>
        </a:p>
      </dgm:t>
    </dgm:pt>
    <dgm:pt modelId="{38509061-880B-489F-AE1B-891F1F798CFE}" type="parTrans" cxnId="{42CEA8A2-1B86-4238-96AA-81BEA56B96DB}">
      <dgm:prSet/>
      <dgm:spPr/>
      <dgm:t>
        <a:bodyPr/>
        <a:lstStyle/>
        <a:p>
          <a:endParaRPr lang="en-GB"/>
        </a:p>
      </dgm:t>
    </dgm:pt>
    <dgm:pt modelId="{6A5D9824-305B-4EAB-B166-13D5C6DABAD7}" type="sibTrans" cxnId="{42CEA8A2-1B86-4238-96AA-81BEA56B96DB}">
      <dgm:prSet/>
      <dgm:spPr/>
      <dgm:t>
        <a:bodyPr/>
        <a:lstStyle/>
        <a:p>
          <a:endParaRPr lang="en-GB"/>
        </a:p>
      </dgm:t>
    </dgm:pt>
    <dgm:pt modelId="{584E0AC4-4CAA-4FFE-BE27-9BC1A8CE04D9}">
      <dgm:prSet custT="1"/>
      <dgm:spPr/>
      <dgm:t>
        <a:bodyPr/>
        <a:lstStyle/>
        <a:p>
          <a:r>
            <a:rPr lang="en-GB" sz="1100" dirty="0" smtClean="0"/>
            <a:t> Invasive alien species</a:t>
          </a:r>
        </a:p>
      </dgm:t>
    </dgm:pt>
    <dgm:pt modelId="{CECDE490-F4A9-4A71-9CC3-89C434827270}" type="parTrans" cxnId="{27E04EF0-CDA8-4FA4-AFA4-6DAAB91B266C}">
      <dgm:prSet/>
      <dgm:spPr/>
      <dgm:t>
        <a:bodyPr/>
        <a:lstStyle/>
        <a:p>
          <a:endParaRPr lang="en-GB"/>
        </a:p>
      </dgm:t>
    </dgm:pt>
    <dgm:pt modelId="{CBE5D0D5-FC35-4650-AAF2-1A5623A5AA4D}" type="sibTrans" cxnId="{27E04EF0-CDA8-4FA4-AFA4-6DAAB91B266C}">
      <dgm:prSet/>
      <dgm:spPr/>
      <dgm:t>
        <a:bodyPr/>
        <a:lstStyle/>
        <a:p>
          <a:endParaRPr lang="en-GB"/>
        </a:p>
      </dgm:t>
    </dgm:pt>
    <dgm:pt modelId="{29F029C0-B658-4C8A-8BD7-FC3C6D77CA44}">
      <dgm:prSet phldrT="[Text]" custT="1"/>
      <dgm:spPr/>
      <dgm:t>
        <a:bodyPr/>
        <a:lstStyle/>
        <a:p>
          <a:r>
            <a:rPr lang="en-GB" sz="1100" dirty="0" smtClean="0"/>
            <a:t> Live animals</a:t>
          </a:r>
          <a:endParaRPr lang="en-GB" sz="1100" dirty="0"/>
        </a:p>
      </dgm:t>
    </dgm:pt>
    <dgm:pt modelId="{43D3E003-9530-4199-9844-4006BF6909E1}" type="parTrans" cxnId="{E4214C2E-7694-4BC6-9E30-5D81491BF27B}">
      <dgm:prSet/>
      <dgm:spPr/>
      <dgm:t>
        <a:bodyPr/>
        <a:lstStyle/>
        <a:p>
          <a:endParaRPr lang="en-GB"/>
        </a:p>
      </dgm:t>
    </dgm:pt>
    <dgm:pt modelId="{43E85600-34CC-42B5-BB5E-4E75E99C16AF}" type="sibTrans" cxnId="{E4214C2E-7694-4BC6-9E30-5D81491BF27B}">
      <dgm:prSet/>
      <dgm:spPr/>
      <dgm:t>
        <a:bodyPr/>
        <a:lstStyle/>
        <a:p>
          <a:endParaRPr lang="en-GB"/>
        </a:p>
      </dgm:t>
    </dgm:pt>
    <dgm:pt modelId="{A7A1B310-0F88-4734-B97F-1CDDA47CC664}">
      <dgm:prSet phldrT="[Text]" custT="1"/>
      <dgm:spPr/>
      <dgm:t>
        <a:bodyPr/>
        <a:lstStyle/>
        <a:p>
          <a:r>
            <a:rPr lang="en-GB" sz="1100" dirty="0" smtClean="0"/>
            <a:t> </a:t>
          </a:r>
          <a:r>
            <a:rPr lang="en-GB" sz="1100" strike="sngStrike" dirty="0" smtClean="0">
              <a:solidFill>
                <a:srgbClr val="FF0000"/>
              </a:solidFill>
            </a:rPr>
            <a:t>Origin</a:t>
          </a:r>
          <a:r>
            <a:rPr lang="en-GB" sz="1100" strike="noStrike" dirty="0" smtClean="0">
              <a:solidFill>
                <a:srgbClr val="FF0000"/>
              </a:solidFill>
            </a:rPr>
            <a:t>/Proof of status free circulation</a:t>
          </a:r>
          <a:endParaRPr lang="en-GB" sz="1100" strike="noStrike" dirty="0">
            <a:solidFill>
              <a:schemeClr val="tx1"/>
            </a:solidFill>
          </a:endParaRPr>
        </a:p>
      </dgm:t>
    </dgm:pt>
    <dgm:pt modelId="{CDA13830-06B8-4309-ADA5-4861111AB1E6}" type="parTrans" cxnId="{83E1C9B2-F795-439F-9112-243813F986FA}">
      <dgm:prSet/>
      <dgm:spPr/>
      <dgm:t>
        <a:bodyPr/>
        <a:lstStyle/>
        <a:p>
          <a:endParaRPr lang="en-GB"/>
        </a:p>
      </dgm:t>
    </dgm:pt>
    <dgm:pt modelId="{BAA19F2C-ED04-4246-BBFD-BD37E41F8B81}" type="sibTrans" cxnId="{83E1C9B2-F795-439F-9112-243813F986FA}">
      <dgm:prSet/>
      <dgm:spPr/>
      <dgm:t>
        <a:bodyPr/>
        <a:lstStyle/>
        <a:p>
          <a:endParaRPr lang="en-GB"/>
        </a:p>
      </dgm:t>
    </dgm:pt>
    <dgm:pt modelId="{CF2BA201-7F8D-4582-8FEF-D550AA456BE2}">
      <dgm:prSet phldrT="[Text]" custT="1"/>
      <dgm:spPr/>
      <dgm:t>
        <a:bodyPr/>
        <a:lstStyle/>
        <a:p>
          <a:r>
            <a:rPr lang="en-GB" sz="1100" strike="noStrike" dirty="0" smtClean="0">
              <a:solidFill>
                <a:schemeClr val="tx1"/>
              </a:solidFill>
            </a:rPr>
            <a:t> Customs value</a:t>
          </a:r>
          <a:endParaRPr lang="en-GB" sz="1100" strike="noStrike" dirty="0">
            <a:solidFill>
              <a:schemeClr val="tx1"/>
            </a:solidFill>
          </a:endParaRPr>
        </a:p>
      </dgm:t>
    </dgm:pt>
    <dgm:pt modelId="{F7366708-EBF6-4843-B129-54BAA19C1729}" type="parTrans" cxnId="{50E14955-B9C3-4924-9619-91D60A6BBA03}">
      <dgm:prSet/>
      <dgm:spPr/>
      <dgm:t>
        <a:bodyPr/>
        <a:lstStyle/>
        <a:p>
          <a:endParaRPr lang="en-GB"/>
        </a:p>
      </dgm:t>
    </dgm:pt>
    <dgm:pt modelId="{E5733A19-5CE9-4565-B36C-C93564EC980E}" type="sibTrans" cxnId="{50E14955-B9C3-4924-9619-91D60A6BBA03}">
      <dgm:prSet/>
      <dgm:spPr/>
      <dgm:t>
        <a:bodyPr/>
        <a:lstStyle/>
        <a:p>
          <a:endParaRPr lang="en-GB"/>
        </a:p>
      </dgm:t>
    </dgm:pt>
    <dgm:pt modelId="{451ECD9A-6CCE-4315-88A6-781B46730DBA}">
      <dgm:prSet phldrT="[Text]" custT="1"/>
      <dgm:spPr/>
      <dgm:t>
        <a:bodyPr/>
        <a:lstStyle/>
        <a:p>
          <a:r>
            <a:rPr lang="en-GB" sz="1100" strike="sngStrike" dirty="0" smtClean="0">
              <a:solidFill>
                <a:srgbClr val="FF0000"/>
              </a:solidFill>
            </a:rPr>
            <a:t> Customs duties</a:t>
          </a:r>
          <a:endParaRPr lang="en-GB" sz="1100" strike="sngStrike" dirty="0">
            <a:solidFill>
              <a:srgbClr val="FF0000"/>
            </a:solidFill>
          </a:endParaRPr>
        </a:p>
      </dgm:t>
    </dgm:pt>
    <dgm:pt modelId="{81674073-34E2-487F-A5C3-00147C463E82}" type="parTrans" cxnId="{E916C44A-6B3C-4C69-8648-192C19B1C847}">
      <dgm:prSet/>
      <dgm:spPr/>
      <dgm:t>
        <a:bodyPr/>
        <a:lstStyle/>
        <a:p>
          <a:endParaRPr lang="en-GB"/>
        </a:p>
      </dgm:t>
    </dgm:pt>
    <dgm:pt modelId="{05DE94A3-F928-4041-BFB2-44DF3D198392}" type="sibTrans" cxnId="{E916C44A-6B3C-4C69-8648-192C19B1C847}">
      <dgm:prSet/>
      <dgm:spPr/>
      <dgm:t>
        <a:bodyPr/>
        <a:lstStyle/>
        <a:p>
          <a:endParaRPr lang="en-GB"/>
        </a:p>
      </dgm:t>
    </dgm:pt>
    <dgm:pt modelId="{FA792787-16F8-457F-A894-BFF8674404D9}">
      <dgm:prSet phldrT="[Text]" custT="1"/>
      <dgm:spPr/>
      <dgm:t>
        <a:bodyPr/>
        <a:lstStyle/>
        <a:p>
          <a:r>
            <a:rPr lang="en-GB" sz="1100" dirty="0" smtClean="0"/>
            <a:t> VAT</a:t>
          </a:r>
          <a:endParaRPr lang="en-GB" sz="1100" dirty="0"/>
        </a:p>
      </dgm:t>
    </dgm:pt>
    <dgm:pt modelId="{A0997993-2B9A-4585-8815-D19FEDE8356E}" type="parTrans" cxnId="{7D8CCF13-DDA0-49F7-99ED-95D3996D4C1A}">
      <dgm:prSet/>
      <dgm:spPr/>
      <dgm:t>
        <a:bodyPr/>
        <a:lstStyle/>
        <a:p>
          <a:endParaRPr lang="en-GB"/>
        </a:p>
      </dgm:t>
    </dgm:pt>
    <dgm:pt modelId="{6B6C64BB-BCE0-46F3-8F9D-C89C42AB280D}" type="sibTrans" cxnId="{7D8CCF13-DDA0-49F7-99ED-95D3996D4C1A}">
      <dgm:prSet/>
      <dgm:spPr/>
      <dgm:t>
        <a:bodyPr/>
        <a:lstStyle/>
        <a:p>
          <a:endParaRPr lang="en-GB"/>
        </a:p>
      </dgm:t>
    </dgm:pt>
    <dgm:pt modelId="{78E9E408-2EF2-46A0-B1BC-E5C5EA5BD5DA}">
      <dgm:prSet phldrT="[Text]" custT="1"/>
      <dgm:spPr/>
      <dgm:t>
        <a:bodyPr/>
        <a:lstStyle/>
        <a:p>
          <a:r>
            <a:rPr lang="en-GB" sz="1100" dirty="0" smtClean="0"/>
            <a:t> Excise</a:t>
          </a:r>
          <a:endParaRPr lang="en-GB" sz="1100" dirty="0"/>
        </a:p>
      </dgm:t>
    </dgm:pt>
    <dgm:pt modelId="{F6ED13DB-993B-46B8-99E0-6D843F28FBDA}" type="parTrans" cxnId="{444EC499-2415-45BA-BB96-426CB61B2C17}">
      <dgm:prSet/>
      <dgm:spPr/>
      <dgm:t>
        <a:bodyPr/>
        <a:lstStyle/>
        <a:p>
          <a:endParaRPr lang="en-GB"/>
        </a:p>
      </dgm:t>
    </dgm:pt>
    <dgm:pt modelId="{DEC3A0A7-F172-4495-8EDF-CB9FDCE2E5EA}" type="sibTrans" cxnId="{444EC499-2415-45BA-BB96-426CB61B2C17}">
      <dgm:prSet/>
      <dgm:spPr/>
      <dgm:t>
        <a:bodyPr/>
        <a:lstStyle/>
        <a:p>
          <a:endParaRPr lang="en-GB"/>
        </a:p>
      </dgm:t>
    </dgm:pt>
    <dgm:pt modelId="{85C8BB5F-9CEF-4F0F-9876-7367EC97E9C8}">
      <dgm:prSet phldrT="[Text]" custT="1"/>
      <dgm:spPr/>
      <dgm:t>
        <a:bodyPr/>
        <a:lstStyle/>
        <a:p>
          <a:pPr algn="l"/>
          <a:r>
            <a:rPr lang="en-GB" sz="1100" dirty="0" smtClean="0"/>
            <a:t> Ensure that only compliant products are placed on the Union market (Regulation (EC) no 765/2008</a:t>
          </a:r>
          <a:endParaRPr lang="en-GB" sz="1100" dirty="0"/>
        </a:p>
      </dgm:t>
    </dgm:pt>
    <dgm:pt modelId="{16FC5702-E664-4DCA-B24F-32B165AC1D83}" type="parTrans" cxnId="{D9444A56-3823-472B-8D03-B5BFDCA33829}">
      <dgm:prSet/>
      <dgm:spPr/>
      <dgm:t>
        <a:bodyPr/>
        <a:lstStyle/>
        <a:p>
          <a:endParaRPr lang="en-GB"/>
        </a:p>
      </dgm:t>
    </dgm:pt>
    <dgm:pt modelId="{D970BAD0-7DC7-4A04-8EB2-FB0FFCEEEDCB}" type="sibTrans" cxnId="{D9444A56-3823-472B-8D03-B5BFDCA33829}">
      <dgm:prSet/>
      <dgm:spPr/>
      <dgm:t>
        <a:bodyPr/>
        <a:lstStyle/>
        <a:p>
          <a:endParaRPr lang="en-GB"/>
        </a:p>
      </dgm:t>
    </dgm:pt>
    <dgm:pt modelId="{BBE0E9EC-2F44-4AC5-8FD6-997FF42AB764}">
      <dgm:prSet phldrT="[Text]" custT="1"/>
      <dgm:spPr/>
      <dgm:t>
        <a:bodyPr/>
        <a:lstStyle/>
        <a:p>
          <a:r>
            <a:rPr lang="en-GB" sz="1100" dirty="0" smtClean="0"/>
            <a:t> Classification of goods</a:t>
          </a:r>
          <a:endParaRPr lang="en-GB" sz="1100" dirty="0"/>
        </a:p>
      </dgm:t>
    </dgm:pt>
    <dgm:pt modelId="{88162864-0354-4F82-94C5-D54E2103DB20}" type="parTrans" cxnId="{9E4E1F85-C735-453D-9268-16A0428FAA37}">
      <dgm:prSet/>
      <dgm:spPr/>
      <dgm:t>
        <a:bodyPr/>
        <a:lstStyle/>
        <a:p>
          <a:endParaRPr lang="en-GB"/>
        </a:p>
      </dgm:t>
    </dgm:pt>
    <dgm:pt modelId="{855D92EC-73DF-4A36-B1DB-1F51B3E117BA}" type="sibTrans" cxnId="{9E4E1F85-C735-453D-9268-16A0428FAA37}">
      <dgm:prSet/>
      <dgm:spPr/>
      <dgm:t>
        <a:bodyPr/>
        <a:lstStyle/>
        <a:p>
          <a:endParaRPr lang="en-GB"/>
        </a:p>
      </dgm:t>
    </dgm:pt>
    <dgm:pt modelId="{2FC416C7-66F5-4FB8-AFF4-E7A7F5CA68FD}">
      <dgm:prSet phldrT="[Text]" custT="1"/>
      <dgm:spPr/>
      <dgm:t>
        <a:bodyPr/>
        <a:lstStyle/>
        <a:p>
          <a:pPr algn="l"/>
          <a:r>
            <a:rPr lang="en-US" altLang="el-GR" sz="1100" dirty="0" smtClean="0"/>
            <a:t> Checks based on risk assessment, suspension of release for free circulation, decision by market surveillance authorities, refusal, or </a:t>
          </a:r>
          <a:r>
            <a:rPr lang="en-US" altLang="el-GR" sz="1100" dirty="0" err="1" smtClean="0"/>
            <a:t>authorisation</a:t>
          </a:r>
          <a:r>
            <a:rPr lang="en-US" altLang="el-GR" sz="1100" dirty="0" smtClean="0"/>
            <a:t> to release</a:t>
          </a:r>
          <a:endParaRPr lang="en-GB" sz="1100" dirty="0"/>
        </a:p>
      </dgm:t>
    </dgm:pt>
    <dgm:pt modelId="{1D3931EB-EABC-4321-9335-24227B714F90}" type="parTrans" cxnId="{4F903715-D118-495D-972C-0B919A46C3A9}">
      <dgm:prSet/>
      <dgm:spPr/>
      <dgm:t>
        <a:bodyPr/>
        <a:lstStyle/>
        <a:p>
          <a:endParaRPr lang="en-GB"/>
        </a:p>
      </dgm:t>
    </dgm:pt>
    <dgm:pt modelId="{659D7154-534B-4DAC-A49B-747119B2DB4B}" type="sibTrans" cxnId="{4F903715-D118-495D-972C-0B919A46C3A9}">
      <dgm:prSet/>
      <dgm:spPr/>
      <dgm:t>
        <a:bodyPr/>
        <a:lstStyle/>
        <a:p>
          <a:endParaRPr lang="en-GB"/>
        </a:p>
      </dgm:t>
    </dgm:pt>
    <dgm:pt modelId="{C165012E-7752-4431-BE15-50A17E24A2DE}">
      <dgm:prSet phldrT="[Text]" custT="1"/>
      <dgm:spPr/>
      <dgm:t>
        <a:bodyPr/>
        <a:lstStyle/>
        <a:p>
          <a:pPr algn="l"/>
          <a:r>
            <a:rPr lang="en-GB" sz="1100" i="0" dirty="0" smtClean="0">
              <a:solidFill>
                <a:schemeClr val="tx1"/>
              </a:solidFill>
            </a:rPr>
            <a:t> 68 legal instruments harmonising EU rules on non-food products (e.g. type-approval of motor vehicles, safety of toys, ozone layer depleting substances, CE-marking, EU Ecolabel, pyrotechnic articles, explosives for civil uses, personal protective equipment)</a:t>
          </a:r>
          <a:endParaRPr lang="en-GB" sz="1100" dirty="0">
            <a:solidFill>
              <a:schemeClr val="tx1"/>
            </a:solidFill>
          </a:endParaRPr>
        </a:p>
      </dgm:t>
    </dgm:pt>
    <dgm:pt modelId="{10F0E4DE-C64A-4EC2-87FF-B84CEF344887}" type="parTrans" cxnId="{A7055568-F3F6-4E31-8AD9-57E9753D915C}">
      <dgm:prSet/>
      <dgm:spPr/>
      <dgm:t>
        <a:bodyPr/>
        <a:lstStyle/>
        <a:p>
          <a:endParaRPr lang="en-GB"/>
        </a:p>
      </dgm:t>
    </dgm:pt>
    <dgm:pt modelId="{A2FE65A1-A537-4DBF-B6C7-93B0B84BEBA3}" type="sibTrans" cxnId="{A7055568-F3F6-4E31-8AD9-57E9753D915C}">
      <dgm:prSet/>
      <dgm:spPr/>
      <dgm:t>
        <a:bodyPr/>
        <a:lstStyle/>
        <a:p>
          <a:endParaRPr lang="en-GB"/>
        </a:p>
      </dgm:t>
    </dgm:pt>
    <dgm:pt modelId="{0299DE3E-6925-400B-BBA4-F2EBB0F35B0B}">
      <dgm:prSet phldrT="[Text]" custT="1"/>
      <dgm:spPr/>
      <dgm:t>
        <a:bodyPr/>
        <a:lstStyle/>
        <a:p>
          <a:pPr algn="l"/>
          <a:r>
            <a:rPr lang="en-GB" sz="1100" i="0" dirty="0" smtClean="0">
              <a:solidFill>
                <a:schemeClr val="tx1"/>
              </a:solidFill>
            </a:rPr>
            <a:t> Specific rules for medicinal products for human and veterinary use</a:t>
          </a:r>
          <a:endParaRPr lang="en-GB" sz="1100" dirty="0">
            <a:solidFill>
              <a:schemeClr val="tx1"/>
            </a:solidFill>
          </a:endParaRPr>
        </a:p>
      </dgm:t>
    </dgm:pt>
    <dgm:pt modelId="{E4535B88-1B4C-411F-B9E0-F4487AAD0D5A}" type="parTrans" cxnId="{06A1A8BE-03BB-45C0-8E4C-B0AF1E360363}">
      <dgm:prSet/>
      <dgm:spPr/>
      <dgm:t>
        <a:bodyPr/>
        <a:lstStyle/>
        <a:p>
          <a:endParaRPr lang="en-GB"/>
        </a:p>
      </dgm:t>
    </dgm:pt>
    <dgm:pt modelId="{E45BB41F-6058-4310-98AE-3E40F1B57B2F}" type="sibTrans" cxnId="{06A1A8BE-03BB-45C0-8E4C-B0AF1E360363}">
      <dgm:prSet/>
      <dgm:spPr/>
      <dgm:t>
        <a:bodyPr/>
        <a:lstStyle/>
        <a:p>
          <a:endParaRPr lang="en-GB"/>
        </a:p>
      </dgm:t>
    </dgm:pt>
    <dgm:pt modelId="{D0B6210B-2F7E-4754-B64E-F2A91AAEEBD0}" type="pres">
      <dgm:prSet presAssocID="{21D7BCDC-C5D4-418B-B688-35A80E46D234}" presName="Name0" presStyleCnt="0">
        <dgm:presLayoutVars>
          <dgm:dir/>
          <dgm:animLvl val="lvl"/>
          <dgm:resizeHandles val="exact"/>
        </dgm:presLayoutVars>
      </dgm:prSet>
      <dgm:spPr/>
      <dgm:t>
        <a:bodyPr/>
        <a:lstStyle/>
        <a:p>
          <a:endParaRPr lang="en-GB"/>
        </a:p>
      </dgm:t>
    </dgm:pt>
    <dgm:pt modelId="{34C8C1FE-3E8C-4612-909A-3790C9318E21}" type="pres">
      <dgm:prSet presAssocID="{DA9D0B89-AD0D-4A4D-A7B6-42A892BB1635}" presName="composite" presStyleCnt="0"/>
      <dgm:spPr/>
    </dgm:pt>
    <dgm:pt modelId="{63A9388E-46C3-4E5D-BD6D-E1B0E9969450}" type="pres">
      <dgm:prSet presAssocID="{DA9D0B89-AD0D-4A4D-A7B6-42A892BB1635}" presName="parTx" presStyleLbl="alignNode1" presStyleIdx="0" presStyleCnt="3">
        <dgm:presLayoutVars>
          <dgm:chMax val="0"/>
          <dgm:chPref val="0"/>
          <dgm:bulletEnabled val="1"/>
        </dgm:presLayoutVars>
      </dgm:prSet>
      <dgm:spPr/>
      <dgm:t>
        <a:bodyPr/>
        <a:lstStyle/>
        <a:p>
          <a:endParaRPr lang="en-GB"/>
        </a:p>
      </dgm:t>
    </dgm:pt>
    <dgm:pt modelId="{EF7BFD4F-F778-4815-904E-A9074AEE605B}" type="pres">
      <dgm:prSet presAssocID="{DA9D0B89-AD0D-4A4D-A7B6-42A892BB1635}" presName="desTx" presStyleLbl="alignAccFollowNode1" presStyleIdx="0" presStyleCnt="3">
        <dgm:presLayoutVars>
          <dgm:bulletEnabled val="1"/>
        </dgm:presLayoutVars>
      </dgm:prSet>
      <dgm:spPr/>
      <dgm:t>
        <a:bodyPr/>
        <a:lstStyle/>
        <a:p>
          <a:endParaRPr lang="en-GB"/>
        </a:p>
      </dgm:t>
    </dgm:pt>
    <dgm:pt modelId="{6FFA5D03-264B-48ED-9151-41C6DF000F27}" type="pres">
      <dgm:prSet presAssocID="{DB73764C-28B0-4248-9A99-2AC16CC95411}" presName="space" presStyleCnt="0"/>
      <dgm:spPr/>
    </dgm:pt>
    <dgm:pt modelId="{436F4DE6-0763-40EB-B0A6-94F5C22ADB82}" type="pres">
      <dgm:prSet presAssocID="{EE11BA33-364D-4D5B-BEB8-0F70A0DE4E63}" presName="composite" presStyleCnt="0"/>
      <dgm:spPr/>
    </dgm:pt>
    <dgm:pt modelId="{4D34B745-F3EB-47DE-AD3C-74F065FA8BFD}" type="pres">
      <dgm:prSet presAssocID="{EE11BA33-364D-4D5B-BEB8-0F70A0DE4E63}" presName="parTx" presStyleLbl="alignNode1" presStyleIdx="1" presStyleCnt="3">
        <dgm:presLayoutVars>
          <dgm:chMax val="0"/>
          <dgm:chPref val="0"/>
          <dgm:bulletEnabled val="1"/>
        </dgm:presLayoutVars>
      </dgm:prSet>
      <dgm:spPr/>
      <dgm:t>
        <a:bodyPr/>
        <a:lstStyle/>
        <a:p>
          <a:endParaRPr lang="en-GB"/>
        </a:p>
      </dgm:t>
    </dgm:pt>
    <dgm:pt modelId="{871F2518-5A78-4F5A-88AA-401FB0C67BB6}" type="pres">
      <dgm:prSet presAssocID="{EE11BA33-364D-4D5B-BEB8-0F70A0DE4E63}" presName="desTx" presStyleLbl="alignAccFollowNode1" presStyleIdx="1" presStyleCnt="3">
        <dgm:presLayoutVars>
          <dgm:bulletEnabled val="1"/>
        </dgm:presLayoutVars>
      </dgm:prSet>
      <dgm:spPr/>
      <dgm:t>
        <a:bodyPr/>
        <a:lstStyle/>
        <a:p>
          <a:endParaRPr lang="en-GB"/>
        </a:p>
      </dgm:t>
    </dgm:pt>
    <dgm:pt modelId="{1D2B30F4-66C6-49B8-A6CE-392B7D2E4966}" type="pres">
      <dgm:prSet presAssocID="{54CEAD6F-CB0E-4F6C-AD53-303C5BAF0F77}" presName="space" presStyleCnt="0"/>
      <dgm:spPr/>
    </dgm:pt>
    <dgm:pt modelId="{B7C3527D-76E7-4F3F-9C71-B35155F3730E}" type="pres">
      <dgm:prSet presAssocID="{E1FF068F-AA08-4615-8A9B-88D8936B5747}" presName="composite" presStyleCnt="0"/>
      <dgm:spPr/>
    </dgm:pt>
    <dgm:pt modelId="{133139E1-6592-4087-B20D-0FAEE187509D}" type="pres">
      <dgm:prSet presAssocID="{E1FF068F-AA08-4615-8A9B-88D8936B5747}" presName="parTx" presStyleLbl="alignNode1" presStyleIdx="2" presStyleCnt="3">
        <dgm:presLayoutVars>
          <dgm:chMax val="0"/>
          <dgm:chPref val="0"/>
          <dgm:bulletEnabled val="1"/>
        </dgm:presLayoutVars>
      </dgm:prSet>
      <dgm:spPr/>
      <dgm:t>
        <a:bodyPr/>
        <a:lstStyle/>
        <a:p>
          <a:endParaRPr lang="en-GB"/>
        </a:p>
      </dgm:t>
    </dgm:pt>
    <dgm:pt modelId="{7268D742-F446-453E-A0D8-BE323BEDC324}" type="pres">
      <dgm:prSet presAssocID="{E1FF068F-AA08-4615-8A9B-88D8936B5747}" presName="desTx" presStyleLbl="alignAccFollowNode1" presStyleIdx="2" presStyleCnt="3">
        <dgm:presLayoutVars>
          <dgm:bulletEnabled val="1"/>
        </dgm:presLayoutVars>
      </dgm:prSet>
      <dgm:spPr/>
      <dgm:t>
        <a:bodyPr/>
        <a:lstStyle/>
        <a:p>
          <a:endParaRPr lang="en-GB"/>
        </a:p>
      </dgm:t>
    </dgm:pt>
  </dgm:ptLst>
  <dgm:cxnLst>
    <dgm:cxn modelId="{10E98C19-C067-4C7D-B8ED-F511615CE8F7}" srcId="{DA9D0B89-AD0D-4A4D-A7B6-42A892BB1635}" destId="{C4554E52-B669-4121-8124-BF8F2837609E}" srcOrd="11" destOrd="0" parTransId="{2DC68BFF-70CA-462A-BAC2-6244989E6EA8}" sibTransId="{58BB076C-A6F0-42F1-9E2D-332CC5AF0BFC}"/>
    <dgm:cxn modelId="{385148FB-AA00-435B-B789-3B1BC0811002}" srcId="{EE11BA33-364D-4D5B-BEB8-0F70A0DE4E63}" destId="{BB0388EB-C2FF-412F-BB85-022AA126C520}" srcOrd="0" destOrd="0" parTransId="{D994D228-DED5-463D-A037-A4CF3A6D5339}" sibTransId="{354E8E86-7F4D-4FCB-A0A4-9B0CB2357C9C}"/>
    <dgm:cxn modelId="{B2C9AD19-2FD7-4BAB-ACF4-CE18F74A609C}" type="presOf" srcId="{21D7BCDC-C5D4-418B-B688-35A80E46D234}" destId="{D0B6210B-2F7E-4754-B64E-F2A91AAEEBD0}" srcOrd="0" destOrd="0" presId="urn:microsoft.com/office/officeart/2005/8/layout/hList1"/>
    <dgm:cxn modelId="{55A028AE-7FC6-42AE-9E15-DACE485FCD3F}" srcId="{DA9D0B89-AD0D-4A4D-A7B6-42A892BB1635}" destId="{7238DDD9-8734-4082-BC80-31E51B92AFEC}" srcOrd="12" destOrd="0" parTransId="{1020E6DF-1B78-4937-A461-4939CD1F10ED}" sibTransId="{2A27BEBE-E735-440C-BF8C-160DE0B5DA94}"/>
    <dgm:cxn modelId="{E4214C2E-7694-4BC6-9E30-5D81491BF27B}" srcId="{DA9D0B89-AD0D-4A4D-A7B6-42A892BB1635}" destId="{29F029C0-B658-4C8A-8BD7-FC3C6D77CA44}" srcOrd="1" destOrd="0" parTransId="{43D3E003-9530-4199-9844-4006BF6909E1}" sibTransId="{43E85600-34CC-42B5-BB5E-4E75E99C16AF}"/>
    <dgm:cxn modelId="{6E788E53-B116-4CF4-80B6-9261811857A9}" srcId="{DA9D0B89-AD0D-4A4D-A7B6-42A892BB1635}" destId="{0D2F95C7-A151-47CC-92F2-D87B64BE86B3}" srcOrd="10" destOrd="0" parTransId="{935C3241-6384-439F-A3B2-771EF50464B4}" sibTransId="{5511710C-9FDB-4C87-A881-B77B887FA7C7}"/>
    <dgm:cxn modelId="{E916C44A-6B3C-4C69-8648-192C19B1C847}" srcId="{EE11BA33-364D-4D5B-BEB8-0F70A0DE4E63}" destId="{451ECD9A-6CCE-4315-88A6-781B46730DBA}" srcOrd="4" destOrd="0" parTransId="{81674073-34E2-487F-A5C3-00147C463E82}" sibTransId="{05DE94A3-F928-4041-BFB2-44DF3D198392}"/>
    <dgm:cxn modelId="{D9444A56-3823-472B-8D03-B5BFDCA33829}" srcId="{E1FF068F-AA08-4615-8A9B-88D8936B5747}" destId="{85C8BB5F-9CEF-4F0F-9876-7367EC97E9C8}" srcOrd="2" destOrd="0" parTransId="{16FC5702-E664-4DCA-B24F-32B165AC1D83}" sibTransId="{D970BAD0-7DC7-4A04-8EB2-FB0FFCEEEDCB}"/>
    <dgm:cxn modelId="{282E2F5F-26B3-4C95-B3A8-A4060934C3CD}" type="presOf" srcId="{D8147413-1BDA-44CC-81C4-24325B1E696B}" destId="{EF7BFD4F-F778-4815-904E-A9074AEE605B}" srcOrd="0" destOrd="8" presId="urn:microsoft.com/office/officeart/2005/8/layout/hList1"/>
    <dgm:cxn modelId="{CFF1469A-CFFE-4594-974A-48B0DDB5BEBA}" srcId="{21D7BCDC-C5D4-418B-B688-35A80E46D234}" destId="{E1FF068F-AA08-4615-8A9B-88D8936B5747}" srcOrd="2" destOrd="0" parTransId="{C4BD47B3-5B13-4F63-AC08-253F2A02FD6F}" sibTransId="{EC159B8F-A0F8-4E67-A705-52A3EB0C504B}"/>
    <dgm:cxn modelId="{EFD9A408-277A-43E3-9F5C-1DE78FE01917}" type="presOf" srcId="{C165012E-7752-4431-BE15-50A17E24A2DE}" destId="{7268D742-F446-453E-A0D8-BE323BEDC324}" srcOrd="0" destOrd="3" presId="urn:microsoft.com/office/officeart/2005/8/layout/hList1"/>
    <dgm:cxn modelId="{BA81BF72-5516-497F-A345-E4CE3E4F6487}" type="presOf" srcId="{29F029C0-B658-4C8A-8BD7-FC3C6D77CA44}" destId="{EF7BFD4F-F778-4815-904E-A9074AEE605B}" srcOrd="0" destOrd="1" presId="urn:microsoft.com/office/officeart/2005/8/layout/hList1"/>
    <dgm:cxn modelId="{444EC499-2415-45BA-BB96-426CB61B2C17}" srcId="{EE11BA33-364D-4D5B-BEB8-0F70A0DE4E63}" destId="{78E9E408-2EF2-46A0-B1BC-E5C5EA5BD5DA}" srcOrd="6" destOrd="0" parTransId="{F6ED13DB-993B-46B8-99E0-6D843F28FBDA}" sibTransId="{DEC3A0A7-F172-4495-8EDF-CB9FDCE2E5EA}"/>
    <dgm:cxn modelId="{ED4FCC8D-D6B2-47C2-901D-12593DDEDA6F}" type="presOf" srcId="{7238DDD9-8734-4082-BC80-31E51B92AFEC}" destId="{EF7BFD4F-F778-4815-904E-A9074AEE605B}" srcOrd="0" destOrd="12" presId="urn:microsoft.com/office/officeart/2005/8/layout/hList1"/>
    <dgm:cxn modelId="{4F903715-D118-495D-972C-0B919A46C3A9}" srcId="{E1FF068F-AA08-4615-8A9B-88D8936B5747}" destId="{2FC416C7-66F5-4FB8-AFF4-E7A7F5CA68FD}" srcOrd="1" destOrd="0" parTransId="{1D3931EB-EABC-4321-9335-24227B714F90}" sibTransId="{659D7154-534B-4DAC-A49B-747119B2DB4B}"/>
    <dgm:cxn modelId="{24F4A50B-60F3-44CD-B24F-E5A745EBCE88}" srcId="{DA9D0B89-AD0D-4A4D-A7B6-42A892BB1635}" destId="{FB7E11A5-827F-479E-B75F-30439F32C619}" srcOrd="4" destOrd="0" parTransId="{AE2BE0AE-00E5-4985-82B5-AB9C2C1B0089}" sibTransId="{3E7CC815-4140-43FE-A47B-085288C0B557}"/>
    <dgm:cxn modelId="{24A61892-EACC-446E-B9E9-3A17DC5578B6}" type="presOf" srcId="{BBE0E9EC-2F44-4AC5-8FD6-997FF42AB764}" destId="{871F2518-5A78-4F5A-88AA-401FB0C67BB6}" srcOrd="0" destOrd="1" presId="urn:microsoft.com/office/officeart/2005/8/layout/hList1"/>
    <dgm:cxn modelId="{6B5337FA-1B41-4749-BE71-C363488D9D40}" type="presOf" srcId="{0D2F95C7-A151-47CC-92F2-D87B64BE86B3}" destId="{EF7BFD4F-F778-4815-904E-A9074AEE605B}" srcOrd="0" destOrd="10" presId="urn:microsoft.com/office/officeart/2005/8/layout/hList1"/>
    <dgm:cxn modelId="{9E4E1F85-C735-453D-9268-16A0428FAA37}" srcId="{EE11BA33-364D-4D5B-BEB8-0F70A0DE4E63}" destId="{BBE0E9EC-2F44-4AC5-8FD6-997FF42AB764}" srcOrd="1" destOrd="0" parTransId="{88162864-0354-4F82-94C5-D54E2103DB20}" sibTransId="{855D92EC-73DF-4A36-B1DB-1F51B3E117BA}"/>
    <dgm:cxn modelId="{8EC82583-1DE9-47D1-AA9C-0CCE396F3D3E}" srcId="{DA9D0B89-AD0D-4A4D-A7B6-42A892BB1635}" destId="{2B1CCE6F-AB0E-4D34-B694-06C13B56BA98}" srcOrd="6" destOrd="0" parTransId="{6C69B0CF-A549-409F-AF3A-FE3F8EDCB437}" sibTransId="{9FC3F8AB-FD1E-4A58-BE51-720DAEFEFE1D}"/>
    <dgm:cxn modelId="{DDC2C98A-2787-4D37-8C39-4552A8A64069}" type="presOf" srcId="{EE11BA33-364D-4D5B-BEB8-0F70A0DE4E63}" destId="{4D34B745-F3EB-47DE-AD3C-74F065FA8BFD}" srcOrd="0" destOrd="0" presId="urn:microsoft.com/office/officeart/2005/8/layout/hList1"/>
    <dgm:cxn modelId="{D000F89E-05B7-4BA3-BF62-CEB0BECAEC98}" type="presOf" srcId="{78E9E408-2EF2-46A0-B1BC-E5C5EA5BD5DA}" destId="{871F2518-5A78-4F5A-88AA-401FB0C67BB6}" srcOrd="0" destOrd="6" presId="urn:microsoft.com/office/officeart/2005/8/layout/hList1"/>
    <dgm:cxn modelId="{28BA2A06-7EF4-4120-961D-B20894601C43}" type="presOf" srcId="{584E0AC4-4CAA-4FFE-BE27-9BC1A8CE04D9}" destId="{EF7BFD4F-F778-4815-904E-A9074AEE605B}" srcOrd="0" destOrd="14" presId="urn:microsoft.com/office/officeart/2005/8/layout/hList1"/>
    <dgm:cxn modelId="{5929098E-89EE-49D2-A866-3ABBC2996B24}" type="presOf" srcId="{2B1CCE6F-AB0E-4D34-B694-06C13B56BA98}" destId="{EF7BFD4F-F778-4815-904E-A9074AEE605B}" srcOrd="0" destOrd="6" presId="urn:microsoft.com/office/officeart/2005/8/layout/hList1"/>
    <dgm:cxn modelId="{74F11379-C890-4D7C-8125-9A675EFB61FD}" type="presOf" srcId="{9D1FAF11-6E7B-48BA-9E8D-7B24254B07E3}" destId="{EF7BFD4F-F778-4815-904E-A9074AEE605B}" srcOrd="0" destOrd="3" presId="urn:microsoft.com/office/officeart/2005/8/layout/hList1"/>
    <dgm:cxn modelId="{1A291FAF-5A25-48AB-8387-35E593F050F9}" type="presOf" srcId="{2204DB6B-0956-4E9C-B147-F5661D54CDAF}" destId="{7268D742-F446-453E-A0D8-BE323BEDC324}" srcOrd="0" destOrd="0" presId="urn:microsoft.com/office/officeart/2005/8/layout/hList1"/>
    <dgm:cxn modelId="{06A1A8BE-03BB-45C0-8E4C-B0AF1E360363}" srcId="{E1FF068F-AA08-4615-8A9B-88D8936B5747}" destId="{0299DE3E-6925-400B-BBA4-F2EBB0F35B0B}" srcOrd="4" destOrd="0" parTransId="{E4535B88-1B4C-411F-B9E0-F4487AAD0D5A}" sibTransId="{E45BB41F-6058-4310-98AE-3E40F1B57B2F}"/>
    <dgm:cxn modelId="{EE2B5A24-1F44-4F96-850D-3FFC67C886AC}" type="presOf" srcId="{350566CD-EC2E-48DE-B84A-7A380E8C5868}" destId="{EF7BFD4F-F778-4815-904E-A9074AEE605B}" srcOrd="0" destOrd="5" presId="urn:microsoft.com/office/officeart/2005/8/layout/hList1"/>
    <dgm:cxn modelId="{A7055568-F3F6-4E31-8AD9-57E9753D915C}" srcId="{E1FF068F-AA08-4615-8A9B-88D8936B5747}" destId="{C165012E-7752-4431-BE15-50A17E24A2DE}" srcOrd="3" destOrd="0" parTransId="{10F0E4DE-C64A-4EC2-87FF-B84CEF344887}" sibTransId="{A2FE65A1-A537-4DBF-B6C7-93B0B84BEBA3}"/>
    <dgm:cxn modelId="{852906A4-75DF-4F00-8A50-6E8A95A3F4B4}" type="presOf" srcId="{40BAB43F-DD37-4754-8170-79E0E4ADAFF2}" destId="{EF7BFD4F-F778-4815-904E-A9074AEE605B}" srcOrd="0" destOrd="15" presId="urn:microsoft.com/office/officeart/2005/8/layout/hList1"/>
    <dgm:cxn modelId="{5A179B34-C428-4CB8-8B18-2248749742A8}" type="presOf" srcId="{1ED74043-6FCB-4086-806B-DB8D43D09AD5}" destId="{EF7BFD4F-F778-4815-904E-A9074AEE605B}" srcOrd="0" destOrd="7" presId="urn:microsoft.com/office/officeart/2005/8/layout/hList1"/>
    <dgm:cxn modelId="{353FB648-2CBD-4EDA-B9A8-5D4E5012F10F}" type="presOf" srcId="{FB7E11A5-827F-479E-B75F-30439F32C619}" destId="{EF7BFD4F-F778-4815-904E-A9074AEE605B}" srcOrd="0" destOrd="4" presId="urn:microsoft.com/office/officeart/2005/8/layout/hList1"/>
    <dgm:cxn modelId="{58342323-368E-4E06-9678-ED9D51E07781}" srcId="{DA9D0B89-AD0D-4A4D-A7B6-42A892BB1635}" destId="{350566CD-EC2E-48DE-B84A-7A380E8C5868}" srcOrd="5" destOrd="0" parTransId="{8E255B49-786F-4247-81F7-32DD455AFE48}" sibTransId="{B948860D-69C5-4179-97A3-B52E7C9F0974}"/>
    <dgm:cxn modelId="{59D20E96-CF12-4975-80DF-AC772D108591}" type="presOf" srcId="{DA9D0B89-AD0D-4A4D-A7B6-42A892BB1635}" destId="{63A9388E-46C3-4E5D-BD6D-E1B0E9969450}" srcOrd="0" destOrd="0" presId="urn:microsoft.com/office/officeart/2005/8/layout/hList1"/>
    <dgm:cxn modelId="{A9ABD9BF-8E37-48B0-B97E-41AB39CB60E6}" type="presOf" srcId="{85C8BB5F-9CEF-4F0F-9876-7367EC97E9C8}" destId="{7268D742-F446-453E-A0D8-BE323BEDC324}" srcOrd="0" destOrd="2" presId="urn:microsoft.com/office/officeart/2005/8/layout/hList1"/>
    <dgm:cxn modelId="{C9C34DD1-6ACA-4F7D-9D8C-97265D714279}" srcId="{DA9D0B89-AD0D-4A4D-A7B6-42A892BB1635}" destId="{D8147413-1BDA-44CC-81C4-24325B1E696B}" srcOrd="8" destOrd="0" parTransId="{65AF566B-CA6C-47DC-A30B-11610913DAD3}" sibTransId="{0D2ED0B9-0670-4B53-BEC1-DE4F1DEA0C7E}"/>
    <dgm:cxn modelId="{6E58E4E2-3283-4F40-AC38-A1D1F06A3062}" type="presOf" srcId="{451ECD9A-6CCE-4315-88A6-781B46730DBA}" destId="{871F2518-5A78-4F5A-88AA-401FB0C67BB6}" srcOrd="0" destOrd="4" presId="urn:microsoft.com/office/officeart/2005/8/layout/hList1"/>
    <dgm:cxn modelId="{66EC8F5B-8005-464A-A68F-C7E5B0591FE2}" type="presOf" srcId="{C4554E52-B669-4121-8124-BF8F2837609E}" destId="{EF7BFD4F-F778-4815-904E-A9074AEE605B}" srcOrd="0" destOrd="11" presId="urn:microsoft.com/office/officeart/2005/8/layout/hList1"/>
    <dgm:cxn modelId="{5C44FAB0-0322-4C99-BFAB-56B2A2D8694D}" srcId="{DA9D0B89-AD0D-4A4D-A7B6-42A892BB1635}" destId="{1ED74043-6FCB-4086-806B-DB8D43D09AD5}" srcOrd="7" destOrd="0" parTransId="{140DD848-C817-4DBB-8BFD-A414019E1EA9}" sibTransId="{71BDEB7B-EF5A-4BB2-81CD-9ADDDBEB6522}"/>
    <dgm:cxn modelId="{893431C3-1436-4794-ACBD-4113528CDC4F}" type="presOf" srcId="{BB0388EB-C2FF-412F-BB85-022AA126C520}" destId="{871F2518-5A78-4F5A-88AA-401FB0C67BB6}" srcOrd="0" destOrd="0" presId="urn:microsoft.com/office/officeart/2005/8/layout/hList1"/>
    <dgm:cxn modelId="{71D63C45-CEA1-41FB-9D68-B47F54618B42}" srcId="{21D7BCDC-C5D4-418B-B688-35A80E46D234}" destId="{EE11BA33-364D-4D5B-BEB8-0F70A0DE4E63}" srcOrd="1" destOrd="0" parTransId="{C1DB89C5-2225-4607-9239-DA4DC1924FE5}" sibTransId="{54CEAD6F-CB0E-4F6C-AD53-303C5BAF0F77}"/>
    <dgm:cxn modelId="{15CC05CF-011C-4039-8D92-38DC1584D2F3}" type="presOf" srcId="{E8A60A72-8912-4D79-9B45-F8869462FFF7}" destId="{EF7BFD4F-F778-4815-904E-A9074AEE605B}" srcOrd="0" destOrd="0" presId="urn:microsoft.com/office/officeart/2005/8/layout/hList1"/>
    <dgm:cxn modelId="{50E14955-B9C3-4924-9619-91D60A6BBA03}" srcId="{EE11BA33-364D-4D5B-BEB8-0F70A0DE4E63}" destId="{CF2BA201-7F8D-4582-8FEF-D550AA456BE2}" srcOrd="3" destOrd="0" parTransId="{F7366708-EBF6-4843-B129-54BAA19C1729}" sibTransId="{E5733A19-5CE9-4565-B36C-C93564EC980E}"/>
    <dgm:cxn modelId="{17AE6141-87D2-4B03-BE1F-610CB070AAFF}" type="presOf" srcId="{1719E99F-574E-4325-8CE2-3F92134B6F8A}" destId="{EF7BFD4F-F778-4815-904E-A9074AEE605B}" srcOrd="0" destOrd="2" presId="urn:microsoft.com/office/officeart/2005/8/layout/hList1"/>
    <dgm:cxn modelId="{42CEA8A2-1B86-4238-96AA-81BEA56B96DB}" srcId="{DA9D0B89-AD0D-4A4D-A7B6-42A892BB1635}" destId="{ED038B21-7C51-4D4F-88A5-936AD39E64B4}" srcOrd="13" destOrd="0" parTransId="{38509061-880B-489F-AE1B-891F1F798CFE}" sibTransId="{6A5D9824-305B-4EAB-B166-13D5C6DABAD7}"/>
    <dgm:cxn modelId="{E4FC80F2-3F0C-49C8-8946-F81269D835E8}" type="presOf" srcId="{ED038B21-7C51-4D4F-88A5-936AD39E64B4}" destId="{EF7BFD4F-F778-4815-904E-A9074AEE605B}" srcOrd="0" destOrd="13" presId="urn:microsoft.com/office/officeart/2005/8/layout/hList1"/>
    <dgm:cxn modelId="{6FB09004-8B62-4800-9255-94EFC4800072}" srcId="{E1FF068F-AA08-4615-8A9B-88D8936B5747}" destId="{2204DB6B-0956-4E9C-B147-F5661D54CDAF}" srcOrd="0" destOrd="0" parTransId="{3FD55711-6651-4994-AE91-9BE0C8B022D8}" sibTransId="{6D3CCCC2-3B1A-406F-A3D3-3CA1F804E524}"/>
    <dgm:cxn modelId="{3B045B58-6BC2-4009-BE72-18072D1073D1}" type="presOf" srcId="{E1FF068F-AA08-4615-8A9B-88D8936B5747}" destId="{133139E1-6592-4087-B20D-0FAEE187509D}" srcOrd="0" destOrd="0" presId="urn:microsoft.com/office/officeart/2005/8/layout/hList1"/>
    <dgm:cxn modelId="{27E04EF0-CDA8-4FA4-AFA4-6DAAB91B266C}" srcId="{DA9D0B89-AD0D-4A4D-A7B6-42A892BB1635}" destId="{584E0AC4-4CAA-4FFE-BE27-9BC1A8CE04D9}" srcOrd="14" destOrd="0" parTransId="{CECDE490-F4A9-4A71-9CC3-89C434827270}" sibTransId="{CBE5D0D5-FC35-4650-AAF2-1A5623A5AA4D}"/>
    <dgm:cxn modelId="{BD891A87-6857-423C-95FB-0B017B0C102B}" srcId="{DA9D0B89-AD0D-4A4D-A7B6-42A892BB1635}" destId="{9D1FAF11-6E7B-48BA-9E8D-7B24254B07E3}" srcOrd="3" destOrd="0" parTransId="{9F9387E3-2084-45E2-B38C-3B06FF7203C7}" sibTransId="{826DB947-581C-4A19-AB23-5ADA6F56FB72}"/>
    <dgm:cxn modelId="{83E1C9B2-F795-439F-9112-243813F986FA}" srcId="{EE11BA33-364D-4D5B-BEB8-0F70A0DE4E63}" destId="{A7A1B310-0F88-4734-B97F-1CDDA47CC664}" srcOrd="2" destOrd="0" parTransId="{CDA13830-06B8-4309-ADA5-4861111AB1E6}" sibTransId="{BAA19F2C-ED04-4246-BBFD-BD37E41F8B81}"/>
    <dgm:cxn modelId="{2E74E7C3-5333-468F-BA83-8C628FFF22C4}" type="presOf" srcId="{A7A1B310-0F88-4734-B97F-1CDDA47CC664}" destId="{871F2518-5A78-4F5A-88AA-401FB0C67BB6}" srcOrd="0" destOrd="2" presId="urn:microsoft.com/office/officeart/2005/8/layout/hList1"/>
    <dgm:cxn modelId="{6B12463C-D89C-434B-A78B-21FF02D8D2AE}" srcId="{DA9D0B89-AD0D-4A4D-A7B6-42A892BB1635}" destId="{40BAB43F-DD37-4754-8170-79E0E4ADAFF2}" srcOrd="15" destOrd="0" parTransId="{33B6C53E-D89D-4480-8DF7-C95BC1AC31BA}" sibTransId="{F1B6F4DF-B357-4EBD-97DB-A766EB9E2713}"/>
    <dgm:cxn modelId="{6BC0A04A-F510-4246-8E67-44527107F3D2}" srcId="{DA9D0B89-AD0D-4A4D-A7B6-42A892BB1635}" destId="{1719E99F-574E-4325-8CE2-3F92134B6F8A}" srcOrd="2" destOrd="0" parTransId="{8FFA2021-1D95-4B14-9D3B-AE640F9AE18F}" sibTransId="{9D83FDE2-116C-47CE-AFDD-D5B8816F00A7}"/>
    <dgm:cxn modelId="{12449207-E94C-483B-87FB-915042DC06AE}" srcId="{21D7BCDC-C5D4-418B-B688-35A80E46D234}" destId="{DA9D0B89-AD0D-4A4D-A7B6-42A892BB1635}" srcOrd="0" destOrd="0" parTransId="{ED0F9C81-9A71-4062-A54B-66DD695EEA7D}" sibTransId="{DB73764C-28B0-4248-9A99-2AC16CC95411}"/>
    <dgm:cxn modelId="{281B8A09-B04D-4330-8B5F-BBA4B3C79F20}" srcId="{DA9D0B89-AD0D-4A4D-A7B6-42A892BB1635}" destId="{E8A60A72-8912-4D79-9B45-F8869462FFF7}" srcOrd="0" destOrd="0" parTransId="{E7F1A2C7-C3DB-4B25-9ACD-71ACD7B5A5D8}" sibTransId="{D250CC57-77A9-4378-A9D5-3FE665CAC97A}"/>
    <dgm:cxn modelId="{66B32D19-86DD-45E6-BDB5-743F6A544284}" type="presOf" srcId="{0299DE3E-6925-400B-BBA4-F2EBB0F35B0B}" destId="{7268D742-F446-453E-A0D8-BE323BEDC324}" srcOrd="0" destOrd="4" presId="urn:microsoft.com/office/officeart/2005/8/layout/hList1"/>
    <dgm:cxn modelId="{D7415961-16B8-40C0-8B1D-B96CB40C89D7}" type="presOf" srcId="{CF2BA201-7F8D-4582-8FEF-D550AA456BE2}" destId="{871F2518-5A78-4F5A-88AA-401FB0C67BB6}" srcOrd="0" destOrd="3" presId="urn:microsoft.com/office/officeart/2005/8/layout/hList1"/>
    <dgm:cxn modelId="{3E5F6610-5F9E-4BD1-8BAF-6B989B99DED4}" srcId="{DA9D0B89-AD0D-4A4D-A7B6-42A892BB1635}" destId="{2C43252A-7D70-4204-B478-1B2137F91858}" srcOrd="9" destOrd="0" parTransId="{E501ED65-2D15-4ABD-9681-979C7D0711B4}" sibTransId="{341B8DB1-003A-41B4-B3B3-13A29E74907D}"/>
    <dgm:cxn modelId="{1C1ABE78-0713-4DED-B4C5-E98DCBBD0A6E}" type="presOf" srcId="{2C43252A-7D70-4204-B478-1B2137F91858}" destId="{EF7BFD4F-F778-4815-904E-A9074AEE605B}" srcOrd="0" destOrd="9" presId="urn:microsoft.com/office/officeart/2005/8/layout/hList1"/>
    <dgm:cxn modelId="{7D8CCF13-DDA0-49F7-99ED-95D3996D4C1A}" srcId="{EE11BA33-364D-4D5B-BEB8-0F70A0DE4E63}" destId="{FA792787-16F8-457F-A894-BFF8674404D9}" srcOrd="5" destOrd="0" parTransId="{A0997993-2B9A-4585-8815-D19FEDE8356E}" sibTransId="{6B6C64BB-BCE0-46F3-8F9D-C89C42AB280D}"/>
    <dgm:cxn modelId="{B73CC57E-8C6D-47DC-BC0C-4A10B4AF18E4}" type="presOf" srcId="{FA792787-16F8-457F-A894-BFF8674404D9}" destId="{871F2518-5A78-4F5A-88AA-401FB0C67BB6}" srcOrd="0" destOrd="5" presId="urn:microsoft.com/office/officeart/2005/8/layout/hList1"/>
    <dgm:cxn modelId="{09981B52-4302-4C76-B8EA-27B3ED454857}" type="presOf" srcId="{2FC416C7-66F5-4FB8-AFF4-E7A7F5CA68FD}" destId="{7268D742-F446-453E-A0D8-BE323BEDC324}" srcOrd="0" destOrd="1" presId="urn:microsoft.com/office/officeart/2005/8/layout/hList1"/>
    <dgm:cxn modelId="{39F4A830-F444-4FC6-91D4-8C8652909A5A}" type="presParOf" srcId="{D0B6210B-2F7E-4754-B64E-F2A91AAEEBD0}" destId="{34C8C1FE-3E8C-4612-909A-3790C9318E21}" srcOrd="0" destOrd="0" presId="urn:microsoft.com/office/officeart/2005/8/layout/hList1"/>
    <dgm:cxn modelId="{12A0AF27-7FE7-4FDC-9B80-FD001E18518F}" type="presParOf" srcId="{34C8C1FE-3E8C-4612-909A-3790C9318E21}" destId="{63A9388E-46C3-4E5D-BD6D-E1B0E9969450}" srcOrd="0" destOrd="0" presId="urn:microsoft.com/office/officeart/2005/8/layout/hList1"/>
    <dgm:cxn modelId="{8261B36C-123E-471D-9FAD-8F8839246BA0}" type="presParOf" srcId="{34C8C1FE-3E8C-4612-909A-3790C9318E21}" destId="{EF7BFD4F-F778-4815-904E-A9074AEE605B}" srcOrd="1" destOrd="0" presId="urn:microsoft.com/office/officeart/2005/8/layout/hList1"/>
    <dgm:cxn modelId="{0D9DB1C4-64C0-4B55-AE1C-917A9A09A096}" type="presParOf" srcId="{D0B6210B-2F7E-4754-B64E-F2A91AAEEBD0}" destId="{6FFA5D03-264B-48ED-9151-41C6DF000F27}" srcOrd="1" destOrd="0" presId="urn:microsoft.com/office/officeart/2005/8/layout/hList1"/>
    <dgm:cxn modelId="{B8CE9987-0A9E-4C8E-8987-B3C057151D93}" type="presParOf" srcId="{D0B6210B-2F7E-4754-B64E-F2A91AAEEBD0}" destId="{436F4DE6-0763-40EB-B0A6-94F5C22ADB82}" srcOrd="2" destOrd="0" presId="urn:microsoft.com/office/officeart/2005/8/layout/hList1"/>
    <dgm:cxn modelId="{7AEB9621-EA3B-4296-8A5A-EDCBE1E5B057}" type="presParOf" srcId="{436F4DE6-0763-40EB-B0A6-94F5C22ADB82}" destId="{4D34B745-F3EB-47DE-AD3C-74F065FA8BFD}" srcOrd="0" destOrd="0" presId="urn:microsoft.com/office/officeart/2005/8/layout/hList1"/>
    <dgm:cxn modelId="{016A6D10-01C9-414D-8512-2EE92938EFF7}" type="presParOf" srcId="{436F4DE6-0763-40EB-B0A6-94F5C22ADB82}" destId="{871F2518-5A78-4F5A-88AA-401FB0C67BB6}" srcOrd="1" destOrd="0" presId="urn:microsoft.com/office/officeart/2005/8/layout/hList1"/>
    <dgm:cxn modelId="{A85208E6-2979-4884-B5EE-E5FAF356EBC6}" type="presParOf" srcId="{D0B6210B-2F7E-4754-B64E-F2A91AAEEBD0}" destId="{1D2B30F4-66C6-49B8-A6CE-392B7D2E4966}" srcOrd="3" destOrd="0" presId="urn:microsoft.com/office/officeart/2005/8/layout/hList1"/>
    <dgm:cxn modelId="{D61BEE89-CF34-4AB1-84F4-5AAA8C3D8675}" type="presParOf" srcId="{D0B6210B-2F7E-4754-B64E-F2A91AAEEBD0}" destId="{B7C3527D-76E7-4F3F-9C71-B35155F3730E}" srcOrd="4" destOrd="0" presId="urn:microsoft.com/office/officeart/2005/8/layout/hList1"/>
    <dgm:cxn modelId="{3A27EB9A-C689-47B3-9BA0-02E727584A41}" type="presParOf" srcId="{B7C3527D-76E7-4F3F-9C71-B35155F3730E}" destId="{133139E1-6592-4087-B20D-0FAEE187509D}" srcOrd="0" destOrd="0" presId="urn:microsoft.com/office/officeart/2005/8/layout/hList1"/>
    <dgm:cxn modelId="{992ADC31-8A5B-4840-8729-9B80CA0B9AEA}" type="presParOf" srcId="{B7C3527D-76E7-4F3F-9C71-B35155F3730E}" destId="{7268D742-F446-453E-A0D8-BE323BEDC3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3CDF70D-D9E3-408E-B69F-23148608D51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E557B812-4028-4784-AB97-4BDAB1E16E5D}">
      <dgm:prSet phldrT="[Text]" custT="1"/>
      <dgm:spPr/>
      <dgm:t>
        <a:bodyPr/>
        <a:lstStyle/>
        <a:p>
          <a:r>
            <a:rPr lang="et-EE" sz="1200" b="1" dirty="0" smtClean="0">
              <a:solidFill>
                <a:srgbClr val="0F5494"/>
              </a:solidFill>
              <a:latin typeface="EC Square Sans Cond Pro" panose="020B0506040000020004" pitchFamily="34" charset="0"/>
            </a:rPr>
            <a:t>UK </a:t>
          </a:r>
          <a:r>
            <a:rPr lang="et-EE" sz="1200" b="1" dirty="0" err="1" smtClean="0">
              <a:solidFill>
                <a:srgbClr val="0F5494"/>
              </a:solidFill>
              <a:latin typeface="EC Square Sans Cond Pro" panose="020B0506040000020004" pitchFamily="34" charset="0"/>
            </a:rPr>
            <a:t>red</a:t>
          </a:r>
          <a:r>
            <a:rPr lang="et-EE" sz="1200" b="1" dirty="0" smtClean="0">
              <a:solidFill>
                <a:srgbClr val="0F5494"/>
              </a:solidFill>
              <a:latin typeface="EC Square Sans Cond Pro" panose="020B0506040000020004" pitchFamily="34" charset="0"/>
            </a:rPr>
            <a:t> </a:t>
          </a:r>
          <a:r>
            <a:rPr lang="et-EE" sz="1200" b="1" dirty="0" err="1" smtClean="0">
              <a:solidFill>
                <a:srgbClr val="0F5494"/>
              </a:solidFill>
              <a:latin typeface="EC Square Sans Cond Pro" panose="020B0506040000020004" pitchFamily="34" charset="0"/>
            </a:rPr>
            <a:t>lines</a:t>
          </a:r>
          <a:r>
            <a:rPr lang="et-EE" sz="1200" b="1" dirty="0" smtClean="0">
              <a:solidFill>
                <a:srgbClr val="0F5494"/>
              </a:solidFill>
              <a:latin typeface="EC Square Sans Cond Pro" panose="020B0506040000020004" pitchFamily="34" charset="0"/>
            </a:rPr>
            <a:t>:</a:t>
          </a:r>
          <a:endParaRPr lang="fr-BE" sz="1200" b="1" dirty="0" smtClean="0">
            <a:solidFill>
              <a:srgbClr val="0F5494"/>
            </a:solidFill>
            <a:latin typeface="EC Square Sans Cond Pro" panose="020B0506040000020004" pitchFamily="34" charset="0"/>
          </a:endParaRPr>
        </a:p>
        <a:p>
          <a:r>
            <a:rPr lang="et-EE" sz="1200" dirty="0" smtClean="0">
              <a:solidFill>
                <a:srgbClr val="0F5494"/>
              </a:solidFill>
              <a:latin typeface="EC Square Sans Cond Pro" panose="020B0506040000020004" pitchFamily="34" charset="0"/>
            </a:rPr>
            <a:t>- No </a:t>
          </a:r>
          <a:r>
            <a:rPr lang="et-EE" sz="1200" dirty="0" err="1" smtClean="0">
              <a:solidFill>
                <a:srgbClr val="0F5494"/>
              </a:solidFill>
              <a:latin typeface="EC Square Sans Cond Pro" panose="020B0506040000020004" pitchFamily="34" charset="0"/>
            </a:rPr>
            <a:t>free</a:t>
          </a:r>
          <a:r>
            <a:rPr lang="et-EE" sz="1200" dirty="0" smtClean="0">
              <a:solidFill>
                <a:srgbClr val="0F5494"/>
              </a:solidFill>
              <a:latin typeface="EC Square Sans Cond Pro" panose="020B0506040000020004" pitchFamily="34" charset="0"/>
            </a:rPr>
            <a:t> </a:t>
          </a:r>
          <a:r>
            <a:rPr lang="et-EE" sz="1200" dirty="0" err="1" smtClean="0">
              <a:solidFill>
                <a:srgbClr val="0F5494"/>
              </a:solidFill>
              <a:latin typeface="EC Square Sans Cond Pro" panose="020B0506040000020004" pitchFamily="34" charset="0"/>
            </a:rPr>
            <a:t>movement</a:t>
          </a:r>
          <a:r>
            <a:rPr lang="et-EE" sz="1200" dirty="0" smtClean="0">
              <a:solidFill>
                <a:srgbClr val="0F5494"/>
              </a:solidFill>
              <a:latin typeface="EC Square Sans Cond Pro" panose="020B0506040000020004" pitchFamily="34" charset="0"/>
            </a:rPr>
            <a:t>;</a:t>
          </a:r>
          <a:endParaRPr lang="fr-BE" sz="1200" dirty="0" smtClean="0">
            <a:solidFill>
              <a:srgbClr val="0F5494"/>
            </a:solidFill>
            <a:latin typeface="EC Square Sans Cond Pro" panose="020B0506040000020004" pitchFamily="34" charset="0"/>
          </a:endParaRPr>
        </a:p>
        <a:p>
          <a:r>
            <a:rPr lang="et-EE" sz="1200" dirty="0" smtClean="0">
              <a:solidFill>
                <a:srgbClr val="0F5494"/>
              </a:solidFill>
              <a:latin typeface="EC Square Sans Cond Pro" panose="020B0506040000020004" pitchFamily="34" charset="0"/>
            </a:rPr>
            <a:t>- No </a:t>
          </a:r>
          <a:r>
            <a:rPr lang="fr-BE" sz="1200" dirty="0" err="1" smtClean="0">
              <a:solidFill>
                <a:srgbClr val="0F5494"/>
              </a:solidFill>
              <a:latin typeface="EC Square Sans Cond Pro" panose="020B0506040000020004" pitchFamily="34" charset="0"/>
            </a:rPr>
            <a:t>substantial</a:t>
          </a:r>
          <a:r>
            <a:rPr lang="fr-BE" sz="1200" dirty="0" smtClean="0">
              <a:solidFill>
                <a:srgbClr val="0F5494"/>
              </a:solidFill>
              <a:latin typeface="EC Square Sans Cond Pro" panose="020B0506040000020004" pitchFamily="34" charset="0"/>
            </a:rPr>
            <a:t> </a:t>
          </a:r>
          <a:r>
            <a:rPr lang="en-GB" sz="1200" dirty="0" smtClean="0">
              <a:solidFill>
                <a:srgbClr val="0F5494"/>
              </a:solidFill>
              <a:latin typeface="EC Square Sans Cond Pro" panose="020B0506040000020004" pitchFamily="34" charset="0"/>
            </a:rPr>
            <a:t>financial contribution</a:t>
          </a:r>
          <a:r>
            <a:rPr lang="et-EE" sz="1200" dirty="0" smtClean="0">
              <a:solidFill>
                <a:srgbClr val="0F5494"/>
              </a:solidFill>
              <a:latin typeface="EC Square Sans Cond Pro" panose="020B0506040000020004" pitchFamily="34" charset="0"/>
            </a:rPr>
            <a:t>;</a:t>
          </a:r>
          <a:endParaRPr lang="en-GB" sz="1200" dirty="0" smtClean="0">
            <a:solidFill>
              <a:srgbClr val="0F5494"/>
            </a:solidFill>
            <a:latin typeface="EC Square Sans Cond Pro" panose="020B0506040000020004" pitchFamily="34" charset="0"/>
          </a:endParaRPr>
        </a:p>
        <a:p>
          <a:r>
            <a:rPr lang="en-GB" sz="1200" dirty="0" smtClean="0">
              <a:solidFill>
                <a:srgbClr val="0F5494"/>
              </a:solidFill>
              <a:latin typeface="EC Square Sans Cond Pro" panose="020B0506040000020004" pitchFamily="34" charset="0"/>
            </a:rPr>
            <a:t>- Regulatory autonomy.</a:t>
          </a:r>
          <a:endParaRPr lang="et-EE" sz="1200" b="1" dirty="0" smtClean="0">
            <a:solidFill>
              <a:srgbClr val="0F5494"/>
            </a:solidFill>
            <a:latin typeface="EC Square Sans Cond Pro" panose="020B0506040000020004" pitchFamily="34" charset="0"/>
          </a:endParaRPr>
        </a:p>
      </dgm:t>
    </dgm:pt>
    <dgm:pt modelId="{D8AA810C-CC08-4C8E-8643-A0CD2F56CDBB}" type="parTrans" cxnId="{08E219AB-D152-4EB5-B898-02921B4EA2D6}">
      <dgm:prSet/>
      <dgm:spPr/>
      <dgm:t>
        <a:bodyPr/>
        <a:lstStyle/>
        <a:p>
          <a:endParaRPr lang="en-GB"/>
        </a:p>
      </dgm:t>
    </dgm:pt>
    <dgm:pt modelId="{074172DD-66DA-4ACD-973C-F615F6BAED0F}" type="sibTrans" cxnId="{08E219AB-D152-4EB5-B898-02921B4EA2D6}">
      <dgm:prSet/>
      <dgm:spPr/>
      <dgm:t>
        <a:bodyPr/>
        <a:lstStyle/>
        <a:p>
          <a:endParaRPr lang="en-GB"/>
        </a:p>
      </dgm:t>
    </dgm:pt>
    <dgm:pt modelId="{5DB0A96F-C38D-4032-A40C-808826F21AA9}">
      <dgm:prSet phldrT="[Text]" custT="1"/>
      <dgm:spPr/>
      <dgm:t>
        <a:bodyPr/>
        <a:lstStyle/>
        <a:p>
          <a:r>
            <a:rPr lang="et-EE" sz="1200" b="1" dirty="0" smtClean="0">
              <a:solidFill>
                <a:srgbClr val="0F5494"/>
              </a:solidFill>
              <a:latin typeface="EC Square Sans Cond Pro" panose="020B0506040000020004" pitchFamily="34" charset="0"/>
            </a:rPr>
            <a:t>UK </a:t>
          </a:r>
          <a:r>
            <a:rPr lang="et-EE" sz="1200" b="1" dirty="0" err="1" smtClean="0">
              <a:solidFill>
                <a:srgbClr val="0F5494"/>
              </a:solidFill>
              <a:latin typeface="EC Square Sans Cond Pro" panose="020B0506040000020004" pitchFamily="34" charset="0"/>
            </a:rPr>
            <a:t>red</a:t>
          </a:r>
          <a:r>
            <a:rPr lang="et-EE" sz="1200" b="1" dirty="0" smtClean="0">
              <a:solidFill>
                <a:srgbClr val="0F5494"/>
              </a:solidFill>
              <a:latin typeface="EC Square Sans Cond Pro" panose="020B0506040000020004" pitchFamily="34" charset="0"/>
            </a:rPr>
            <a:t> </a:t>
          </a:r>
          <a:r>
            <a:rPr lang="et-EE" sz="1200" b="1" dirty="0" err="1" smtClean="0">
              <a:solidFill>
                <a:srgbClr val="0F5494"/>
              </a:solidFill>
              <a:latin typeface="EC Square Sans Cond Pro" panose="020B0506040000020004" pitchFamily="34" charset="0"/>
            </a:rPr>
            <a:t>lines</a:t>
          </a:r>
          <a:r>
            <a:rPr lang="et-EE" sz="1200" b="1" dirty="0" smtClean="0">
              <a:solidFill>
                <a:srgbClr val="0F5494"/>
              </a:solidFill>
              <a:latin typeface="EC Square Sans Cond Pro" panose="020B0506040000020004" pitchFamily="34" charset="0"/>
            </a:rPr>
            <a:t>:</a:t>
          </a:r>
        </a:p>
        <a:p>
          <a:r>
            <a:rPr lang="et-EE" sz="1200" dirty="0" smtClean="0">
              <a:solidFill>
                <a:srgbClr val="0F5494"/>
              </a:solidFill>
              <a:latin typeface="EC Square Sans Cond Pro" panose="020B0506040000020004" pitchFamily="34" charset="0"/>
            </a:rPr>
            <a:t>- No ECJ </a:t>
          </a:r>
          <a:r>
            <a:rPr lang="et-EE" sz="1200" dirty="0" err="1" smtClean="0">
              <a:solidFill>
                <a:srgbClr val="0F5494"/>
              </a:solidFill>
              <a:latin typeface="EC Square Sans Cond Pro" panose="020B0506040000020004" pitchFamily="34" charset="0"/>
            </a:rPr>
            <a:t>jurisdiction</a:t>
          </a:r>
          <a:r>
            <a:rPr lang="fr-BE" sz="1200" dirty="0" smtClean="0">
              <a:solidFill>
                <a:srgbClr val="0F5494"/>
              </a:solidFill>
              <a:latin typeface="EC Square Sans Cond Pro" panose="020B0506040000020004" pitchFamily="34" charset="0"/>
            </a:rPr>
            <a:t>; </a:t>
          </a:r>
        </a:p>
        <a:p>
          <a:r>
            <a:rPr lang="en-GB" sz="1200" dirty="0" smtClean="0">
              <a:solidFill>
                <a:srgbClr val="0F5494"/>
              </a:solidFill>
              <a:latin typeface="EC Square Sans Cond Pro" panose="020B0506040000020004" pitchFamily="34" charset="0"/>
            </a:rPr>
            <a:t>- Regulatory autonomy.</a:t>
          </a:r>
          <a:endParaRPr lang="en-GB" sz="1200" dirty="0">
            <a:solidFill>
              <a:srgbClr val="0F5494"/>
            </a:solidFill>
            <a:latin typeface="EC Square Sans Cond Pro" panose="020B0506040000020004" pitchFamily="34" charset="0"/>
          </a:endParaRPr>
        </a:p>
      </dgm:t>
    </dgm:pt>
    <dgm:pt modelId="{F282CCC0-2D88-4D46-9104-4375D43F3B28}" type="parTrans" cxnId="{C1B6D567-A47A-4898-BB4E-6420FB3413E1}">
      <dgm:prSet/>
      <dgm:spPr/>
      <dgm:t>
        <a:bodyPr/>
        <a:lstStyle/>
        <a:p>
          <a:endParaRPr lang="en-GB"/>
        </a:p>
      </dgm:t>
    </dgm:pt>
    <dgm:pt modelId="{5058C301-8EBD-4BAA-9800-0F6B95E7F308}" type="sibTrans" cxnId="{C1B6D567-A47A-4898-BB4E-6420FB3413E1}">
      <dgm:prSet/>
      <dgm:spPr/>
      <dgm:t>
        <a:bodyPr/>
        <a:lstStyle/>
        <a:p>
          <a:endParaRPr lang="en-GB"/>
        </a:p>
      </dgm:t>
    </dgm:pt>
    <dgm:pt modelId="{91251947-2C4D-41E3-B270-1087031D543D}">
      <dgm:prSet phldrT="[Text]" custT="1"/>
      <dgm:spPr/>
      <dgm:t>
        <a:bodyPr/>
        <a:lstStyle/>
        <a:p>
          <a:pPr algn="ctr"/>
          <a:r>
            <a:rPr lang="et-EE" sz="1200" b="1" dirty="0" smtClean="0">
              <a:solidFill>
                <a:srgbClr val="0F5494"/>
              </a:solidFill>
              <a:latin typeface="EC Square Sans Cond Pro" panose="020B0506040000020004" pitchFamily="34" charset="0"/>
            </a:rPr>
            <a:t>UK </a:t>
          </a:r>
          <a:r>
            <a:rPr lang="et-EE" sz="1200" b="1" dirty="0" err="1" smtClean="0">
              <a:solidFill>
                <a:srgbClr val="0F5494"/>
              </a:solidFill>
              <a:latin typeface="EC Square Sans Cond Pro" panose="020B0506040000020004" pitchFamily="34" charset="0"/>
            </a:rPr>
            <a:t>leaves</a:t>
          </a:r>
          <a:endParaRPr lang="fr-BE" sz="1200" b="1" dirty="0" smtClean="0">
            <a:solidFill>
              <a:srgbClr val="0F5494"/>
            </a:solidFill>
            <a:latin typeface="EC Square Sans Cond Pro" panose="020B0506040000020004" pitchFamily="34" charset="0"/>
          </a:endParaRPr>
        </a:p>
        <a:p>
          <a:pPr algn="ctr"/>
          <a:r>
            <a:rPr lang="fr-BE" sz="1200" b="1" dirty="0" smtClean="0">
              <a:solidFill>
                <a:srgbClr val="0F5494"/>
              </a:solidFill>
              <a:latin typeface="EC Square Sans Cond Pro" panose="020B0506040000020004" pitchFamily="34" charset="0"/>
            </a:rPr>
            <a:t>the EU</a:t>
          </a:r>
          <a:endParaRPr lang="en-GB" sz="1200" b="1" dirty="0">
            <a:solidFill>
              <a:srgbClr val="0F5494"/>
            </a:solidFill>
            <a:latin typeface="EC Square Sans Cond Pro" panose="020B0506040000020004" pitchFamily="34" charset="0"/>
          </a:endParaRPr>
        </a:p>
      </dgm:t>
    </dgm:pt>
    <dgm:pt modelId="{769D4196-DFD4-42BB-B5A9-760EF309C3CE}" type="parTrans" cxnId="{5D06649E-C48D-4A39-AFE1-C924782BFDEE}">
      <dgm:prSet/>
      <dgm:spPr/>
      <dgm:t>
        <a:bodyPr/>
        <a:lstStyle/>
        <a:p>
          <a:endParaRPr lang="en-GB"/>
        </a:p>
      </dgm:t>
    </dgm:pt>
    <dgm:pt modelId="{F694A4D2-4314-44AF-943D-8F593660B9AF}" type="sibTrans" cxnId="{5D06649E-C48D-4A39-AFE1-C924782BFDEE}">
      <dgm:prSet/>
      <dgm:spPr/>
      <dgm:t>
        <a:bodyPr/>
        <a:lstStyle/>
        <a:p>
          <a:endParaRPr lang="en-GB"/>
        </a:p>
      </dgm:t>
    </dgm:pt>
    <dgm:pt modelId="{593BA21A-D91A-42FE-B185-03AB128806D2}">
      <dgm:prSet phldrT="[Text]" custT="1"/>
      <dgm:spPr/>
      <dgm:t>
        <a:bodyPr/>
        <a:lstStyle/>
        <a:p>
          <a:r>
            <a:rPr lang="et-EE" sz="1200" b="1" dirty="0" smtClean="0">
              <a:solidFill>
                <a:srgbClr val="0F5494"/>
              </a:solidFill>
              <a:latin typeface="EC Square Sans Cond Pro" panose="020B0506040000020004" pitchFamily="34" charset="0"/>
            </a:rPr>
            <a:t>UK </a:t>
          </a:r>
          <a:r>
            <a:rPr lang="et-EE" sz="1200" b="1" dirty="0" err="1" smtClean="0">
              <a:solidFill>
                <a:srgbClr val="0F5494"/>
              </a:solidFill>
              <a:latin typeface="EC Square Sans Cond Pro" panose="020B0506040000020004" pitchFamily="34" charset="0"/>
            </a:rPr>
            <a:t>red</a:t>
          </a:r>
          <a:r>
            <a:rPr lang="et-EE" sz="1200" b="1" dirty="0" smtClean="0">
              <a:solidFill>
                <a:srgbClr val="0F5494"/>
              </a:solidFill>
              <a:latin typeface="EC Square Sans Cond Pro" panose="020B0506040000020004" pitchFamily="34" charset="0"/>
            </a:rPr>
            <a:t> </a:t>
          </a:r>
          <a:r>
            <a:rPr lang="et-EE" sz="1200" b="1" dirty="0" err="1" smtClean="0">
              <a:solidFill>
                <a:srgbClr val="0F5494"/>
              </a:solidFill>
              <a:latin typeface="EC Square Sans Cond Pro" panose="020B0506040000020004" pitchFamily="34" charset="0"/>
            </a:rPr>
            <a:t>lines</a:t>
          </a:r>
          <a:r>
            <a:rPr lang="et-EE" sz="1200" b="1" dirty="0" smtClean="0">
              <a:solidFill>
                <a:srgbClr val="0F5494"/>
              </a:solidFill>
              <a:latin typeface="EC Square Sans Cond Pro" panose="020B0506040000020004" pitchFamily="34" charset="0"/>
            </a:rPr>
            <a:t>:</a:t>
          </a:r>
        </a:p>
        <a:p>
          <a:r>
            <a:rPr lang="et-EE" sz="1200" dirty="0" smtClean="0">
              <a:solidFill>
                <a:srgbClr val="0F5494"/>
              </a:solidFill>
              <a:latin typeface="EC Square Sans Cond Pro" panose="020B0506040000020004" pitchFamily="34" charset="0"/>
            </a:rPr>
            <a:t>- </a:t>
          </a:r>
          <a:r>
            <a:rPr lang="et-EE" sz="1200" dirty="0" err="1" smtClean="0">
              <a:solidFill>
                <a:srgbClr val="0F5494"/>
              </a:solidFill>
              <a:latin typeface="EC Square Sans Cond Pro" panose="020B0506040000020004" pitchFamily="34" charset="0"/>
            </a:rPr>
            <a:t>Independent</a:t>
          </a:r>
          <a:r>
            <a:rPr lang="et-EE" sz="1200" dirty="0" smtClean="0">
              <a:solidFill>
                <a:srgbClr val="0F5494"/>
              </a:solidFill>
              <a:latin typeface="EC Square Sans Cond Pro" panose="020B0506040000020004" pitchFamily="34" charset="0"/>
            </a:rPr>
            <a:t> </a:t>
          </a:r>
          <a:r>
            <a:rPr lang="et-EE" sz="1200" dirty="0" err="1" smtClean="0">
              <a:solidFill>
                <a:srgbClr val="0F5494"/>
              </a:solidFill>
              <a:latin typeface="EC Square Sans Cond Pro" panose="020B0506040000020004" pitchFamily="34" charset="0"/>
            </a:rPr>
            <a:t>trade</a:t>
          </a:r>
          <a:r>
            <a:rPr lang="et-EE" sz="1200" dirty="0" smtClean="0">
              <a:solidFill>
                <a:srgbClr val="0F5494"/>
              </a:solidFill>
              <a:latin typeface="EC Square Sans Cond Pro" panose="020B0506040000020004" pitchFamily="34" charset="0"/>
            </a:rPr>
            <a:t> </a:t>
          </a:r>
          <a:r>
            <a:rPr lang="et-EE" sz="1200" dirty="0" err="1" smtClean="0">
              <a:solidFill>
                <a:srgbClr val="0F5494"/>
              </a:solidFill>
              <a:latin typeface="EC Square Sans Cond Pro" panose="020B0506040000020004" pitchFamily="34" charset="0"/>
            </a:rPr>
            <a:t>policy</a:t>
          </a:r>
          <a:r>
            <a:rPr lang="fr-BE" sz="1200" dirty="0" smtClean="0">
              <a:solidFill>
                <a:srgbClr val="0F5494"/>
              </a:solidFill>
              <a:latin typeface="EC Square Sans Cond Pro" panose="020B0506040000020004" pitchFamily="34" charset="0"/>
            </a:rPr>
            <a:t>.</a:t>
          </a:r>
          <a:endParaRPr lang="en-GB" sz="1200" dirty="0">
            <a:solidFill>
              <a:srgbClr val="0F5494"/>
            </a:solidFill>
            <a:latin typeface="EC Square Sans Cond Pro" panose="020B0506040000020004" pitchFamily="34" charset="0"/>
          </a:endParaRPr>
        </a:p>
      </dgm:t>
    </dgm:pt>
    <dgm:pt modelId="{91914D17-72E6-4AE9-B1CC-CF96C140BC17}" type="parTrans" cxnId="{EDF3A8B3-D576-44F2-A379-331804515738}">
      <dgm:prSet/>
      <dgm:spPr/>
      <dgm:t>
        <a:bodyPr/>
        <a:lstStyle/>
        <a:p>
          <a:endParaRPr lang="en-GB"/>
        </a:p>
      </dgm:t>
    </dgm:pt>
    <dgm:pt modelId="{5FE03A03-1AA3-495D-99C0-7A1E23516284}" type="sibTrans" cxnId="{EDF3A8B3-D576-44F2-A379-331804515738}">
      <dgm:prSet/>
      <dgm:spPr/>
      <dgm:t>
        <a:bodyPr/>
        <a:lstStyle/>
        <a:p>
          <a:endParaRPr lang="en-GB"/>
        </a:p>
      </dgm:t>
    </dgm:pt>
    <dgm:pt modelId="{CCCD4BBA-B092-480A-960A-D9B0E21B0B38}">
      <dgm:prSet phldrT="[Text]" custT="1"/>
      <dgm:spPr/>
      <dgm:t>
        <a:bodyPr/>
        <a:lstStyle/>
        <a:p>
          <a:pPr defTabSz="533400">
            <a:lnSpc>
              <a:spcPct val="90000"/>
            </a:lnSpc>
            <a:spcBef>
              <a:spcPct val="0"/>
            </a:spcBef>
            <a:spcAft>
              <a:spcPct val="35000"/>
            </a:spcAft>
          </a:pPr>
          <a:r>
            <a:rPr lang="et-EE" sz="1200" b="1" dirty="0" smtClean="0">
              <a:solidFill>
                <a:srgbClr val="0F5494"/>
              </a:solidFill>
              <a:latin typeface="EC Square Sans Cond Pro" panose="020B0506040000020004" pitchFamily="34" charset="0"/>
            </a:rPr>
            <a:t>UK </a:t>
          </a:r>
          <a:r>
            <a:rPr lang="et-EE" sz="1200" b="1" dirty="0" err="1" smtClean="0">
              <a:solidFill>
                <a:srgbClr val="0F5494"/>
              </a:solidFill>
              <a:latin typeface="EC Square Sans Cond Pro" panose="020B0506040000020004" pitchFamily="34" charset="0"/>
            </a:rPr>
            <a:t>red</a:t>
          </a:r>
          <a:r>
            <a:rPr lang="et-EE" sz="1200" b="1" dirty="0" smtClean="0">
              <a:solidFill>
                <a:srgbClr val="0F5494"/>
              </a:solidFill>
              <a:latin typeface="EC Square Sans Cond Pro" panose="020B0506040000020004" pitchFamily="34" charset="0"/>
            </a:rPr>
            <a:t> </a:t>
          </a:r>
          <a:r>
            <a:rPr lang="et-EE" sz="1200" b="1" dirty="0" err="1" smtClean="0">
              <a:solidFill>
                <a:srgbClr val="0F5494"/>
              </a:solidFill>
              <a:latin typeface="EC Square Sans Cond Pro" panose="020B0506040000020004" pitchFamily="34" charset="0"/>
            </a:rPr>
            <a:t>lines</a:t>
          </a:r>
          <a:r>
            <a:rPr lang="et-EE" sz="1200" b="1" dirty="0" smtClean="0">
              <a:solidFill>
                <a:srgbClr val="0F5494"/>
              </a:solidFill>
              <a:latin typeface="EC Square Sans Cond Pro" panose="020B0506040000020004" pitchFamily="34" charset="0"/>
            </a:rPr>
            <a:t>:</a:t>
          </a:r>
        </a:p>
        <a:p>
          <a:pPr defTabSz="533400">
            <a:lnSpc>
              <a:spcPct val="90000"/>
            </a:lnSpc>
            <a:spcBef>
              <a:spcPct val="0"/>
            </a:spcBef>
            <a:spcAft>
              <a:spcPct val="35000"/>
            </a:spcAft>
          </a:pPr>
          <a:r>
            <a:rPr lang="et-EE" sz="1200" dirty="0" smtClean="0">
              <a:solidFill>
                <a:srgbClr val="0F5494"/>
              </a:solidFill>
              <a:latin typeface="EC Square Sans Cond Pro" panose="020B0506040000020004" pitchFamily="34" charset="0"/>
            </a:rPr>
            <a:t>- No ECJ </a:t>
          </a:r>
          <a:r>
            <a:rPr lang="et-EE" sz="1200" dirty="0" err="1" smtClean="0">
              <a:solidFill>
                <a:srgbClr val="0F5494"/>
              </a:solidFill>
              <a:latin typeface="EC Square Sans Cond Pro" panose="020B0506040000020004" pitchFamily="34" charset="0"/>
            </a:rPr>
            <a:t>jurisdiction</a:t>
          </a:r>
          <a:r>
            <a:rPr lang="et-EE" sz="1200" dirty="0" smtClean="0">
              <a:solidFill>
                <a:srgbClr val="0F5494"/>
              </a:solidFill>
              <a:latin typeface="EC Square Sans Cond Pro" panose="020B0506040000020004" pitchFamily="34" charset="0"/>
            </a:rPr>
            <a:t>;</a:t>
          </a:r>
        </a:p>
        <a:p>
          <a:pPr defTabSz="533400">
            <a:lnSpc>
              <a:spcPct val="90000"/>
            </a:lnSpc>
            <a:spcBef>
              <a:spcPct val="0"/>
            </a:spcBef>
            <a:spcAft>
              <a:spcPct val="35000"/>
            </a:spcAft>
          </a:pPr>
          <a:r>
            <a:rPr lang="et-EE" sz="1200" dirty="0" smtClean="0">
              <a:solidFill>
                <a:srgbClr val="0F5494"/>
              </a:solidFill>
              <a:latin typeface="EC Square Sans Cond Pro" panose="020B0506040000020004" pitchFamily="34" charset="0"/>
            </a:rPr>
            <a:t>- No </a:t>
          </a:r>
          <a:r>
            <a:rPr lang="et-EE" sz="1200" dirty="0" err="1" smtClean="0">
              <a:solidFill>
                <a:srgbClr val="0F5494"/>
              </a:solidFill>
              <a:latin typeface="EC Square Sans Cond Pro" panose="020B0506040000020004" pitchFamily="34" charset="0"/>
            </a:rPr>
            <a:t>free</a:t>
          </a:r>
          <a:r>
            <a:rPr lang="et-EE" sz="1200" dirty="0" smtClean="0">
              <a:solidFill>
                <a:srgbClr val="0F5494"/>
              </a:solidFill>
              <a:latin typeface="EC Square Sans Cond Pro" panose="020B0506040000020004" pitchFamily="34" charset="0"/>
            </a:rPr>
            <a:t> </a:t>
          </a:r>
          <a:r>
            <a:rPr lang="et-EE" sz="1200" dirty="0" err="1" smtClean="0">
              <a:solidFill>
                <a:srgbClr val="0F5494"/>
              </a:solidFill>
              <a:latin typeface="EC Square Sans Cond Pro" panose="020B0506040000020004" pitchFamily="34" charset="0"/>
            </a:rPr>
            <a:t>movement</a:t>
          </a:r>
          <a:r>
            <a:rPr lang="fr-BE" sz="1200" dirty="0" smtClean="0">
              <a:solidFill>
                <a:srgbClr val="0F5494"/>
              </a:solidFill>
              <a:latin typeface="EC Square Sans Cond Pro" panose="020B0506040000020004" pitchFamily="34" charset="0"/>
            </a:rPr>
            <a:t>;</a:t>
          </a:r>
        </a:p>
        <a:p>
          <a:pPr marL="0" marR="0" indent="0" defTabSz="914400" eaLnBrk="1" fontAlgn="auto" latinLnBrk="0" hangingPunct="1">
            <a:lnSpc>
              <a:spcPct val="100000"/>
            </a:lnSpc>
            <a:spcBef>
              <a:spcPts val="0"/>
            </a:spcBef>
            <a:spcAft>
              <a:spcPts val="0"/>
            </a:spcAft>
            <a:buClrTx/>
            <a:buSzTx/>
            <a:buFontTx/>
            <a:buNone/>
            <a:tabLst/>
            <a:defRPr/>
          </a:pPr>
          <a:r>
            <a:rPr lang="et-EE" sz="1200" dirty="0" smtClean="0">
              <a:solidFill>
                <a:srgbClr val="0F5494"/>
              </a:solidFill>
              <a:latin typeface="EC Square Sans Cond Pro" panose="020B0506040000020004" pitchFamily="34" charset="0"/>
            </a:rPr>
            <a:t>- No </a:t>
          </a:r>
          <a:r>
            <a:rPr lang="fr-BE" sz="1200" dirty="0" err="1" smtClean="0">
              <a:solidFill>
                <a:srgbClr val="0F5494"/>
              </a:solidFill>
              <a:latin typeface="EC Square Sans Cond Pro" panose="020B0506040000020004" pitchFamily="34" charset="0"/>
            </a:rPr>
            <a:t>substantial</a:t>
          </a:r>
          <a:r>
            <a:rPr lang="fr-BE" sz="1200" dirty="0" smtClean="0">
              <a:solidFill>
                <a:srgbClr val="0F5494"/>
              </a:solidFill>
              <a:latin typeface="EC Square Sans Cond Pro" panose="020B0506040000020004" pitchFamily="34" charset="0"/>
            </a:rPr>
            <a:t> </a:t>
          </a:r>
          <a:r>
            <a:rPr lang="fr-BE" sz="1200" dirty="0" err="1" smtClean="0">
              <a:solidFill>
                <a:srgbClr val="0F5494"/>
              </a:solidFill>
              <a:latin typeface="EC Square Sans Cond Pro" panose="020B0506040000020004" pitchFamily="34" charset="0"/>
            </a:rPr>
            <a:t>financial</a:t>
          </a:r>
          <a:r>
            <a:rPr lang="fr-BE" sz="1200" dirty="0" smtClean="0">
              <a:solidFill>
                <a:srgbClr val="0F5494"/>
              </a:solidFill>
              <a:latin typeface="EC Square Sans Cond Pro" panose="020B0506040000020004" pitchFamily="34" charset="0"/>
            </a:rPr>
            <a:t> contribution;</a:t>
          </a:r>
        </a:p>
        <a:p>
          <a:pPr marL="0" marR="0" indent="0" defTabSz="914400" eaLnBrk="1" fontAlgn="auto" latinLnBrk="0" hangingPunct="1">
            <a:lnSpc>
              <a:spcPct val="100000"/>
            </a:lnSpc>
            <a:spcBef>
              <a:spcPts val="0"/>
            </a:spcBef>
            <a:spcAft>
              <a:spcPts val="0"/>
            </a:spcAft>
            <a:buClrTx/>
            <a:buSzTx/>
            <a:buFontTx/>
            <a:buNone/>
            <a:tabLst/>
            <a:defRPr/>
          </a:pPr>
          <a:endParaRPr lang="fr-BE" sz="200" dirty="0" smtClean="0">
            <a:solidFill>
              <a:srgbClr val="0F5494"/>
            </a:solidFill>
            <a:latin typeface="EC Square Sans Cond Pro" panose="020B05060400000200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fr-BE" sz="1200" dirty="0" smtClean="0">
              <a:solidFill>
                <a:srgbClr val="0F5494"/>
              </a:solidFill>
              <a:latin typeface="EC Square Sans Cond Pro" panose="020B0506040000020004" pitchFamily="34" charset="0"/>
            </a:rPr>
            <a:t>- </a:t>
          </a:r>
          <a:r>
            <a:rPr lang="fr-BE" sz="1200" dirty="0" err="1" smtClean="0">
              <a:solidFill>
                <a:srgbClr val="0F5494"/>
              </a:solidFill>
              <a:latin typeface="EC Square Sans Cond Pro" panose="020B0506040000020004" pitchFamily="34" charset="0"/>
            </a:rPr>
            <a:t>Regulatory</a:t>
          </a:r>
          <a:r>
            <a:rPr lang="fr-BE" sz="1200" dirty="0" smtClean="0">
              <a:solidFill>
                <a:srgbClr val="0F5494"/>
              </a:solidFill>
              <a:latin typeface="EC Square Sans Cond Pro" panose="020B0506040000020004" pitchFamily="34" charset="0"/>
            </a:rPr>
            <a:t> </a:t>
          </a:r>
          <a:r>
            <a:rPr lang="fr-BE" sz="1200" dirty="0" err="1" smtClean="0">
              <a:solidFill>
                <a:srgbClr val="0F5494"/>
              </a:solidFill>
              <a:latin typeface="EC Square Sans Cond Pro" panose="020B0506040000020004" pitchFamily="34" charset="0"/>
            </a:rPr>
            <a:t>autonomy</a:t>
          </a:r>
          <a:r>
            <a:rPr lang="fr-BE" sz="1200" dirty="0" smtClean="0">
              <a:solidFill>
                <a:srgbClr val="0F5494"/>
              </a:solidFill>
              <a:latin typeface="EC Square Sans Cond Pro" panose="020B0506040000020004" pitchFamily="34" charset="0"/>
            </a:rPr>
            <a:t>.</a:t>
          </a:r>
          <a:endParaRPr lang="et-EE" sz="1200" dirty="0" smtClean="0">
            <a:solidFill>
              <a:srgbClr val="0F5494"/>
            </a:solidFill>
            <a:latin typeface="EC Square Sans Cond Pro" panose="020B0506040000020004" pitchFamily="34" charset="0"/>
          </a:endParaRPr>
        </a:p>
        <a:p>
          <a:pPr defTabSz="533400">
            <a:lnSpc>
              <a:spcPct val="90000"/>
            </a:lnSpc>
            <a:spcBef>
              <a:spcPct val="0"/>
            </a:spcBef>
            <a:spcAft>
              <a:spcPct val="35000"/>
            </a:spcAft>
          </a:pPr>
          <a:endParaRPr lang="et-EE" sz="1200" dirty="0" smtClean="0">
            <a:solidFill>
              <a:srgbClr val="0F5494"/>
            </a:solidFill>
            <a:latin typeface="EC Square Sans Cond Pro" panose="020B0506040000020004" pitchFamily="34" charset="0"/>
          </a:endParaRPr>
        </a:p>
        <a:p>
          <a:pPr defTabSz="533400">
            <a:lnSpc>
              <a:spcPct val="90000"/>
            </a:lnSpc>
            <a:spcBef>
              <a:spcPct val="0"/>
            </a:spcBef>
            <a:spcAft>
              <a:spcPct val="35000"/>
            </a:spcAft>
          </a:pPr>
          <a:endParaRPr lang="en-GB" sz="1200" dirty="0">
            <a:solidFill>
              <a:srgbClr val="0F5494"/>
            </a:solidFill>
            <a:latin typeface="EC Square Sans Cond Pro" panose="020B0506040000020004" pitchFamily="34" charset="0"/>
          </a:endParaRPr>
        </a:p>
      </dgm:t>
    </dgm:pt>
    <dgm:pt modelId="{E385403A-FD50-49F1-93B5-FF39D5187917}" type="sibTrans" cxnId="{9FC4403B-C1A9-45CF-9166-6C2007470896}">
      <dgm:prSet/>
      <dgm:spPr/>
      <dgm:t>
        <a:bodyPr/>
        <a:lstStyle/>
        <a:p>
          <a:endParaRPr lang="en-GB"/>
        </a:p>
      </dgm:t>
    </dgm:pt>
    <dgm:pt modelId="{6329F2C6-2981-4BA8-B111-5D8EACAFB96E}" type="parTrans" cxnId="{9FC4403B-C1A9-45CF-9166-6C2007470896}">
      <dgm:prSet/>
      <dgm:spPr/>
      <dgm:t>
        <a:bodyPr/>
        <a:lstStyle/>
        <a:p>
          <a:endParaRPr lang="en-GB"/>
        </a:p>
      </dgm:t>
    </dgm:pt>
    <dgm:pt modelId="{049F54D2-B829-4AFB-B912-4A7F2E05FADD}">
      <dgm:prSet phldrT="[Text]" phldr="1"/>
      <dgm:spPr/>
      <dgm:t>
        <a:bodyPr/>
        <a:lstStyle/>
        <a:p>
          <a:endParaRPr lang="en-GB" dirty="0"/>
        </a:p>
      </dgm:t>
    </dgm:pt>
    <dgm:pt modelId="{1E05D48F-3C08-484F-AA2B-B69817DBB30D}" type="sibTrans" cxnId="{FD92AABD-E8F4-4FE3-89B8-4CEBCE290DA1}">
      <dgm:prSet/>
      <dgm:spPr/>
      <dgm:t>
        <a:bodyPr/>
        <a:lstStyle/>
        <a:p>
          <a:endParaRPr lang="en-GB"/>
        </a:p>
      </dgm:t>
    </dgm:pt>
    <dgm:pt modelId="{CB584749-C027-4E29-9733-CFF35BBB1668}" type="parTrans" cxnId="{FD92AABD-E8F4-4FE3-89B8-4CEBCE290DA1}">
      <dgm:prSet/>
      <dgm:spPr/>
      <dgm:t>
        <a:bodyPr/>
        <a:lstStyle/>
        <a:p>
          <a:endParaRPr lang="en-GB"/>
        </a:p>
      </dgm:t>
    </dgm:pt>
    <dgm:pt modelId="{D37F483E-426F-4B78-B6D0-4B128DB39C4F}">
      <dgm:prSet phldrT="[Text]" phldr="1"/>
      <dgm:spPr/>
      <dgm:t>
        <a:bodyPr/>
        <a:lstStyle/>
        <a:p>
          <a:endParaRPr lang="en-GB" dirty="0"/>
        </a:p>
      </dgm:t>
    </dgm:pt>
    <dgm:pt modelId="{841E5C42-0897-47A3-94EC-DFFEF6FEF015}" type="sibTrans" cxnId="{643650AA-93AC-4C0C-AA46-531FA700A31D}">
      <dgm:prSet/>
      <dgm:spPr/>
      <dgm:t>
        <a:bodyPr/>
        <a:lstStyle/>
        <a:p>
          <a:endParaRPr lang="en-GB"/>
        </a:p>
      </dgm:t>
    </dgm:pt>
    <dgm:pt modelId="{079E0E8A-DC4A-4438-844A-DCD2D1E6D5C6}" type="parTrans" cxnId="{643650AA-93AC-4C0C-AA46-531FA700A31D}">
      <dgm:prSet/>
      <dgm:spPr/>
      <dgm:t>
        <a:bodyPr/>
        <a:lstStyle/>
        <a:p>
          <a:endParaRPr lang="en-GB"/>
        </a:p>
      </dgm:t>
    </dgm:pt>
    <dgm:pt modelId="{607D3F7A-4E17-4E95-A978-3C9FCA1534B2}" type="pres">
      <dgm:prSet presAssocID="{F3CDF70D-D9E3-408E-B69F-23148608D515}" presName="rootnode" presStyleCnt="0">
        <dgm:presLayoutVars>
          <dgm:chMax/>
          <dgm:chPref/>
          <dgm:dir val="rev"/>
          <dgm:animLvl val="lvl"/>
        </dgm:presLayoutVars>
      </dgm:prSet>
      <dgm:spPr/>
      <dgm:t>
        <a:bodyPr/>
        <a:lstStyle/>
        <a:p>
          <a:endParaRPr lang="en-GB"/>
        </a:p>
      </dgm:t>
    </dgm:pt>
    <dgm:pt modelId="{1066259A-7912-4EB1-A68F-F165B3F052A4}" type="pres">
      <dgm:prSet presAssocID="{D37F483E-426F-4B78-B6D0-4B128DB39C4F}" presName="composite" presStyleCnt="0"/>
      <dgm:spPr/>
    </dgm:pt>
    <dgm:pt modelId="{59091461-1A5B-41FF-AA80-D349902DFC98}" type="pres">
      <dgm:prSet presAssocID="{D37F483E-426F-4B78-B6D0-4B128DB39C4F}" presName="LShape" presStyleLbl="alignNode1" presStyleIdx="0" presStyleCnt="13"/>
      <dgm:spPr>
        <a:noFill/>
        <a:ln>
          <a:noFill/>
        </a:ln>
      </dgm:spPr>
    </dgm:pt>
    <dgm:pt modelId="{464B04B7-84C2-461B-8EB3-8F6FDB2ADBCF}" type="pres">
      <dgm:prSet presAssocID="{D37F483E-426F-4B78-B6D0-4B128DB39C4F}" presName="ParentText" presStyleLbl="revTx" presStyleIdx="0" presStyleCnt="7" custLinFactX="-100000" custLinFactY="-137730" custLinFactNeighborX="-109926" custLinFactNeighborY="-200000">
        <dgm:presLayoutVars>
          <dgm:chMax val="0"/>
          <dgm:chPref val="0"/>
          <dgm:bulletEnabled val="1"/>
        </dgm:presLayoutVars>
      </dgm:prSet>
      <dgm:spPr/>
      <dgm:t>
        <a:bodyPr/>
        <a:lstStyle/>
        <a:p>
          <a:endParaRPr lang="en-GB"/>
        </a:p>
      </dgm:t>
    </dgm:pt>
    <dgm:pt modelId="{E7569233-6C7B-4466-9529-4D462EA7F1B0}" type="pres">
      <dgm:prSet presAssocID="{D37F483E-426F-4B78-B6D0-4B128DB39C4F}" presName="Triangle" presStyleLbl="alignNode1" presStyleIdx="1" presStyleCnt="13"/>
      <dgm:spPr>
        <a:noFill/>
        <a:ln>
          <a:noFill/>
        </a:ln>
      </dgm:spPr>
    </dgm:pt>
    <dgm:pt modelId="{CD7D8FCA-FB32-40B5-9CC4-80C7750724DE}" type="pres">
      <dgm:prSet presAssocID="{841E5C42-0897-47A3-94EC-DFFEF6FEF015}" presName="sibTrans" presStyleCnt="0"/>
      <dgm:spPr/>
    </dgm:pt>
    <dgm:pt modelId="{AAB81D82-A02C-4663-A3B7-38335566A219}" type="pres">
      <dgm:prSet presAssocID="{841E5C42-0897-47A3-94EC-DFFEF6FEF015}" presName="space" presStyleCnt="0"/>
      <dgm:spPr/>
    </dgm:pt>
    <dgm:pt modelId="{56DB6713-C582-429B-84E5-4D8756D77D5C}" type="pres">
      <dgm:prSet presAssocID="{049F54D2-B829-4AFB-B912-4A7F2E05FADD}" presName="composite" presStyleCnt="0"/>
      <dgm:spPr/>
    </dgm:pt>
    <dgm:pt modelId="{70CC659F-9F76-46C4-BF40-BB2BC9C04C9D}" type="pres">
      <dgm:prSet presAssocID="{049F54D2-B829-4AFB-B912-4A7F2E05FADD}" presName="LShape" presStyleLbl="alignNode1" presStyleIdx="2" presStyleCnt="13" custScaleX="62912" custLinFactNeighborX="-28021" custLinFactNeighborY="96185"/>
      <dgm:spPr>
        <a:prstGeom prst="leftArrow">
          <a:avLst/>
        </a:prstGeom>
        <a:solidFill>
          <a:srgbClr val="0F5494"/>
        </a:solidFill>
        <a:ln>
          <a:solidFill>
            <a:srgbClr val="FF9900"/>
          </a:solidFill>
        </a:ln>
      </dgm:spPr>
    </dgm:pt>
    <dgm:pt modelId="{87CA646F-DC3F-43BF-B843-494826CA796F}" type="pres">
      <dgm:prSet presAssocID="{049F54D2-B829-4AFB-B912-4A7F2E05FADD}" presName="ParentText" presStyleLbl="revTx" presStyleIdx="1" presStyleCnt="7" custLinFactY="-100000" custLinFactNeighborX="12882" custLinFactNeighborY="-145730">
        <dgm:presLayoutVars>
          <dgm:chMax val="0"/>
          <dgm:chPref val="0"/>
          <dgm:bulletEnabled val="1"/>
        </dgm:presLayoutVars>
      </dgm:prSet>
      <dgm:spPr/>
      <dgm:t>
        <a:bodyPr/>
        <a:lstStyle/>
        <a:p>
          <a:endParaRPr lang="en-GB"/>
        </a:p>
      </dgm:t>
    </dgm:pt>
    <dgm:pt modelId="{9B130A28-1759-478C-B2F7-5EA047EC7A3F}" type="pres">
      <dgm:prSet presAssocID="{049F54D2-B829-4AFB-B912-4A7F2E05FADD}" presName="Triangle" presStyleLbl="alignNode1" presStyleIdx="3" presStyleCnt="13"/>
      <dgm:spPr>
        <a:noFill/>
        <a:ln>
          <a:noFill/>
        </a:ln>
      </dgm:spPr>
    </dgm:pt>
    <dgm:pt modelId="{200E86BC-3DA1-45C0-A522-920057A147C0}" type="pres">
      <dgm:prSet presAssocID="{1E05D48F-3C08-484F-AA2B-B69817DBB30D}" presName="sibTrans" presStyleCnt="0"/>
      <dgm:spPr/>
    </dgm:pt>
    <dgm:pt modelId="{BABB88E9-DD36-494C-B6CD-24977E30386F}" type="pres">
      <dgm:prSet presAssocID="{1E05D48F-3C08-484F-AA2B-B69817DBB30D}" presName="space" presStyleCnt="0"/>
      <dgm:spPr/>
    </dgm:pt>
    <dgm:pt modelId="{017FA6F8-05F1-4C26-8AB7-7D0698B1A8F6}" type="pres">
      <dgm:prSet presAssocID="{593BA21A-D91A-42FE-B185-03AB128806D2}" presName="composite" presStyleCnt="0"/>
      <dgm:spPr/>
    </dgm:pt>
    <dgm:pt modelId="{14443823-6CC3-4DD5-81E3-249B486D6730}" type="pres">
      <dgm:prSet presAssocID="{593BA21A-D91A-42FE-B185-03AB128806D2}" presName="LShape" presStyleLbl="alignNode1" presStyleIdx="4" presStyleCnt="13" custLinFactNeighborX="-2978" custLinFactNeighborY="59932"/>
      <dgm:spPr>
        <a:solidFill>
          <a:srgbClr val="0F5494"/>
        </a:solidFill>
        <a:ln>
          <a:solidFill>
            <a:srgbClr val="FF9900"/>
          </a:solidFill>
        </a:ln>
      </dgm:spPr>
    </dgm:pt>
    <dgm:pt modelId="{A4935384-3F5E-4A2D-808A-588228230845}" type="pres">
      <dgm:prSet presAssocID="{593BA21A-D91A-42FE-B185-03AB128806D2}" presName="ParentText" presStyleLbl="revTx" presStyleIdx="2" presStyleCnt="7" custLinFactY="9445" custLinFactNeighborX="7785" custLinFactNeighborY="100000">
        <dgm:presLayoutVars>
          <dgm:chMax val="0"/>
          <dgm:chPref val="0"/>
          <dgm:bulletEnabled val="1"/>
        </dgm:presLayoutVars>
      </dgm:prSet>
      <dgm:spPr/>
      <dgm:t>
        <a:bodyPr/>
        <a:lstStyle/>
        <a:p>
          <a:endParaRPr lang="en-GB"/>
        </a:p>
      </dgm:t>
    </dgm:pt>
    <dgm:pt modelId="{9D1841C3-15C2-498A-B531-FC17AB1B9FAB}" type="pres">
      <dgm:prSet presAssocID="{593BA21A-D91A-42FE-B185-03AB128806D2}" presName="Triangle" presStyleLbl="alignNode1" presStyleIdx="5" presStyleCnt="13" custLinFactY="100000" custLinFactNeighborX="-4658" custLinFactNeighborY="137188"/>
      <dgm:spPr>
        <a:solidFill>
          <a:srgbClr val="0F5494"/>
        </a:solidFill>
        <a:ln>
          <a:solidFill>
            <a:srgbClr val="FF9900"/>
          </a:solidFill>
        </a:ln>
      </dgm:spPr>
    </dgm:pt>
    <dgm:pt modelId="{CAAE17B0-2A2F-40CB-B6E5-D2DA05AA5D00}" type="pres">
      <dgm:prSet presAssocID="{5FE03A03-1AA3-495D-99C0-7A1E23516284}" presName="sibTrans" presStyleCnt="0"/>
      <dgm:spPr/>
    </dgm:pt>
    <dgm:pt modelId="{5BB242D0-186D-4AA8-925D-5608DA011107}" type="pres">
      <dgm:prSet presAssocID="{5FE03A03-1AA3-495D-99C0-7A1E23516284}" presName="space" presStyleCnt="0"/>
      <dgm:spPr/>
    </dgm:pt>
    <dgm:pt modelId="{005A45B9-EF4F-4B58-BABB-1AFD594857FA}" type="pres">
      <dgm:prSet presAssocID="{5DB0A96F-C38D-4032-A40C-808826F21AA9}" presName="composite" presStyleCnt="0"/>
      <dgm:spPr/>
    </dgm:pt>
    <dgm:pt modelId="{17D9B669-6581-4ED3-85A0-CC018303607E}" type="pres">
      <dgm:prSet presAssocID="{5DB0A96F-C38D-4032-A40C-808826F21AA9}" presName="LShape" presStyleLbl="alignNode1" presStyleIdx="6" presStyleCnt="13" custLinFactNeighborX="-2488" custLinFactNeighborY="5440"/>
      <dgm:spPr>
        <a:solidFill>
          <a:srgbClr val="0F5494"/>
        </a:solidFill>
        <a:ln>
          <a:solidFill>
            <a:srgbClr val="FF9900"/>
          </a:solidFill>
        </a:ln>
      </dgm:spPr>
    </dgm:pt>
    <dgm:pt modelId="{E7EC77C7-728D-448A-87B2-85B52D6F6EE0}" type="pres">
      <dgm:prSet presAssocID="{5DB0A96F-C38D-4032-A40C-808826F21AA9}" presName="ParentText" presStyleLbl="revTx" presStyleIdx="3" presStyleCnt="7" custLinFactNeighborX="2780" custLinFactNeighborY="77432">
        <dgm:presLayoutVars>
          <dgm:chMax val="0"/>
          <dgm:chPref val="0"/>
          <dgm:bulletEnabled val="1"/>
        </dgm:presLayoutVars>
      </dgm:prSet>
      <dgm:spPr/>
      <dgm:t>
        <a:bodyPr/>
        <a:lstStyle/>
        <a:p>
          <a:endParaRPr lang="en-GB"/>
        </a:p>
      </dgm:t>
    </dgm:pt>
    <dgm:pt modelId="{791EB3A4-84AE-439F-BBCA-8A23C0B3AA39}" type="pres">
      <dgm:prSet presAssocID="{5DB0A96F-C38D-4032-A40C-808826F21AA9}" presName="Triangle" presStyleLbl="alignNode1" presStyleIdx="7" presStyleCnt="13" custLinFactNeighborX="-13571" custLinFactNeighborY="50774"/>
      <dgm:spPr>
        <a:solidFill>
          <a:srgbClr val="0F5494"/>
        </a:solidFill>
        <a:ln>
          <a:solidFill>
            <a:srgbClr val="FF9900"/>
          </a:solidFill>
        </a:ln>
      </dgm:spPr>
    </dgm:pt>
    <dgm:pt modelId="{C1174F8B-7E49-48C1-9178-601C655BDBD1}" type="pres">
      <dgm:prSet presAssocID="{5058C301-8EBD-4BAA-9800-0F6B95E7F308}" presName="sibTrans" presStyleCnt="0"/>
      <dgm:spPr/>
    </dgm:pt>
    <dgm:pt modelId="{46747EB1-622A-4248-800C-9AE482382893}" type="pres">
      <dgm:prSet presAssocID="{5058C301-8EBD-4BAA-9800-0F6B95E7F308}" presName="space" presStyleCnt="0"/>
      <dgm:spPr/>
    </dgm:pt>
    <dgm:pt modelId="{89265AB8-C73E-431F-9A98-BBABA169384A}" type="pres">
      <dgm:prSet presAssocID="{E557B812-4028-4784-AB97-4BDAB1E16E5D}" presName="composite" presStyleCnt="0"/>
      <dgm:spPr/>
    </dgm:pt>
    <dgm:pt modelId="{158DB52F-FDCB-4DA9-887E-CBE837BBF579}" type="pres">
      <dgm:prSet presAssocID="{E557B812-4028-4784-AB97-4BDAB1E16E5D}" presName="LShape" presStyleLbl="alignNode1" presStyleIdx="8" presStyleCnt="13"/>
      <dgm:spPr>
        <a:solidFill>
          <a:srgbClr val="0F5494"/>
        </a:solidFill>
        <a:ln>
          <a:solidFill>
            <a:srgbClr val="FF9900"/>
          </a:solidFill>
        </a:ln>
      </dgm:spPr>
    </dgm:pt>
    <dgm:pt modelId="{F45637E5-26C5-4B86-BF7A-1D40BA14ABBA}" type="pres">
      <dgm:prSet presAssocID="{E557B812-4028-4784-AB97-4BDAB1E16E5D}" presName="ParentText" presStyleLbl="revTx" presStyleIdx="4" presStyleCnt="7" custScaleX="118128" custScaleY="175423" custLinFactY="15490" custLinFactNeighborX="3122" custLinFactNeighborY="100000">
        <dgm:presLayoutVars>
          <dgm:chMax val="0"/>
          <dgm:chPref val="0"/>
          <dgm:bulletEnabled val="1"/>
        </dgm:presLayoutVars>
      </dgm:prSet>
      <dgm:spPr/>
      <dgm:t>
        <a:bodyPr/>
        <a:lstStyle/>
        <a:p>
          <a:endParaRPr lang="en-GB"/>
        </a:p>
      </dgm:t>
    </dgm:pt>
    <dgm:pt modelId="{0AC466A5-D62B-47AA-A17D-1D827793668F}" type="pres">
      <dgm:prSet presAssocID="{E557B812-4028-4784-AB97-4BDAB1E16E5D}" presName="Triangle" presStyleLbl="alignNode1" presStyleIdx="9" presStyleCnt="13" custLinFactNeighborX="18697" custLinFactNeighborY="32264"/>
      <dgm:spPr>
        <a:solidFill>
          <a:srgbClr val="0F5494"/>
        </a:solidFill>
        <a:ln>
          <a:solidFill>
            <a:srgbClr val="FF9900"/>
          </a:solidFill>
        </a:ln>
      </dgm:spPr>
    </dgm:pt>
    <dgm:pt modelId="{BA4CF161-8F40-4AE3-B5B3-B38FACFBB322}" type="pres">
      <dgm:prSet presAssocID="{074172DD-66DA-4ACD-973C-F615F6BAED0F}" presName="sibTrans" presStyleCnt="0"/>
      <dgm:spPr/>
    </dgm:pt>
    <dgm:pt modelId="{B56CAF2E-A832-4B5A-B73C-400EC1BF6B60}" type="pres">
      <dgm:prSet presAssocID="{074172DD-66DA-4ACD-973C-F615F6BAED0F}" presName="space" presStyleCnt="0"/>
      <dgm:spPr/>
    </dgm:pt>
    <dgm:pt modelId="{DAEC88E5-105E-484F-936B-5172980855E7}" type="pres">
      <dgm:prSet presAssocID="{CCCD4BBA-B092-480A-960A-D9B0E21B0B38}" presName="composite" presStyleCnt="0"/>
      <dgm:spPr/>
    </dgm:pt>
    <dgm:pt modelId="{863140F3-202F-4316-9208-A0579742248D}" type="pres">
      <dgm:prSet presAssocID="{CCCD4BBA-B092-480A-960A-D9B0E21B0B38}" presName="LShape" presStyleLbl="alignNode1" presStyleIdx="10" presStyleCnt="13"/>
      <dgm:spPr>
        <a:solidFill>
          <a:srgbClr val="0F5494"/>
        </a:solidFill>
        <a:ln>
          <a:solidFill>
            <a:srgbClr val="FF9900"/>
          </a:solidFill>
        </a:ln>
      </dgm:spPr>
    </dgm:pt>
    <dgm:pt modelId="{87A6F4BE-F869-4D8D-B495-2213E19E87E7}" type="pres">
      <dgm:prSet presAssocID="{CCCD4BBA-B092-480A-960A-D9B0E21B0B38}" presName="ParentText" presStyleLbl="revTx" presStyleIdx="5" presStyleCnt="7" custScaleX="129225" custScaleY="212351" custLinFactY="32089" custLinFactNeighborX="933" custLinFactNeighborY="100000">
        <dgm:presLayoutVars>
          <dgm:chMax val="0"/>
          <dgm:chPref val="0"/>
          <dgm:bulletEnabled val="1"/>
        </dgm:presLayoutVars>
      </dgm:prSet>
      <dgm:spPr/>
      <dgm:t>
        <a:bodyPr/>
        <a:lstStyle/>
        <a:p>
          <a:endParaRPr lang="en-GB"/>
        </a:p>
      </dgm:t>
    </dgm:pt>
    <dgm:pt modelId="{70522647-683B-495F-87F1-7F8720D0E878}" type="pres">
      <dgm:prSet presAssocID="{CCCD4BBA-B092-480A-960A-D9B0E21B0B38}" presName="Triangle" presStyleLbl="alignNode1" presStyleIdx="11" presStyleCnt="13" custLinFactNeighborX="9784" custLinFactNeighborY="26646"/>
      <dgm:spPr>
        <a:solidFill>
          <a:srgbClr val="0F5494"/>
        </a:solidFill>
        <a:ln>
          <a:solidFill>
            <a:srgbClr val="FF9900"/>
          </a:solidFill>
        </a:ln>
      </dgm:spPr>
    </dgm:pt>
    <dgm:pt modelId="{B8A95449-65D4-4085-A755-B21A82CBD870}" type="pres">
      <dgm:prSet presAssocID="{E385403A-FD50-49F1-93B5-FF39D5187917}" presName="sibTrans" presStyleCnt="0"/>
      <dgm:spPr/>
    </dgm:pt>
    <dgm:pt modelId="{EBA4DE2C-EAFA-43D7-8FCF-D82D28CEB227}" type="pres">
      <dgm:prSet presAssocID="{E385403A-FD50-49F1-93B5-FF39D5187917}" presName="space" presStyleCnt="0"/>
      <dgm:spPr/>
    </dgm:pt>
    <dgm:pt modelId="{95AF3B75-4CBD-4FCC-B0BE-01936052B4E2}" type="pres">
      <dgm:prSet presAssocID="{91251947-2C4D-41E3-B270-1087031D543D}" presName="composite" presStyleCnt="0"/>
      <dgm:spPr/>
    </dgm:pt>
    <dgm:pt modelId="{651CC6E9-241C-4907-A98B-371D9B12D777}" type="pres">
      <dgm:prSet presAssocID="{91251947-2C4D-41E3-B270-1087031D543D}" presName="LShape" presStyleLbl="alignNode1" presStyleIdx="12" presStyleCnt="13" custLinFactNeighborX="-13" custLinFactNeighborY="-77191"/>
      <dgm:spPr>
        <a:solidFill>
          <a:srgbClr val="0F5494"/>
        </a:solidFill>
        <a:ln>
          <a:solidFill>
            <a:srgbClr val="FF9900"/>
          </a:solidFill>
        </a:ln>
      </dgm:spPr>
    </dgm:pt>
    <dgm:pt modelId="{ED33A587-BEB0-40C8-9A8A-7CB1D7061D7A}" type="pres">
      <dgm:prSet presAssocID="{91251947-2C4D-41E3-B270-1087031D543D}" presName="ParentText" presStyleLbl="revTx" presStyleIdx="6" presStyleCnt="7" custScaleX="84443" custScaleY="60095" custLinFactNeighborX="5640" custLinFactNeighborY="5971">
        <dgm:presLayoutVars>
          <dgm:chMax val="0"/>
          <dgm:chPref val="0"/>
          <dgm:bulletEnabled val="1"/>
        </dgm:presLayoutVars>
      </dgm:prSet>
      <dgm:spPr/>
      <dgm:t>
        <a:bodyPr/>
        <a:lstStyle/>
        <a:p>
          <a:endParaRPr lang="en-GB"/>
        </a:p>
      </dgm:t>
    </dgm:pt>
  </dgm:ptLst>
  <dgm:cxnLst>
    <dgm:cxn modelId="{EB63E3EF-59CD-476D-A0AE-CE93FE421DBD}" type="presOf" srcId="{91251947-2C4D-41E3-B270-1087031D543D}" destId="{ED33A587-BEB0-40C8-9A8A-7CB1D7061D7A}" srcOrd="0" destOrd="0" presId="urn:microsoft.com/office/officeart/2009/3/layout/StepUpProcess"/>
    <dgm:cxn modelId="{5D06649E-C48D-4A39-AFE1-C924782BFDEE}" srcId="{F3CDF70D-D9E3-408E-B69F-23148608D515}" destId="{91251947-2C4D-41E3-B270-1087031D543D}" srcOrd="6" destOrd="0" parTransId="{769D4196-DFD4-42BB-B5A9-760EF309C3CE}" sibTransId="{F694A4D2-4314-44AF-943D-8F593660B9AF}"/>
    <dgm:cxn modelId="{3B2E7C3C-9B9D-459E-8232-47959933CA6C}" type="presOf" srcId="{E557B812-4028-4784-AB97-4BDAB1E16E5D}" destId="{F45637E5-26C5-4B86-BF7A-1D40BA14ABBA}" srcOrd="0" destOrd="0" presId="urn:microsoft.com/office/officeart/2009/3/layout/StepUpProcess"/>
    <dgm:cxn modelId="{EDF3A8B3-D576-44F2-A379-331804515738}" srcId="{F3CDF70D-D9E3-408E-B69F-23148608D515}" destId="{593BA21A-D91A-42FE-B185-03AB128806D2}" srcOrd="2" destOrd="0" parTransId="{91914D17-72E6-4AE9-B1CC-CF96C140BC17}" sibTransId="{5FE03A03-1AA3-495D-99C0-7A1E23516284}"/>
    <dgm:cxn modelId="{23BDAC75-C471-4517-B12E-954DCDF877DE}" type="presOf" srcId="{CCCD4BBA-B092-480A-960A-D9B0E21B0B38}" destId="{87A6F4BE-F869-4D8D-B495-2213E19E87E7}" srcOrd="0" destOrd="0" presId="urn:microsoft.com/office/officeart/2009/3/layout/StepUpProcess"/>
    <dgm:cxn modelId="{FD92AABD-E8F4-4FE3-89B8-4CEBCE290DA1}" srcId="{F3CDF70D-D9E3-408E-B69F-23148608D515}" destId="{049F54D2-B829-4AFB-B912-4A7F2E05FADD}" srcOrd="1" destOrd="0" parTransId="{CB584749-C027-4E29-9733-CFF35BBB1668}" sibTransId="{1E05D48F-3C08-484F-AA2B-B69817DBB30D}"/>
    <dgm:cxn modelId="{BA84DD11-7FC3-4090-A9AD-609B9A09A5B7}" type="presOf" srcId="{049F54D2-B829-4AFB-B912-4A7F2E05FADD}" destId="{87CA646F-DC3F-43BF-B843-494826CA796F}" srcOrd="0" destOrd="0" presId="urn:microsoft.com/office/officeart/2009/3/layout/StepUpProcess"/>
    <dgm:cxn modelId="{08E219AB-D152-4EB5-B898-02921B4EA2D6}" srcId="{F3CDF70D-D9E3-408E-B69F-23148608D515}" destId="{E557B812-4028-4784-AB97-4BDAB1E16E5D}" srcOrd="4" destOrd="0" parTransId="{D8AA810C-CC08-4C8E-8643-A0CD2F56CDBB}" sibTransId="{074172DD-66DA-4ACD-973C-F615F6BAED0F}"/>
    <dgm:cxn modelId="{6592481A-4EBA-4A5A-9169-3275A625EBB2}" type="presOf" srcId="{593BA21A-D91A-42FE-B185-03AB128806D2}" destId="{A4935384-3F5E-4A2D-808A-588228230845}" srcOrd="0" destOrd="0" presId="urn:microsoft.com/office/officeart/2009/3/layout/StepUpProcess"/>
    <dgm:cxn modelId="{E67D3FA5-8711-4D5F-99ED-A8CAF66CDE93}" type="presOf" srcId="{D37F483E-426F-4B78-B6D0-4B128DB39C4F}" destId="{464B04B7-84C2-461B-8EB3-8F6FDB2ADBCF}" srcOrd="0" destOrd="0" presId="urn:microsoft.com/office/officeart/2009/3/layout/StepUpProcess"/>
    <dgm:cxn modelId="{31ADFA8F-2F6A-4D76-AA1C-23AA763D6205}" type="presOf" srcId="{F3CDF70D-D9E3-408E-B69F-23148608D515}" destId="{607D3F7A-4E17-4E95-A978-3C9FCA1534B2}" srcOrd="0" destOrd="0" presId="urn:microsoft.com/office/officeart/2009/3/layout/StepUpProcess"/>
    <dgm:cxn modelId="{9FC4403B-C1A9-45CF-9166-6C2007470896}" srcId="{F3CDF70D-D9E3-408E-B69F-23148608D515}" destId="{CCCD4BBA-B092-480A-960A-D9B0E21B0B38}" srcOrd="5" destOrd="0" parTransId="{6329F2C6-2981-4BA8-B111-5D8EACAFB96E}" sibTransId="{E385403A-FD50-49F1-93B5-FF39D5187917}"/>
    <dgm:cxn modelId="{C1B6D567-A47A-4898-BB4E-6420FB3413E1}" srcId="{F3CDF70D-D9E3-408E-B69F-23148608D515}" destId="{5DB0A96F-C38D-4032-A40C-808826F21AA9}" srcOrd="3" destOrd="0" parTransId="{F282CCC0-2D88-4D46-9104-4375D43F3B28}" sibTransId="{5058C301-8EBD-4BAA-9800-0F6B95E7F308}"/>
    <dgm:cxn modelId="{643650AA-93AC-4C0C-AA46-531FA700A31D}" srcId="{F3CDF70D-D9E3-408E-B69F-23148608D515}" destId="{D37F483E-426F-4B78-B6D0-4B128DB39C4F}" srcOrd="0" destOrd="0" parTransId="{079E0E8A-DC4A-4438-844A-DCD2D1E6D5C6}" sibTransId="{841E5C42-0897-47A3-94EC-DFFEF6FEF015}"/>
    <dgm:cxn modelId="{B43C635F-67EC-4B8A-9A52-FF2B60B6E004}" type="presOf" srcId="{5DB0A96F-C38D-4032-A40C-808826F21AA9}" destId="{E7EC77C7-728D-448A-87B2-85B52D6F6EE0}" srcOrd="0" destOrd="0" presId="urn:microsoft.com/office/officeart/2009/3/layout/StepUpProcess"/>
    <dgm:cxn modelId="{0884F7C2-6F71-4D9C-B6B5-5F4F9157F3E7}" type="presParOf" srcId="{607D3F7A-4E17-4E95-A978-3C9FCA1534B2}" destId="{1066259A-7912-4EB1-A68F-F165B3F052A4}" srcOrd="0" destOrd="0" presId="urn:microsoft.com/office/officeart/2009/3/layout/StepUpProcess"/>
    <dgm:cxn modelId="{1C146D02-44A6-4615-83A8-E392567A81C0}" type="presParOf" srcId="{1066259A-7912-4EB1-A68F-F165B3F052A4}" destId="{59091461-1A5B-41FF-AA80-D349902DFC98}" srcOrd="0" destOrd="0" presId="urn:microsoft.com/office/officeart/2009/3/layout/StepUpProcess"/>
    <dgm:cxn modelId="{BD443CE3-2D3B-49B4-8CDA-F7F95B470ABE}" type="presParOf" srcId="{1066259A-7912-4EB1-A68F-F165B3F052A4}" destId="{464B04B7-84C2-461B-8EB3-8F6FDB2ADBCF}" srcOrd="1" destOrd="0" presId="urn:microsoft.com/office/officeart/2009/3/layout/StepUpProcess"/>
    <dgm:cxn modelId="{AC5E6CD7-F312-4EAC-B6E6-F970D2E799ED}" type="presParOf" srcId="{1066259A-7912-4EB1-A68F-F165B3F052A4}" destId="{E7569233-6C7B-4466-9529-4D462EA7F1B0}" srcOrd="2" destOrd="0" presId="urn:microsoft.com/office/officeart/2009/3/layout/StepUpProcess"/>
    <dgm:cxn modelId="{65797710-CA1E-4256-BE58-E333A11DBFAE}" type="presParOf" srcId="{607D3F7A-4E17-4E95-A978-3C9FCA1534B2}" destId="{CD7D8FCA-FB32-40B5-9CC4-80C7750724DE}" srcOrd="1" destOrd="0" presId="urn:microsoft.com/office/officeart/2009/3/layout/StepUpProcess"/>
    <dgm:cxn modelId="{D400F09D-10F5-4C6B-B656-3B7F907DBE09}" type="presParOf" srcId="{CD7D8FCA-FB32-40B5-9CC4-80C7750724DE}" destId="{AAB81D82-A02C-4663-A3B7-38335566A219}" srcOrd="0" destOrd="0" presId="urn:microsoft.com/office/officeart/2009/3/layout/StepUpProcess"/>
    <dgm:cxn modelId="{9A314157-BEEC-444C-B300-5E560B74E06D}" type="presParOf" srcId="{607D3F7A-4E17-4E95-A978-3C9FCA1534B2}" destId="{56DB6713-C582-429B-84E5-4D8756D77D5C}" srcOrd="2" destOrd="0" presId="urn:microsoft.com/office/officeart/2009/3/layout/StepUpProcess"/>
    <dgm:cxn modelId="{E4AEE9FD-D1C4-4DC6-9FB2-23D3AAE1719C}" type="presParOf" srcId="{56DB6713-C582-429B-84E5-4D8756D77D5C}" destId="{70CC659F-9F76-46C4-BF40-BB2BC9C04C9D}" srcOrd="0" destOrd="0" presId="urn:microsoft.com/office/officeart/2009/3/layout/StepUpProcess"/>
    <dgm:cxn modelId="{56D61A2C-BECE-43D0-8BAD-480AEE04FED5}" type="presParOf" srcId="{56DB6713-C582-429B-84E5-4D8756D77D5C}" destId="{87CA646F-DC3F-43BF-B843-494826CA796F}" srcOrd="1" destOrd="0" presId="urn:microsoft.com/office/officeart/2009/3/layout/StepUpProcess"/>
    <dgm:cxn modelId="{2A8E7806-5663-495F-962D-A724B8A04E3A}" type="presParOf" srcId="{56DB6713-C582-429B-84E5-4D8756D77D5C}" destId="{9B130A28-1759-478C-B2F7-5EA047EC7A3F}" srcOrd="2" destOrd="0" presId="urn:microsoft.com/office/officeart/2009/3/layout/StepUpProcess"/>
    <dgm:cxn modelId="{A164BD27-7BF6-4519-9183-691282D3D3B4}" type="presParOf" srcId="{607D3F7A-4E17-4E95-A978-3C9FCA1534B2}" destId="{200E86BC-3DA1-45C0-A522-920057A147C0}" srcOrd="3" destOrd="0" presId="urn:microsoft.com/office/officeart/2009/3/layout/StepUpProcess"/>
    <dgm:cxn modelId="{05062F44-4A49-4D1E-9B2F-30D03EA05EDB}" type="presParOf" srcId="{200E86BC-3DA1-45C0-A522-920057A147C0}" destId="{BABB88E9-DD36-494C-B6CD-24977E30386F}" srcOrd="0" destOrd="0" presId="urn:microsoft.com/office/officeart/2009/3/layout/StepUpProcess"/>
    <dgm:cxn modelId="{FA248832-09BD-49F4-B5B5-96286DED9420}" type="presParOf" srcId="{607D3F7A-4E17-4E95-A978-3C9FCA1534B2}" destId="{017FA6F8-05F1-4C26-8AB7-7D0698B1A8F6}" srcOrd="4" destOrd="0" presId="urn:microsoft.com/office/officeart/2009/3/layout/StepUpProcess"/>
    <dgm:cxn modelId="{693B2940-B9EA-483A-8AF5-758E456DFA8B}" type="presParOf" srcId="{017FA6F8-05F1-4C26-8AB7-7D0698B1A8F6}" destId="{14443823-6CC3-4DD5-81E3-249B486D6730}" srcOrd="0" destOrd="0" presId="urn:microsoft.com/office/officeart/2009/3/layout/StepUpProcess"/>
    <dgm:cxn modelId="{8BC2BF4E-6631-49F2-AB56-56790442B274}" type="presParOf" srcId="{017FA6F8-05F1-4C26-8AB7-7D0698B1A8F6}" destId="{A4935384-3F5E-4A2D-808A-588228230845}" srcOrd="1" destOrd="0" presId="urn:microsoft.com/office/officeart/2009/3/layout/StepUpProcess"/>
    <dgm:cxn modelId="{44D5283A-E285-49D8-A7E7-D996940E63A5}" type="presParOf" srcId="{017FA6F8-05F1-4C26-8AB7-7D0698B1A8F6}" destId="{9D1841C3-15C2-498A-B531-FC17AB1B9FAB}" srcOrd="2" destOrd="0" presId="urn:microsoft.com/office/officeart/2009/3/layout/StepUpProcess"/>
    <dgm:cxn modelId="{28A85A55-9179-4366-907C-BD1F4CB1D6AD}" type="presParOf" srcId="{607D3F7A-4E17-4E95-A978-3C9FCA1534B2}" destId="{CAAE17B0-2A2F-40CB-B6E5-D2DA05AA5D00}" srcOrd="5" destOrd="0" presId="urn:microsoft.com/office/officeart/2009/3/layout/StepUpProcess"/>
    <dgm:cxn modelId="{AD041698-04DD-4B81-9513-909F5BB17224}" type="presParOf" srcId="{CAAE17B0-2A2F-40CB-B6E5-D2DA05AA5D00}" destId="{5BB242D0-186D-4AA8-925D-5608DA011107}" srcOrd="0" destOrd="0" presId="urn:microsoft.com/office/officeart/2009/3/layout/StepUpProcess"/>
    <dgm:cxn modelId="{EC3A8B9B-8BF5-4FE4-987B-446EAB2E8F81}" type="presParOf" srcId="{607D3F7A-4E17-4E95-A978-3C9FCA1534B2}" destId="{005A45B9-EF4F-4B58-BABB-1AFD594857FA}" srcOrd="6" destOrd="0" presId="urn:microsoft.com/office/officeart/2009/3/layout/StepUpProcess"/>
    <dgm:cxn modelId="{FAB0A78B-F723-4CFE-98C3-FA1577A89DE3}" type="presParOf" srcId="{005A45B9-EF4F-4B58-BABB-1AFD594857FA}" destId="{17D9B669-6581-4ED3-85A0-CC018303607E}" srcOrd="0" destOrd="0" presId="urn:microsoft.com/office/officeart/2009/3/layout/StepUpProcess"/>
    <dgm:cxn modelId="{C82DB50A-A8C4-43B6-A079-EEEC4AD83F79}" type="presParOf" srcId="{005A45B9-EF4F-4B58-BABB-1AFD594857FA}" destId="{E7EC77C7-728D-448A-87B2-85B52D6F6EE0}" srcOrd="1" destOrd="0" presId="urn:microsoft.com/office/officeart/2009/3/layout/StepUpProcess"/>
    <dgm:cxn modelId="{9C33E830-05B0-4E06-A2CC-6C81895DF776}" type="presParOf" srcId="{005A45B9-EF4F-4B58-BABB-1AFD594857FA}" destId="{791EB3A4-84AE-439F-BBCA-8A23C0B3AA39}" srcOrd="2" destOrd="0" presId="urn:microsoft.com/office/officeart/2009/3/layout/StepUpProcess"/>
    <dgm:cxn modelId="{F0BF591B-739F-4047-BC41-4660C04C12AD}" type="presParOf" srcId="{607D3F7A-4E17-4E95-A978-3C9FCA1534B2}" destId="{C1174F8B-7E49-48C1-9178-601C655BDBD1}" srcOrd="7" destOrd="0" presId="urn:microsoft.com/office/officeart/2009/3/layout/StepUpProcess"/>
    <dgm:cxn modelId="{9DFC812D-4D84-4544-9E9F-67CAB21FEBF9}" type="presParOf" srcId="{C1174F8B-7E49-48C1-9178-601C655BDBD1}" destId="{46747EB1-622A-4248-800C-9AE482382893}" srcOrd="0" destOrd="0" presId="urn:microsoft.com/office/officeart/2009/3/layout/StepUpProcess"/>
    <dgm:cxn modelId="{BDF511F9-1E8B-4B92-AEAD-20586C09BE30}" type="presParOf" srcId="{607D3F7A-4E17-4E95-A978-3C9FCA1534B2}" destId="{89265AB8-C73E-431F-9A98-BBABA169384A}" srcOrd="8" destOrd="0" presId="urn:microsoft.com/office/officeart/2009/3/layout/StepUpProcess"/>
    <dgm:cxn modelId="{82EA8B59-A6DF-4C0A-A247-6087F1D5A7EB}" type="presParOf" srcId="{89265AB8-C73E-431F-9A98-BBABA169384A}" destId="{158DB52F-FDCB-4DA9-887E-CBE837BBF579}" srcOrd="0" destOrd="0" presId="urn:microsoft.com/office/officeart/2009/3/layout/StepUpProcess"/>
    <dgm:cxn modelId="{8B35F411-C2ED-447B-B644-E3951F39C783}" type="presParOf" srcId="{89265AB8-C73E-431F-9A98-BBABA169384A}" destId="{F45637E5-26C5-4B86-BF7A-1D40BA14ABBA}" srcOrd="1" destOrd="0" presId="urn:microsoft.com/office/officeart/2009/3/layout/StepUpProcess"/>
    <dgm:cxn modelId="{FEC150F3-FDD6-4944-AB67-60B89A8961B4}" type="presParOf" srcId="{89265AB8-C73E-431F-9A98-BBABA169384A}" destId="{0AC466A5-D62B-47AA-A17D-1D827793668F}" srcOrd="2" destOrd="0" presId="urn:microsoft.com/office/officeart/2009/3/layout/StepUpProcess"/>
    <dgm:cxn modelId="{18AC1E74-3208-42DF-AECA-FE1A98A2463F}" type="presParOf" srcId="{607D3F7A-4E17-4E95-A978-3C9FCA1534B2}" destId="{BA4CF161-8F40-4AE3-B5B3-B38FACFBB322}" srcOrd="9" destOrd="0" presId="urn:microsoft.com/office/officeart/2009/3/layout/StepUpProcess"/>
    <dgm:cxn modelId="{D5D330B4-8669-40A1-8A70-F52C9510FA7A}" type="presParOf" srcId="{BA4CF161-8F40-4AE3-B5B3-B38FACFBB322}" destId="{B56CAF2E-A832-4B5A-B73C-400EC1BF6B60}" srcOrd="0" destOrd="0" presId="urn:microsoft.com/office/officeart/2009/3/layout/StepUpProcess"/>
    <dgm:cxn modelId="{91C1E773-7BAA-405A-9B79-010615783A57}" type="presParOf" srcId="{607D3F7A-4E17-4E95-A978-3C9FCA1534B2}" destId="{DAEC88E5-105E-484F-936B-5172980855E7}" srcOrd="10" destOrd="0" presId="urn:microsoft.com/office/officeart/2009/3/layout/StepUpProcess"/>
    <dgm:cxn modelId="{1352801B-A214-4283-B3E4-EFE9CDD1C283}" type="presParOf" srcId="{DAEC88E5-105E-484F-936B-5172980855E7}" destId="{863140F3-202F-4316-9208-A0579742248D}" srcOrd="0" destOrd="0" presId="urn:microsoft.com/office/officeart/2009/3/layout/StepUpProcess"/>
    <dgm:cxn modelId="{713831E3-3065-4154-92FC-CBE539834EDE}" type="presParOf" srcId="{DAEC88E5-105E-484F-936B-5172980855E7}" destId="{87A6F4BE-F869-4D8D-B495-2213E19E87E7}" srcOrd="1" destOrd="0" presId="urn:microsoft.com/office/officeart/2009/3/layout/StepUpProcess"/>
    <dgm:cxn modelId="{6B61D1AC-2738-44EA-AD46-4858803BA66E}" type="presParOf" srcId="{DAEC88E5-105E-484F-936B-5172980855E7}" destId="{70522647-683B-495F-87F1-7F8720D0E878}" srcOrd="2" destOrd="0" presId="urn:microsoft.com/office/officeart/2009/3/layout/StepUpProcess"/>
    <dgm:cxn modelId="{AFEF206C-AB19-46DD-B834-39C76C5E56EA}" type="presParOf" srcId="{607D3F7A-4E17-4E95-A978-3C9FCA1534B2}" destId="{B8A95449-65D4-4085-A755-B21A82CBD870}" srcOrd="11" destOrd="0" presId="urn:microsoft.com/office/officeart/2009/3/layout/StepUpProcess"/>
    <dgm:cxn modelId="{546AD759-07D3-4EBA-8CC4-9D8115E825FB}" type="presParOf" srcId="{B8A95449-65D4-4085-A755-B21A82CBD870}" destId="{EBA4DE2C-EAFA-43D7-8FCF-D82D28CEB227}" srcOrd="0" destOrd="0" presId="urn:microsoft.com/office/officeart/2009/3/layout/StepUpProcess"/>
    <dgm:cxn modelId="{7BEE6FDB-71F2-4116-B2C9-62B21347425C}" type="presParOf" srcId="{607D3F7A-4E17-4E95-A978-3C9FCA1534B2}" destId="{95AF3B75-4CBD-4FCC-B0BE-01936052B4E2}" srcOrd="12" destOrd="0" presId="urn:microsoft.com/office/officeart/2009/3/layout/StepUpProcess"/>
    <dgm:cxn modelId="{B9AA844A-0294-4E2F-A0EE-B3E6F850B00D}" type="presParOf" srcId="{95AF3B75-4CBD-4FCC-B0BE-01936052B4E2}" destId="{651CC6E9-241C-4907-A98B-371D9B12D777}" srcOrd="0" destOrd="0" presId="urn:microsoft.com/office/officeart/2009/3/layout/StepUpProcess"/>
    <dgm:cxn modelId="{0C0341EC-6497-4637-96AE-E3CD2D19DE8B}" type="presParOf" srcId="{95AF3B75-4CBD-4FCC-B0BE-01936052B4E2}" destId="{ED33A587-BEB0-40C8-9A8A-7CB1D7061D7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9388E-46C3-4E5D-BD6D-E1B0E9969450}">
      <dsp:nvSpPr>
        <dsp:cNvPr id="0" name=""/>
        <dsp:cNvSpPr/>
      </dsp:nvSpPr>
      <dsp:spPr>
        <a:xfrm>
          <a:off x="2700" y="31216"/>
          <a:ext cx="2632792" cy="921600"/>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GB" sz="1200" b="1" kern="1200" dirty="0" smtClean="0"/>
            <a:t>Security &amp; Safety controls</a:t>
          </a:r>
        </a:p>
        <a:p>
          <a:pPr lvl="0" algn="ctr" defTabSz="533400">
            <a:lnSpc>
              <a:spcPct val="90000"/>
            </a:lnSpc>
            <a:spcBef>
              <a:spcPct val="0"/>
            </a:spcBef>
            <a:spcAft>
              <a:spcPct val="35000"/>
            </a:spcAft>
          </a:pPr>
          <a:r>
            <a:rPr lang="en-GB" sz="1200" b="1" kern="1200" dirty="0" smtClean="0"/>
            <a:t>AT THE BORDER</a:t>
          </a:r>
          <a:endParaRPr lang="en-GB" sz="1200" b="1" kern="1200" dirty="0"/>
        </a:p>
      </dsp:txBody>
      <dsp:txXfrm>
        <a:off x="2700" y="31216"/>
        <a:ext cx="2632792" cy="921600"/>
      </dsp:txXfrm>
    </dsp:sp>
    <dsp:sp modelId="{EF7BFD4F-F778-4815-904E-A9074AEE605B}">
      <dsp:nvSpPr>
        <dsp:cNvPr id="0" name=""/>
        <dsp:cNvSpPr/>
      </dsp:nvSpPr>
      <dsp:spPr>
        <a:xfrm>
          <a:off x="2700" y="952816"/>
          <a:ext cx="2632792" cy="4216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smtClean="0"/>
            <a:t> Pre-arrival declarations security controls ('bomb in the box')</a:t>
          </a:r>
          <a:endParaRPr lang="en-GB" sz="1100" kern="1200" dirty="0"/>
        </a:p>
        <a:p>
          <a:pPr marL="57150" lvl="1" indent="-57150" algn="l" defTabSz="488950">
            <a:lnSpc>
              <a:spcPct val="90000"/>
            </a:lnSpc>
            <a:spcBef>
              <a:spcPct val="0"/>
            </a:spcBef>
            <a:spcAft>
              <a:spcPct val="15000"/>
            </a:spcAft>
            <a:buChar char="••"/>
          </a:pPr>
          <a:r>
            <a:rPr lang="en-GB" sz="1100" kern="1200" dirty="0" smtClean="0"/>
            <a:t> Live animals</a:t>
          </a:r>
          <a:endParaRPr lang="en-GB" sz="1100" kern="1200" dirty="0"/>
        </a:p>
        <a:p>
          <a:pPr marL="57150" lvl="1" indent="-57150" algn="l" defTabSz="488950">
            <a:lnSpc>
              <a:spcPct val="90000"/>
            </a:lnSpc>
            <a:spcBef>
              <a:spcPct val="0"/>
            </a:spcBef>
            <a:spcAft>
              <a:spcPct val="15000"/>
            </a:spcAft>
            <a:buChar char="••"/>
          </a:pPr>
          <a:r>
            <a:rPr lang="en-GB" sz="1100" kern="1200" dirty="0" smtClean="0"/>
            <a:t> Products of animal origin</a:t>
          </a:r>
          <a:endParaRPr lang="en-GB" sz="1100" kern="1200" dirty="0"/>
        </a:p>
        <a:p>
          <a:pPr marL="57150" lvl="1" indent="-57150" algn="l" defTabSz="488950">
            <a:lnSpc>
              <a:spcPct val="90000"/>
            </a:lnSpc>
            <a:spcBef>
              <a:spcPct val="0"/>
            </a:spcBef>
            <a:spcAft>
              <a:spcPct val="15000"/>
            </a:spcAft>
            <a:buChar char="••"/>
          </a:pPr>
          <a:r>
            <a:rPr lang="en-GB" sz="1100" kern="1200" dirty="0" smtClean="0"/>
            <a:t> Animal by-products not intended  for human consumption	</a:t>
          </a:r>
        </a:p>
        <a:p>
          <a:pPr marL="57150" lvl="1" indent="-57150" algn="l" defTabSz="488950">
            <a:lnSpc>
              <a:spcPct val="90000"/>
            </a:lnSpc>
            <a:spcBef>
              <a:spcPct val="0"/>
            </a:spcBef>
            <a:spcAft>
              <a:spcPct val="15000"/>
            </a:spcAft>
            <a:buChar char="••"/>
          </a:pPr>
          <a:r>
            <a:rPr lang="en-GB" sz="1100" kern="1200" dirty="0" smtClean="0"/>
            <a:t> Personal consignments of products of animal origin</a:t>
          </a:r>
        </a:p>
        <a:p>
          <a:pPr marL="57150" lvl="1" indent="-57150" algn="l" defTabSz="488950">
            <a:lnSpc>
              <a:spcPct val="90000"/>
            </a:lnSpc>
            <a:spcBef>
              <a:spcPct val="0"/>
            </a:spcBef>
            <a:spcAft>
              <a:spcPct val="15000"/>
            </a:spcAft>
            <a:buChar char="••"/>
          </a:pPr>
          <a:r>
            <a:rPr lang="en-GB" sz="1100" kern="1200" dirty="0" smtClean="0"/>
            <a:t> Plastic kitchenware from China and Hong Kong</a:t>
          </a:r>
        </a:p>
        <a:p>
          <a:pPr marL="57150" lvl="1" indent="-57150" algn="l" defTabSz="488950">
            <a:lnSpc>
              <a:spcPct val="90000"/>
            </a:lnSpc>
            <a:spcBef>
              <a:spcPct val="0"/>
            </a:spcBef>
            <a:spcAft>
              <a:spcPct val="15000"/>
            </a:spcAft>
            <a:buChar char="••"/>
          </a:pPr>
          <a:r>
            <a:rPr lang="en-GB" sz="1100" kern="1200" dirty="0" smtClean="0"/>
            <a:t> Fresh fruit and vegetables</a:t>
          </a:r>
        </a:p>
        <a:p>
          <a:pPr marL="57150" lvl="1" indent="-57150" algn="l" defTabSz="488950">
            <a:lnSpc>
              <a:spcPct val="90000"/>
            </a:lnSpc>
            <a:spcBef>
              <a:spcPct val="0"/>
            </a:spcBef>
            <a:spcAft>
              <a:spcPct val="15000"/>
            </a:spcAft>
            <a:buChar char="••"/>
          </a:pPr>
          <a:r>
            <a:rPr lang="en-GB" sz="1100" kern="1200" dirty="0" smtClean="0"/>
            <a:t> High risk food and feed of non-animal origin</a:t>
          </a:r>
        </a:p>
        <a:p>
          <a:pPr marL="57150" lvl="1" indent="-57150" algn="l" defTabSz="488950">
            <a:lnSpc>
              <a:spcPct val="90000"/>
            </a:lnSpc>
            <a:spcBef>
              <a:spcPct val="0"/>
            </a:spcBef>
            <a:spcAft>
              <a:spcPct val="15000"/>
            </a:spcAft>
            <a:buChar char="••"/>
          </a:pPr>
          <a:r>
            <a:rPr lang="en-GB" sz="1100" kern="1200" dirty="0" smtClean="0"/>
            <a:t> Okra, curry leaves from India</a:t>
          </a:r>
        </a:p>
        <a:p>
          <a:pPr marL="57150" lvl="1" indent="-57150" algn="l" defTabSz="488950">
            <a:lnSpc>
              <a:spcPct val="90000"/>
            </a:lnSpc>
            <a:spcBef>
              <a:spcPct val="0"/>
            </a:spcBef>
            <a:spcAft>
              <a:spcPct val="15000"/>
            </a:spcAft>
            <a:buChar char="••"/>
          </a:pPr>
          <a:r>
            <a:rPr lang="en-GB" sz="1100" kern="1200" dirty="0" smtClean="0"/>
            <a:t> Unauthorised GM rice in rice products from China</a:t>
          </a:r>
        </a:p>
        <a:p>
          <a:pPr marL="57150" lvl="1" indent="-57150" algn="l" defTabSz="488950">
            <a:lnSpc>
              <a:spcPct val="90000"/>
            </a:lnSpc>
            <a:spcBef>
              <a:spcPct val="0"/>
            </a:spcBef>
            <a:spcAft>
              <a:spcPct val="15000"/>
            </a:spcAft>
            <a:buChar char="••"/>
          </a:pPr>
          <a:r>
            <a:rPr lang="en-GB" sz="1100" kern="1200" dirty="0" smtClean="0"/>
            <a:t> Food and feed from Fukushima</a:t>
          </a:r>
        </a:p>
        <a:p>
          <a:pPr marL="57150" lvl="1" indent="-57150" algn="l" defTabSz="488950">
            <a:lnSpc>
              <a:spcPct val="90000"/>
            </a:lnSpc>
            <a:spcBef>
              <a:spcPct val="0"/>
            </a:spcBef>
            <a:spcAft>
              <a:spcPct val="15000"/>
            </a:spcAft>
            <a:buChar char="••"/>
          </a:pPr>
          <a:r>
            <a:rPr lang="pt-BR" sz="1100" kern="1200" dirty="0" smtClean="0"/>
            <a:t> Guar gum from India 	</a:t>
          </a:r>
          <a:endParaRPr lang="en-GB" sz="1100" kern="1200" dirty="0" smtClean="0"/>
        </a:p>
        <a:p>
          <a:pPr marL="57150" lvl="1" indent="-57150" algn="l" defTabSz="488950">
            <a:lnSpc>
              <a:spcPct val="90000"/>
            </a:lnSpc>
            <a:spcBef>
              <a:spcPct val="0"/>
            </a:spcBef>
            <a:spcAft>
              <a:spcPct val="15000"/>
            </a:spcAft>
            <a:buChar char="••"/>
          </a:pPr>
          <a:r>
            <a:rPr lang="en-GB" sz="1100" kern="1200" dirty="0" smtClean="0"/>
            <a:t> Plant health </a:t>
          </a:r>
        </a:p>
        <a:p>
          <a:pPr marL="57150" lvl="1" indent="-57150" algn="l" defTabSz="488950">
            <a:lnSpc>
              <a:spcPct val="90000"/>
            </a:lnSpc>
            <a:spcBef>
              <a:spcPct val="0"/>
            </a:spcBef>
            <a:spcAft>
              <a:spcPct val="15000"/>
            </a:spcAft>
            <a:buChar char="••"/>
          </a:pPr>
          <a:r>
            <a:rPr lang="en-GB" sz="1100" kern="1200" dirty="0" smtClean="0"/>
            <a:t> Pelts of certain animal species originating from countries using </a:t>
          </a:r>
          <a:r>
            <a:rPr lang="en-GB" sz="1100" kern="1200" dirty="0" err="1" smtClean="0"/>
            <a:t>leghold</a:t>
          </a:r>
          <a:r>
            <a:rPr lang="en-GB" sz="1100" kern="1200" dirty="0" smtClean="0"/>
            <a:t> traps</a:t>
          </a:r>
        </a:p>
        <a:p>
          <a:pPr marL="57150" lvl="1" indent="-57150" algn="l" defTabSz="488950">
            <a:lnSpc>
              <a:spcPct val="90000"/>
            </a:lnSpc>
            <a:spcBef>
              <a:spcPct val="0"/>
            </a:spcBef>
            <a:spcAft>
              <a:spcPct val="15000"/>
            </a:spcAft>
            <a:buChar char="••"/>
          </a:pPr>
          <a:r>
            <a:rPr lang="en-GB" sz="1100" kern="1200" dirty="0" smtClean="0"/>
            <a:t> Invasive alien species</a:t>
          </a:r>
        </a:p>
        <a:p>
          <a:pPr marL="57150" lvl="1" indent="-57150" algn="l" defTabSz="488950">
            <a:lnSpc>
              <a:spcPct val="90000"/>
            </a:lnSpc>
            <a:spcBef>
              <a:spcPct val="0"/>
            </a:spcBef>
            <a:spcAft>
              <a:spcPct val="15000"/>
            </a:spcAft>
            <a:buChar char="••"/>
          </a:pPr>
          <a:endParaRPr lang="en-GB" sz="1100" kern="1200" dirty="0"/>
        </a:p>
      </dsp:txBody>
      <dsp:txXfrm>
        <a:off x="2700" y="952816"/>
        <a:ext cx="2632792" cy="4216320"/>
      </dsp:txXfrm>
    </dsp:sp>
    <dsp:sp modelId="{4D34B745-F3EB-47DE-AD3C-74F065FA8BFD}">
      <dsp:nvSpPr>
        <dsp:cNvPr id="0" name=""/>
        <dsp:cNvSpPr/>
      </dsp:nvSpPr>
      <dsp:spPr>
        <a:xfrm>
          <a:off x="3004083" y="31216"/>
          <a:ext cx="2632792" cy="921600"/>
        </a:xfrm>
        <a:prstGeom prst="rect">
          <a:avLst/>
        </a:prstGeom>
        <a:solidFill>
          <a:srgbClr val="99CC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GB" sz="1200" b="1" kern="1200" dirty="0" smtClean="0"/>
            <a:t>Financial Controls</a:t>
          </a:r>
        </a:p>
        <a:p>
          <a:pPr lvl="0" algn="ctr" defTabSz="533400">
            <a:lnSpc>
              <a:spcPct val="90000"/>
            </a:lnSpc>
            <a:spcBef>
              <a:spcPct val="0"/>
            </a:spcBef>
            <a:spcAft>
              <a:spcPct val="35000"/>
            </a:spcAft>
          </a:pPr>
          <a:r>
            <a:rPr lang="en-GB" sz="1200" b="1" kern="1200" dirty="0" smtClean="0"/>
            <a:t>At customs office of import </a:t>
          </a:r>
          <a:endParaRPr lang="en-GB" sz="1200" b="1" kern="1200" dirty="0"/>
        </a:p>
      </dsp:txBody>
      <dsp:txXfrm>
        <a:off x="3004083" y="31216"/>
        <a:ext cx="2632792" cy="921600"/>
      </dsp:txXfrm>
    </dsp:sp>
    <dsp:sp modelId="{871F2518-5A78-4F5A-88AA-401FB0C67BB6}">
      <dsp:nvSpPr>
        <dsp:cNvPr id="0" name=""/>
        <dsp:cNvSpPr/>
      </dsp:nvSpPr>
      <dsp:spPr>
        <a:xfrm>
          <a:off x="3004083" y="952816"/>
          <a:ext cx="2632792" cy="4216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smtClean="0"/>
            <a:t> Risk based controls on the basis of customs declarations for all goods placed under a customs procedure (Union Customs Code)</a:t>
          </a:r>
          <a:endParaRPr lang="en-GB" sz="1100" kern="1200" dirty="0"/>
        </a:p>
        <a:p>
          <a:pPr marL="57150" lvl="1" indent="-57150" algn="l" defTabSz="488950">
            <a:lnSpc>
              <a:spcPct val="90000"/>
            </a:lnSpc>
            <a:spcBef>
              <a:spcPct val="0"/>
            </a:spcBef>
            <a:spcAft>
              <a:spcPct val="15000"/>
            </a:spcAft>
            <a:buChar char="••"/>
          </a:pPr>
          <a:r>
            <a:rPr lang="en-GB" sz="1100" kern="1200" dirty="0" smtClean="0"/>
            <a:t> Classification of goods</a:t>
          </a:r>
          <a:endParaRPr lang="en-GB" sz="1100" kern="1200" dirty="0"/>
        </a:p>
        <a:p>
          <a:pPr marL="57150" lvl="1" indent="-57150" algn="l" defTabSz="488950">
            <a:lnSpc>
              <a:spcPct val="90000"/>
            </a:lnSpc>
            <a:spcBef>
              <a:spcPct val="0"/>
            </a:spcBef>
            <a:spcAft>
              <a:spcPct val="15000"/>
            </a:spcAft>
            <a:buChar char="••"/>
          </a:pPr>
          <a:r>
            <a:rPr lang="en-GB" sz="1100" kern="1200" dirty="0" smtClean="0"/>
            <a:t> </a:t>
          </a:r>
          <a:r>
            <a:rPr lang="en-GB" sz="1100" strike="sngStrike" kern="1200" dirty="0" smtClean="0">
              <a:solidFill>
                <a:srgbClr val="FF0000"/>
              </a:solidFill>
            </a:rPr>
            <a:t>Origin</a:t>
          </a:r>
          <a:r>
            <a:rPr lang="en-GB" sz="1100" strike="noStrike" kern="1200" dirty="0" smtClean="0">
              <a:solidFill>
                <a:srgbClr val="FF0000"/>
              </a:solidFill>
            </a:rPr>
            <a:t>/Proof of status free circulation</a:t>
          </a:r>
          <a:endParaRPr lang="en-GB" sz="1100" strike="noStrike" kern="1200" dirty="0">
            <a:solidFill>
              <a:schemeClr val="tx1"/>
            </a:solidFill>
          </a:endParaRPr>
        </a:p>
        <a:p>
          <a:pPr marL="57150" lvl="1" indent="-57150" algn="l" defTabSz="488950">
            <a:lnSpc>
              <a:spcPct val="90000"/>
            </a:lnSpc>
            <a:spcBef>
              <a:spcPct val="0"/>
            </a:spcBef>
            <a:spcAft>
              <a:spcPct val="15000"/>
            </a:spcAft>
            <a:buChar char="••"/>
          </a:pPr>
          <a:r>
            <a:rPr lang="en-GB" sz="1100" strike="noStrike" kern="1200" dirty="0" smtClean="0">
              <a:solidFill>
                <a:schemeClr val="tx1"/>
              </a:solidFill>
            </a:rPr>
            <a:t> Customs value</a:t>
          </a:r>
          <a:endParaRPr lang="en-GB" sz="1100" strike="noStrike" kern="1200" dirty="0">
            <a:solidFill>
              <a:schemeClr val="tx1"/>
            </a:solidFill>
          </a:endParaRPr>
        </a:p>
        <a:p>
          <a:pPr marL="57150" lvl="1" indent="-57150" algn="l" defTabSz="488950">
            <a:lnSpc>
              <a:spcPct val="90000"/>
            </a:lnSpc>
            <a:spcBef>
              <a:spcPct val="0"/>
            </a:spcBef>
            <a:spcAft>
              <a:spcPct val="15000"/>
            </a:spcAft>
            <a:buChar char="••"/>
          </a:pPr>
          <a:r>
            <a:rPr lang="en-GB" sz="1100" strike="sngStrike" kern="1200" dirty="0" smtClean="0">
              <a:solidFill>
                <a:srgbClr val="FF0000"/>
              </a:solidFill>
            </a:rPr>
            <a:t> Customs duties</a:t>
          </a:r>
          <a:endParaRPr lang="en-GB" sz="1100" strike="sngStrike" kern="1200" dirty="0">
            <a:solidFill>
              <a:srgbClr val="FF0000"/>
            </a:solidFill>
          </a:endParaRPr>
        </a:p>
        <a:p>
          <a:pPr marL="57150" lvl="1" indent="-57150" algn="l" defTabSz="488950">
            <a:lnSpc>
              <a:spcPct val="90000"/>
            </a:lnSpc>
            <a:spcBef>
              <a:spcPct val="0"/>
            </a:spcBef>
            <a:spcAft>
              <a:spcPct val="15000"/>
            </a:spcAft>
            <a:buChar char="••"/>
          </a:pPr>
          <a:r>
            <a:rPr lang="en-GB" sz="1100" kern="1200" dirty="0" smtClean="0"/>
            <a:t> VAT</a:t>
          </a:r>
          <a:endParaRPr lang="en-GB" sz="1100" kern="1200" dirty="0"/>
        </a:p>
        <a:p>
          <a:pPr marL="57150" lvl="1" indent="-57150" algn="l" defTabSz="488950">
            <a:lnSpc>
              <a:spcPct val="90000"/>
            </a:lnSpc>
            <a:spcBef>
              <a:spcPct val="0"/>
            </a:spcBef>
            <a:spcAft>
              <a:spcPct val="15000"/>
            </a:spcAft>
            <a:buChar char="••"/>
          </a:pPr>
          <a:r>
            <a:rPr lang="en-GB" sz="1100" kern="1200" dirty="0" smtClean="0"/>
            <a:t> Excise</a:t>
          </a:r>
          <a:endParaRPr lang="en-GB" sz="1100" kern="1200" dirty="0"/>
        </a:p>
      </dsp:txBody>
      <dsp:txXfrm>
        <a:off x="3004083" y="952816"/>
        <a:ext cx="2632792" cy="4216320"/>
      </dsp:txXfrm>
    </dsp:sp>
    <dsp:sp modelId="{133139E1-6592-4087-B20D-0FAEE187509D}">
      <dsp:nvSpPr>
        <dsp:cNvPr id="0" name=""/>
        <dsp:cNvSpPr/>
      </dsp:nvSpPr>
      <dsp:spPr>
        <a:xfrm>
          <a:off x="6005467" y="31216"/>
          <a:ext cx="2632792" cy="921600"/>
        </a:xfrm>
        <a:prstGeom prst="rect">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GB" sz="1200" b="1" kern="1200" dirty="0" smtClean="0"/>
            <a:t>Market Surveillance</a:t>
          </a:r>
        </a:p>
        <a:p>
          <a:pPr lvl="0" algn="ctr" defTabSz="533400">
            <a:lnSpc>
              <a:spcPct val="90000"/>
            </a:lnSpc>
            <a:spcBef>
              <a:spcPct val="0"/>
            </a:spcBef>
            <a:spcAft>
              <a:spcPct val="35000"/>
            </a:spcAft>
          </a:pPr>
          <a:r>
            <a:rPr lang="en-GB" sz="1200" b="1" kern="1200" dirty="0" smtClean="0"/>
            <a:t>At customs office of import</a:t>
          </a:r>
          <a:endParaRPr lang="en-GB" sz="1200" b="1" kern="1200" dirty="0"/>
        </a:p>
      </dsp:txBody>
      <dsp:txXfrm>
        <a:off x="6005467" y="31216"/>
        <a:ext cx="2632792" cy="921600"/>
      </dsp:txXfrm>
    </dsp:sp>
    <dsp:sp modelId="{7268D742-F446-453E-A0D8-BE323BEDC324}">
      <dsp:nvSpPr>
        <dsp:cNvPr id="0" name=""/>
        <dsp:cNvSpPr/>
      </dsp:nvSpPr>
      <dsp:spPr>
        <a:xfrm>
          <a:off x="6005467" y="952816"/>
          <a:ext cx="2632792" cy="4216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smtClean="0"/>
            <a:t> For industrial products </a:t>
          </a:r>
          <a:endParaRPr lang="en-GB" sz="1100" kern="1200" dirty="0"/>
        </a:p>
        <a:p>
          <a:pPr marL="57150" lvl="1" indent="-57150" algn="l" defTabSz="488950">
            <a:lnSpc>
              <a:spcPct val="90000"/>
            </a:lnSpc>
            <a:spcBef>
              <a:spcPct val="0"/>
            </a:spcBef>
            <a:spcAft>
              <a:spcPct val="15000"/>
            </a:spcAft>
            <a:buChar char="••"/>
          </a:pPr>
          <a:r>
            <a:rPr lang="en-US" altLang="el-GR" sz="1100" kern="1200" dirty="0" smtClean="0"/>
            <a:t> Checks based on risk assessment, suspension of release for free circulation, decision by market surveillance authorities, refusal, or </a:t>
          </a:r>
          <a:r>
            <a:rPr lang="en-US" altLang="el-GR" sz="1100" kern="1200" dirty="0" err="1" smtClean="0"/>
            <a:t>authorisation</a:t>
          </a:r>
          <a:r>
            <a:rPr lang="en-US" altLang="el-GR" sz="1100" kern="1200" dirty="0" smtClean="0"/>
            <a:t> to release</a:t>
          </a:r>
          <a:endParaRPr lang="en-GB" sz="1100" kern="1200" dirty="0"/>
        </a:p>
        <a:p>
          <a:pPr marL="57150" lvl="1" indent="-57150" algn="l" defTabSz="488950">
            <a:lnSpc>
              <a:spcPct val="90000"/>
            </a:lnSpc>
            <a:spcBef>
              <a:spcPct val="0"/>
            </a:spcBef>
            <a:spcAft>
              <a:spcPct val="15000"/>
            </a:spcAft>
            <a:buChar char="••"/>
          </a:pPr>
          <a:r>
            <a:rPr lang="en-GB" sz="1100" kern="1200" dirty="0" smtClean="0"/>
            <a:t> Ensure that only compliant products are placed on the Union market (Regulation (EC) no 765/2008</a:t>
          </a:r>
          <a:endParaRPr lang="en-GB" sz="1100" kern="1200" dirty="0"/>
        </a:p>
        <a:p>
          <a:pPr marL="57150" lvl="1" indent="-57150" algn="l" defTabSz="488950">
            <a:lnSpc>
              <a:spcPct val="90000"/>
            </a:lnSpc>
            <a:spcBef>
              <a:spcPct val="0"/>
            </a:spcBef>
            <a:spcAft>
              <a:spcPct val="15000"/>
            </a:spcAft>
            <a:buChar char="••"/>
          </a:pPr>
          <a:r>
            <a:rPr lang="en-GB" sz="1100" i="0" kern="1200" dirty="0" smtClean="0">
              <a:solidFill>
                <a:schemeClr val="tx1"/>
              </a:solidFill>
            </a:rPr>
            <a:t> 68 legal instruments harmonising EU rules on non-food products (e.g. type-approval of motor vehicles, safety of toys, ozone layer depleting substances, CE-marking, EU Ecolabel, pyrotechnic articles, explosives for civil uses, personal protective equipment)</a:t>
          </a:r>
          <a:endParaRPr lang="en-GB" sz="1100" kern="1200" dirty="0">
            <a:solidFill>
              <a:schemeClr val="tx1"/>
            </a:solidFill>
          </a:endParaRPr>
        </a:p>
        <a:p>
          <a:pPr marL="57150" lvl="1" indent="-57150" algn="l" defTabSz="488950">
            <a:lnSpc>
              <a:spcPct val="90000"/>
            </a:lnSpc>
            <a:spcBef>
              <a:spcPct val="0"/>
            </a:spcBef>
            <a:spcAft>
              <a:spcPct val="15000"/>
            </a:spcAft>
            <a:buChar char="••"/>
          </a:pPr>
          <a:r>
            <a:rPr lang="en-GB" sz="1100" i="0" kern="1200" dirty="0" smtClean="0">
              <a:solidFill>
                <a:schemeClr val="tx1"/>
              </a:solidFill>
            </a:rPr>
            <a:t> Specific rules for medicinal products for human and veterinary use</a:t>
          </a:r>
          <a:endParaRPr lang="en-GB" sz="1100" kern="1200" dirty="0">
            <a:solidFill>
              <a:schemeClr val="tx1"/>
            </a:solidFill>
          </a:endParaRPr>
        </a:p>
      </dsp:txBody>
      <dsp:txXfrm>
        <a:off x="6005467" y="952816"/>
        <a:ext cx="2632792" cy="4216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91461-1A5B-41FF-AA80-D349902DFC98}">
      <dsp:nvSpPr>
        <dsp:cNvPr id="0" name=""/>
        <dsp:cNvSpPr/>
      </dsp:nvSpPr>
      <dsp:spPr>
        <a:xfrm rot="10800000">
          <a:off x="6819790" y="2835259"/>
          <a:ext cx="1028545" cy="616888"/>
        </a:xfrm>
        <a:prstGeom prst="corner">
          <a:avLst>
            <a:gd name="adj1" fmla="val 16120"/>
            <a:gd name="adj2" fmla="val 1611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4B04B7-84C2-461B-8EB3-8F6FDB2ADBCF}">
      <dsp:nvSpPr>
        <dsp:cNvPr id="0" name=""/>
        <dsp:cNvSpPr/>
      </dsp:nvSpPr>
      <dsp:spPr>
        <a:xfrm>
          <a:off x="4870149" y="193697"/>
          <a:ext cx="927747" cy="81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GB" sz="2000" kern="1200" dirty="0"/>
        </a:p>
      </dsp:txBody>
      <dsp:txXfrm>
        <a:off x="4870149" y="193697"/>
        <a:ext cx="927747" cy="812323"/>
      </dsp:txXfrm>
    </dsp:sp>
    <dsp:sp modelId="{E7569233-6C7B-4466-9529-4D462EA7F1B0}">
      <dsp:nvSpPr>
        <dsp:cNvPr id="0" name=""/>
        <dsp:cNvSpPr/>
      </dsp:nvSpPr>
      <dsp:spPr>
        <a:xfrm rot="5400000">
          <a:off x="6817733" y="2554888"/>
          <a:ext cx="174852" cy="174852"/>
        </a:xfrm>
        <a:prstGeom prst="triangle">
          <a:avLst>
            <a:gd name="adj" fmla="val 1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CC659F-9F76-46C4-BF40-BB2BC9C04C9D}">
      <dsp:nvSpPr>
        <dsp:cNvPr id="0" name=""/>
        <dsp:cNvSpPr/>
      </dsp:nvSpPr>
      <dsp:spPr>
        <a:xfrm rot="10800000">
          <a:off x="5688627" y="3147884"/>
          <a:ext cx="647078" cy="616888"/>
        </a:xfrm>
        <a:prstGeom prst="leftArrow">
          <a:avLst/>
        </a:prstGeom>
        <a:solidFill>
          <a:srgbClr val="0F5494"/>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87CA646F-DC3F-43BF-B843-494826CA796F}">
      <dsp:nvSpPr>
        <dsp:cNvPr id="0" name=""/>
        <dsp:cNvSpPr/>
      </dsp:nvSpPr>
      <dsp:spPr>
        <a:xfrm>
          <a:off x="5903558" y="660305"/>
          <a:ext cx="927747" cy="81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GB" sz="2000" kern="1200" dirty="0"/>
        </a:p>
      </dsp:txBody>
      <dsp:txXfrm>
        <a:off x="5903558" y="660305"/>
        <a:ext cx="927747" cy="812323"/>
      </dsp:txXfrm>
    </dsp:sp>
    <dsp:sp modelId="{9B130A28-1759-478C-B2F7-5EA047EC7A3F}">
      <dsp:nvSpPr>
        <dsp:cNvPr id="0" name=""/>
        <dsp:cNvSpPr/>
      </dsp:nvSpPr>
      <dsp:spPr>
        <a:xfrm rot="5400000">
          <a:off x="5784045" y="2274159"/>
          <a:ext cx="174852" cy="174852"/>
        </a:xfrm>
        <a:prstGeom prst="triangle">
          <a:avLst>
            <a:gd name="adj" fmla="val 1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443823-6CC3-4DD5-81E3-249B486D6730}">
      <dsp:nvSpPr>
        <dsp:cNvPr id="0" name=""/>
        <dsp:cNvSpPr/>
      </dsp:nvSpPr>
      <dsp:spPr>
        <a:xfrm rot="10800000">
          <a:off x="4516075" y="2643514"/>
          <a:ext cx="1028545" cy="616888"/>
        </a:xfrm>
        <a:prstGeom prst="corner">
          <a:avLst>
            <a:gd name="adj1" fmla="val 16120"/>
            <a:gd name="adj2" fmla="val 16110"/>
          </a:avLst>
        </a:prstGeom>
        <a:solidFill>
          <a:srgbClr val="0F5494"/>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A4935384-3F5E-4A2D-808A-588228230845}">
      <dsp:nvSpPr>
        <dsp:cNvPr id="0" name=""/>
        <dsp:cNvSpPr/>
      </dsp:nvSpPr>
      <dsp:spPr>
        <a:xfrm>
          <a:off x="4616873" y="3251676"/>
          <a:ext cx="927747" cy="81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t-EE" sz="1200" b="1" kern="1200" dirty="0" smtClean="0">
              <a:solidFill>
                <a:srgbClr val="0F5494"/>
              </a:solidFill>
              <a:latin typeface="EC Square Sans Cond Pro" panose="020B0506040000020004" pitchFamily="34" charset="0"/>
            </a:rPr>
            <a:t>UK </a:t>
          </a:r>
          <a:r>
            <a:rPr lang="et-EE" sz="1200" b="1" kern="1200" dirty="0" err="1" smtClean="0">
              <a:solidFill>
                <a:srgbClr val="0F5494"/>
              </a:solidFill>
              <a:latin typeface="EC Square Sans Cond Pro" panose="020B0506040000020004" pitchFamily="34" charset="0"/>
            </a:rPr>
            <a:t>red</a:t>
          </a:r>
          <a:r>
            <a:rPr lang="et-EE" sz="1200" b="1" kern="1200" dirty="0" smtClean="0">
              <a:solidFill>
                <a:srgbClr val="0F5494"/>
              </a:solidFill>
              <a:latin typeface="EC Square Sans Cond Pro" panose="020B0506040000020004" pitchFamily="34" charset="0"/>
            </a:rPr>
            <a:t> </a:t>
          </a:r>
          <a:r>
            <a:rPr lang="et-EE" sz="1200" b="1" kern="1200" dirty="0" err="1" smtClean="0">
              <a:solidFill>
                <a:srgbClr val="0F5494"/>
              </a:solidFill>
              <a:latin typeface="EC Square Sans Cond Pro" panose="020B0506040000020004" pitchFamily="34" charset="0"/>
            </a:rPr>
            <a:t>lines</a:t>
          </a:r>
          <a:r>
            <a:rPr lang="et-EE" sz="1200" b="1" kern="1200" dirty="0" smtClean="0">
              <a:solidFill>
                <a:srgbClr val="0F5494"/>
              </a:solidFill>
              <a:latin typeface="EC Square Sans Cond Pro" panose="020B0506040000020004" pitchFamily="34" charset="0"/>
            </a:rPr>
            <a:t>:</a:t>
          </a:r>
        </a:p>
        <a:p>
          <a:pPr lvl="0" algn="l" defTabSz="533400">
            <a:lnSpc>
              <a:spcPct val="90000"/>
            </a:lnSpc>
            <a:spcBef>
              <a:spcPct val="0"/>
            </a:spcBef>
            <a:spcAft>
              <a:spcPct val="35000"/>
            </a:spcAft>
          </a:pPr>
          <a:r>
            <a:rPr lang="et-EE" sz="1200" kern="1200" dirty="0" smtClean="0">
              <a:solidFill>
                <a:srgbClr val="0F5494"/>
              </a:solidFill>
              <a:latin typeface="EC Square Sans Cond Pro" panose="020B0506040000020004" pitchFamily="34" charset="0"/>
            </a:rPr>
            <a:t>- </a:t>
          </a:r>
          <a:r>
            <a:rPr lang="et-EE" sz="1200" kern="1200" dirty="0" err="1" smtClean="0">
              <a:solidFill>
                <a:srgbClr val="0F5494"/>
              </a:solidFill>
              <a:latin typeface="EC Square Sans Cond Pro" panose="020B0506040000020004" pitchFamily="34" charset="0"/>
            </a:rPr>
            <a:t>Independent</a:t>
          </a:r>
          <a:r>
            <a:rPr lang="et-EE" sz="1200" kern="1200" dirty="0" smtClean="0">
              <a:solidFill>
                <a:srgbClr val="0F5494"/>
              </a:solidFill>
              <a:latin typeface="EC Square Sans Cond Pro" panose="020B0506040000020004" pitchFamily="34" charset="0"/>
            </a:rPr>
            <a:t> </a:t>
          </a:r>
          <a:r>
            <a:rPr lang="et-EE" sz="1200" kern="1200" dirty="0" err="1" smtClean="0">
              <a:solidFill>
                <a:srgbClr val="0F5494"/>
              </a:solidFill>
              <a:latin typeface="EC Square Sans Cond Pro" panose="020B0506040000020004" pitchFamily="34" charset="0"/>
            </a:rPr>
            <a:t>trade</a:t>
          </a:r>
          <a:r>
            <a:rPr lang="et-EE" sz="1200" kern="1200" dirty="0" smtClean="0">
              <a:solidFill>
                <a:srgbClr val="0F5494"/>
              </a:solidFill>
              <a:latin typeface="EC Square Sans Cond Pro" panose="020B0506040000020004" pitchFamily="34" charset="0"/>
            </a:rPr>
            <a:t> </a:t>
          </a:r>
          <a:r>
            <a:rPr lang="et-EE" sz="1200" kern="1200" dirty="0" err="1" smtClean="0">
              <a:solidFill>
                <a:srgbClr val="0F5494"/>
              </a:solidFill>
              <a:latin typeface="EC Square Sans Cond Pro" panose="020B0506040000020004" pitchFamily="34" charset="0"/>
            </a:rPr>
            <a:t>policy</a:t>
          </a:r>
          <a:r>
            <a:rPr lang="fr-BE" sz="1200" kern="1200" dirty="0" smtClean="0">
              <a:solidFill>
                <a:srgbClr val="0F5494"/>
              </a:solidFill>
              <a:latin typeface="EC Square Sans Cond Pro" panose="020B0506040000020004" pitchFamily="34" charset="0"/>
            </a:rPr>
            <a:t>.</a:t>
          </a:r>
          <a:endParaRPr lang="en-GB" sz="1200" kern="1200" dirty="0">
            <a:solidFill>
              <a:srgbClr val="0F5494"/>
            </a:solidFill>
            <a:latin typeface="EC Square Sans Cond Pro" panose="020B0506040000020004" pitchFamily="34" charset="0"/>
          </a:endParaRPr>
        </a:p>
      </dsp:txBody>
      <dsp:txXfrm>
        <a:off x="4616873" y="3251676"/>
        <a:ext cx="927747" cy="812323"/>
      </dsp:txXfrm>
    </dsp:sp>
    <dsp:sp modelId="{9D1841C3-15C2-498A-B531-FC17AB1B9FAB}">
      <dsp:nvSpPr>
        <dsp:cNvPr id="0" name=""/>
        <dsp:cNvSpPr/>
      </dsp:nvSpPr>
      <dsp:spPr>
        <a:xfrm rot="5400000">
          <a:off x="4536504" y="2408159"/>
          <a:ext cx="174852" cy="174852"/>
        </a:xfrm>
        <a:prstGeom prst="triangle">
          <a:avLst>
            <a:gd name="adj" fmla="val 100000"/>
          </a:avLst>
        </a:prstGeom>
        <a:solidFill>
          <a:srgbClr val="0F5494"/>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17D9B669-6581-4ED3-85A0-CC018303607E}">
      <dsp:nvSpPr>
        <dsp:cNvPr id="0" name=""/>
        <dsp:cNvSpPr/>
      </dsp:nvSpPr>
      <dsp:spPr>
        <a:xfrm rot="10800000">
          <a:off x="3384573" y="2026629"/>
          <a:ext cx="1028545" cy="616888"/>
        </a:xfrm>
        <a:prstGeom prst="corner">
          <a:avLst>
            <a:gd name="adj1" fmla="val 16120"/>
            <a:gd name="adj2" fmla="val 16110"/>
          </a:avLst>
        </a:prstGeom>
        <a:solidFill>
          <a:srgbClr val="0F5494"/>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E7EC77C7-728D-448A-87B2-85B52D6F6EE0}">
      <dsp:nvSpPr>
        <dsp:cNvPr id="0" name=""/>
        <dsp:cNvSpPr/>
      </dsp:nvSpPr>
      <dsp:spPr>
        <a:xfrm>
          <a:off x="3433897" y="2723968"/>
          <a:ext cx="927747" cy="81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t-EE" sz="1200" b="1" kern="1200" dirty="0" smtClean="0">
              <a:solidFill>
                <a:srgbClr val="0F5494"/>
              </a:solidFill>
              <a:latin typeface="EC Square Sans Cond Pro" panose="020B0506040000020004" pitchFamily="34" charset="0"/>
            </a:rPr>
            <a:t>UK </a:t>
          </a:r>
          <a:r>
            <a:rPr lang="et-EE" sz="1200" b="1" kern="1200" dirty="0" err="1" smtClean="0">
              <a:solidFill>
                <a:srgbClr val="0F5494"/>
              </a:solidFill>
              <a:latin typeface="EC Square Sans Cond Pro" panose="020B0506040000020004" pitchFamily="34" charset="0"/>
            </a:rPr>
            <a:t>red</a:t>
          </a:r>
          <a:r>
            <a:rPr lang="et-EE" sz="1200" b="1" kern="1200" dirty="0" smtClean="0">
              <a:solidFill>
                <a:srgbClr val="0F5494"/>
              </a:solidFill>
              <a:latin typeface="EC Square Sans Cond Pro" panose="020B0506040000020004" pitchFamily="34" charset="0"/>
            </a:rPr>
            <a:t> </a:t>
          </a:r>
          <a:r>
            <a:rPr lang="et-EE" sz="1200" b="1" kern="1200" dirty="0" err="1" smtClean="0">
              <a:solidFill>
                <a:srgbClr val="0F5494"/>
              </a:solidFill>
              <a:latin typeface="EC Square Sans Cond Pro" panose="020B0506040000020004" pitchFamily="34" charset="0"/>
            </a:rPr>
            <a:t>lines</a:t>
          </a:r>
          <a:r>
            <a:rPr lang="et-EE" sz="1200" b="1" kern="1200" dirty="0" smtClean="0">
              <a:solidFill>
                <a:srgbClr val="0F5494"/>
              </a:solidFill>
              <a:latin typeface="EC Square Sans Cond Pro" panose="020B0506040000020004" pitchFamily="34" charset="0"/>
            </a:rPr>
            <a:t>:</a:t>
          </a:r>
        </a:p>
        <a:p>
          <a:pPr lvl="0" algn="l" defTabSz="533400">
            <a:lnSpc>
              <a:spcPct val="90000"/>
            </a:lnSpc>
            <a:spcBef>
              <a:spcPct val="0"/>
            </a:spcBef>
            <a:spcAft>
              <a:spcPct val="35000"/>
            </a:spcAft>
          </a:pPr>
          <a:r>
            <a:rPr lang="et-EE" sz="1200" kern="1200" dirty="0" smtClean="0">
              <a:solidFill>
                <a:srgbClr val="0F5494"/>
              </a:solidFill>
              <a:latin typeface="EC Square Sans Cond Pro" panose="020B0506040000020004" pitchFamily="34" charset="0"/>
            </a:rPr>
            <a:t>- No ECJ </a:t>
          </a:r>
          <a:r>
            <a:rPr lang="et-EE" sz="1200" kern="1200" dirty="0" err="1" smtClean="0">
              <a:solidFill>
                <a:srgbClr val="0F5494"/>
              </a:solidFill>
              <a:latin typeface="EC Square Sans Cond Pro" panose="020B0506040000020004" pitchFamily="34" charset="0"/>
            </a:rPr>
            <a:t>jurisdiction</a:t>
          </a:r>
          <a:r>
            <a:rPr lang="fr-BE" sz="1200" kern="1200" dirty="0" smtClean="0">
              <a:solidFill>
                <a:srgbClr val="0F5494"/>
              </a:solidFill>
              <a:latin typeface="EC Square Sans Cond Pro" panose="020B0506040000020004" pitchFamily="34" charset="0"/>
            </a:rPr>
            <a:t>; </a:t>
          </a:r>
        </a:p>
        <a:p>
          <a:pPr lvl="0" algn="l" defTabSz="533400">
            <a:lnSpc>
              <a:spcPct val="90000"/>
            </a:lnSpc>
            <a:spcBef>
              <a:spcPct val="0"/>
            </a:spcBef>
            <a:spcAft>
              <a:spcPct val="35000"/>
            </a:spcAft>
          </a:pPr>
          <a:r>
            <a:rPr lang="en-GB" sz="1200" kern="1200" dirty="0" smtClean="0">
              <a:solidFill>
                <a:srgbClr val="0F5494"/>
              </a:solidFill>
              <a:latin typeface="EC Square Sans Cond Pro" panose="020B0506040000020004" pitchFamily="34" charset="0"/>
            </a:rPr>
            <a:t>- Regulatory autonomy.</a:t>
          </a:r>
          <a:endParaRPr lang="en-GB" sz="1200" kern="1200" dirty="0">
            <a:solidFill>
              <a:srgbClr val="0F5494"/>
            </a:solidFill>
            <a:latin typeface="EC Square Sans Cond Pro" panose="020B0506040000020004" pitchFamily="34" charset="0"/>
          </a:endParaRPr>
        </a:p>
      </dsp:txBody>
      <dsp:txXfrm>
        <a:off x="3433897" y="2723968"/>
        <a:ext cx="927747" cy="812323"/>
      </dsp:txXfrm>
    </dsp:sp>
    <dsp:sp modelId="{791EB3A4-84AE-439F-BBCA-8A23C0B3AA39}">
      <dsp:nvSpPr>
        <dsp:cNvPr id="0" name=""/>
        <dsp:cNvSpPr/>
      </dsp:nvSpPr>
      <dsp:spPr>
        <a:xfrm rot="5400000">
          <a:off x="3384377" y="1801479"/>
          <a:ext cx="174852" cy="174852"/>
        </a:xfrm>
        <a:prstGeom prst="triangle">
          <a:avLst>
            <a:gd name="adj" fmla="val 100000"/>
          </a:avLst>
        </a:prstGeom>
        <a:solidFill>
          <a:srgbClr val="0F5494"/>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158DB52F-FDCB-4DA9-887E-CBE837BBF579}">
      <dsp:nvSpPr>
        <dsp:cNvPr id="0" name=""/>
        <dsp:cNvSpPr/>
      </dsp:nvSpPr>
      <dsp:spPr>
        <a:xfrm rot="10800000">
          <a:off x="2273620" y="1406002"/>
          <a:ext cx="1028545" cy="616888"/>
        </a:xfrm>
        <a:prstGeom prst="corner">
          <a:avLst>
            <a:gd name="adj1" fmla="val 16120"/>
            <a:gd name="adj2" fmla="val 16110"/>
          </a:avLst>
        </a:prstGeom>
        <a:solidFill>
          <a:srgbClr val="0F5494"/>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F45637E5-26C5-4B86-BF7A-1D40BA14ABBA}">
      <dsp:nvSpPr>
        <dsp:cNvPr id="0" name=""/>
        <dsp:cNvSpPr/>
      </dsp:nvSpPr>
      <dsp:spPr>
        <a:xfrm>
          <a:off x="2216437" y="2139714"/>
          <a:ext cx="1095929" cy="1425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t-EE" sz="1200" b="1" kern="1200" dirty="0" smtClean="0">
              <a:solidFill>
                <a:srgbClr val="0F5494"/>
              </a:solidFill>
              <a:latin typeface="EC Square Sans Cond Pro" panose="020B0506040000020004" pitchFamily="34" charset="0"/>
            </a:rPr>
            <a:t>UK </a:t>
          </a:r>
          <a:r>
            <a:rPr lang="et-EE" sz="1200" b="1" kern="1200" dirty="0" err="1" smtClean="0">
              <a:solidFill>
                <a:srgbClr val="0F5494"/>
              </a:solidFill>
              <a:latin typeface="EC Square Sans Cond Pro" panose="020B0506040000020004" pitchFamily="34" charset="0"/>
            </a:rPr>
            <a:t>red</a:t>
          </a:r>
          <a:r>
            <a:rPr lang="et-EE" sz="1200" b="1" kern="1200" dirty="0" smtClean="0">
              <a:solidFill>
                <a:srgbClr val="0F5494"/>
              </a:solidFill>
              <a:latin typeface="EC Square Sans Cond Pro" panose="020B0506040000020004" pitchFamily="34" charset="0"/>
            </a:rPr>
            <a:t> </a:t>
          </a:r>
          <a:r>
            <a:rPr lang="et-EE" sz="1200" b="1" kern="1200" dirty="0" err="1" smtClean="0">
              <a:solidFill>
                <a:srgbClr val="0F5494"/>
              </a:solidFill>
              <a:latin typeface="EC Square Sans Cond Pro" panose="020B0506040000020004" pitchFamily="34" charset="0"/>
            </a:rPr>
            <a:t>lines</a:t>
          </a:r>
          <a:r>
            <a:rPr lang="et-EE" sz="1200" b="1" kern="1200" dirty="0" smtClean="0">
              <a:solidFill>
                <a:srgbClr val="0F5494"/>
              </a:solidFill>
              <a:latin typeface="EC Square Sans Cond Pro" panose="020B0506040000020004" pitchFamily="34" charset="0"/>
            </a:rPr>
            <a:t>:</a:t>
          </a:r>
          <a:endParaRPr lang="fr-BE" sz="1200" b="1" kern="1200" dirty="0" smtClean="0">
            <a:solidFill>
              <a:srgbClr val="0F5494"/>
            </a:solidFill>
            <a:latin typeface="EC Square Sans Cond Pro" panose="020B0506040000020004" pitchFamily="34" charset="0"/>
          </a:endParaRPr>
        </a:p>
        <a:p>
          <a:pPr lvl="0" algn="l" defTabSz="533400">
            <a:lnSpc>
              <a:spcPct val="90000"/>
            </a:lnSpc>
            <a:spcBef>
              <a:spcPct val="0"/>
            </a:spcBef>
            <a:spcAft>
              <a:spcPct val="35000"/>
            </a:spcAft>
          </a:pPr>
          <a:r>
            <a:rPr lang="et-EE" sz="1200" kern="1200" dirty="0" smtClean="0">
              <a:solidFill>
                <a:srgbClr val="0F5494"/>
              </a:solidFill>
              <a:latin typeface="EC Square Sans Cond Pro" panose="020B0506040000020004" pitchFamily="34" charset="0"/>
            </a:rPr>
            <a:t>- No </a:t>
          </a:r>
          <a:r>
            <a:rPr lang="et-EE" sz="1200" kern="1200" dirty="0" err="1" smtClean="0">
              <a:solidFill>
                <a:srgbClr val="0F5494"/>
              </a:solidFill>
              <a:latin typeface="EC Square Sans Cond Pro" panose="020B0506040000020004" pitchFamily="34" charset="0"/>
            </a:rPr>
            <a:t>free</a:t>
          </a:r>
          <a:r>
            <a:rPr lang="et-EE" sz="1200" kern="1200" dirty="0" smtClean="0">
              <a:solidFill>
                <a:srgbClr val="0F5494"/>
              </a:solidFill>
              <a:latin typeface="EC Square Sans Cond Pro" panose="020B0506040000020004" pitchFamily="34" charset="0"/>
            </a:rPr>
            <a:t> </a:t>
          </a:r>
          <a:r>
            <a:rPr lang="et-EE" sz="1200" kern="1200" dirty="0" err="1" smtClean="0">
              <a:solidFill>
                <a:srgbClr val="0F5494"/>
              </a:solidFill>
              <a:latin typeface="EC Square Sans Cond Pro" panose="020B0506040000020004" pitchFamily="34" charset="0"/>
            </a:rPr>
            <a:t>movement</a:t>
          </a:r>
          <a:r>
            <a:rPr lang="et-EE" sz="1200" kern="1200" dirty="0" smtClean="0">
              <a:solidFill>
                <a:srgbClr val="0F5494"/>
              </a:solidFill>
              <a:latin typeface="EC Square Sans Cond Pro" panose="020B0506040000020004" pitchFamily="34" charset="0"/>
            </a:rPr>
            <a:t>;</a:t>
          </a:r>
          <a:endParaRPr lang="fr-BE" sz="1200" kern="1200" dirty="0" smtClean="0">
            <a:solidFill>
              <a:srgbClr val="0F5494"/>
            </a:solidFill>
            <a:latin typeface="EC Square Sans Cond Pro" panose="020B0506040000020004" pitchFamily="34" charset="0"/>
          </a:endParaRPr>
        </a:p>
        <a:p>
          <a:pPr lvl="0" algn="l" defTabSz="533400">
            <a:lnSpc>
              <a:spcPct val="90000"/>
            </a:lnSpc>
            <a:spcBef>
              <a:spcPct val="0"/>
            </a:spcBef>
            <a:spcAft>
              <a:spcPct val="35000"/>
            </a:spcAft>
          </a:pPr>
          <a:r>
            <a:rPr lang="et-EE" sz="1200" kern="1200" dirty="0" smtClean="0">
              <a:solidFill>
                <a:srgbClr val="0F5494"/>
              </a:solidFill>
              <a:latin typeface="EC Square Sans Cond Pro" panose="020B0506040000020004" pitchFamily="34" charset="0"/>
            </a:rPr>
            <a:t>- No </a:t>
          </a:r>
          <a:r>
            <a:rPr lang="fr-BE" sz="1200" kern="1200" dirty="0" err="1" smtClean="0">
              <a:solidFill>
                <a:srgbClr val="0F5494"/>
              </a:solidFill>
              <a:latin typeface="EC Square Sans Cond Pro" panose="020B0506040000020004" pitchFamily="34" charset="0"/>
            </a:rPr>
            <a:t>substantial</a:t>
          </a:r>
          <a:r>
            <a:rPr lang="fr-BE" sz="1200" kern="1200" dirty="0" smtClean="0">
              <a:solidFill>
                <a:srgbClr val="0F5494"/>
              </a:solidFill>
              <a:latin typeface="EC Square Sans Cond Pro" panose="020B0506040000020004" pitchFamily="34" charset="0"/>
            </a:rPr>
            <a:t> </a:t>
          </a:r>
          <a:r>
            <a:rPr lang="en-GB" sz="1200" kern="1200" dirty="0" smtClean="0">
              <a:solidFill>
                <a:srgbClr val="0F5494"/>
              </a:solidFill>
              <a:latin typeface="EC Square Sans Cond Pro" panose="020B0506040000020004" pitchFamily="34" charset="0"/>
            </a:rPr>
            <a:t>financial contribution</a:t>
          </a:r>
          <a:r>
            <a:rPr lang="et-EE" sz="1200" kern="1200" dirty="0" smtClean="0">
              <a:solidFill>
                <a:srgbClr val="0F5494"/>
              </a:solidFill>
              <a:latin typeface="EC Square Sans Cond Pro" panose="020B0506040000020004" pitchFamily="34" charset="0"/>
            </a:rPr>
            <a:t>;</a:t>
          </a:r>
          <a:endParaRPr lang="en-GB" sz="1200" kern="1200" dirty="0" smtClean="0">
            <a:solidFill>
              <a:srgbClr val="0F5494"/>
            </a:solidFill>
            <a:latin typeface="EC Square Sans Cond Pro" panose="020B0506040000020004" pitchFamily="34" charset="0"/>
          </a:endParaRPr>
        </a:p>
        <a:p>
          <a:pPr lvl="0" algn="l" defTabSz="533400">
            <a:lnSpc>
              <a:spcPct val="90000"/>
            </a:lnSpc>
            <a:spcBef>
              <a:spcPct val="0"/>
            </a:spcBef>
            <a:spcAft>
              <a:spcPct val="35000"/>
            </a:spcAft>
          </a:pPr>
          <a:r>
            <a:rPr lang="en-GB" sz="1200" kern="1200" dirty="0" smtClean="0">
              <a:solidFill>
                <a:srgbClr val="0F5494"/>
              </a:solidFill>
              <a:latin typeface="EC Square Sans Cond Pro" panose="020B0506040000020004" pitchFamily="34" charset="0"/>
            </a:rPr>
            <a:t>- Regulatory autonomy.</a:t>
          </a:r>
          <a:endParaRPr lang="et-EE" sz="1200" b="1" kern="1200" dirty="0" smtClean="0">
            <a:solidFill>
              <a:srgbClr val="0F5494"/>
            </a:solidFill>
            <a:latin typeface="EC Square Sans Cond Pro" panose="020B0506040000020004" pitchFamily="34" charset="0"/>
          </a:endParaRPr>
        </a:p>
      </dsp:txBody>
      <dsp:txXfrm>
        <a:off x="2216437" y="2139714"/>
        <a:ext cx="1095929" cy="1425002"/>
      </dsp:txXfrm>
    </dsp:sp>
    <dsp:sp modelId="{0AC466A5-D62B-47AA-A17D-1D827793668F}">
      <dsp:nvSpPr>
        <dsp:cNvPr id="0" name=""/>
        <dsp:cNvSpPr/>
      </dsp:nvSpPr>
      <dsp:spPr>
        <a:xfrm rot="5400000">
          <a:off x="2304256" y="1182045"/>
          <a:ext cx="174852" cy="174852"/>
        </a:xfrm>
        <a:prstGeom prst="triangle">
          <a:avLst>
            <a:gd name="adj" fmla="val 100000"/>
          </a:avLst>
        </a:prstGeom>
        <a:solidFill>
          <a:srgbClr val="0F5494"/>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863140F3-202F-4316-9208-A0579742248D}">
      <dsp:nvSpPr>
        <dsp:cNvPr id="0" name=""/>
        <dsp:cNvSpPr/>
      </dsp:nvSpPr>
      <dsp:spPr>
        <a:xfrm rot="10800000">
          <a:off x="1104365" y="668945"/>
          <a:ext cx="1028545" cy="616888"/>
        </a:xfrm>
        <a:prstGeom prst="corner">
          <a:avLst>
            <a:gd name="adj1" fmla="val 16120"/>
            <a:gd name="adj2" fmla="val 16110"/>
          </a:avLst>
        </a:prstGeom>
        <a:solidFill>
          <a:srgbClr val="0F5494"/>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87A6F4BE-F869-4D8D-B495-2213E19E87E7}">
      <dsp:nvSpPr>
        <dsp:cNvPr id="0" name=""/>
        <dsp:cNvSpPr/>
      </dsp:nvSpPr>
      <dsp:spPr>
        <a:xfrm>
          <a:off x="975397" y="1387507"/>
          <a:ext cx="1198882" cy="1724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t-EE" sz="1200" b="1" kern="1200" dirty="0" smtClean="0">
              <a:solidFill>
                <a:srgbClr val="0F5494"/>
              </a:solidFill>
              <a:latin typeface="EC Square Sans Cond Pro" panose="020B0506040000020004" pitchFamily="34" charset="0"/>
            </a:rPr>
            <a:t>UK </a:t>
          </a:r>
          <a:r>
            <a:rPr lang="et-EE" sz="1200" b="1" kern="1200" dirty="0" err="1" smtClean="0">
              <a:solidFill>
                <a:srgbClr val="0F5494"/>
              </a:solidFill>
              <a:latin typeface="EC Square Sans Cond Pro" panose="020B0506040000020004" pitchFamily="34" charset="0"/>
            </a:rPr>
            <a:t>red</a:t>
          </a:r>
          <a:r>
            <a:rPr lang="et-EE" sz="1200" b="1" kern="1200" dirty="0" smtClean="0">
              <a:solidFill>
                <a:srgbClr val="0F5494"/>
              </a:solidFill>
              <a:latin typeface="EC Square Sans Cond Pro" panose="020B0506040000020004" pitchFamily="34" charset="0"/>
            </a:rPr>
            <a:t> </a:t>
          </a:r>
          <a:r>
            <a:rPr lang="et-EE" sz="1200" b="1" kern="1200" dirty="0" err="1" smtClean="0">
              <a:solidFill>
                <a:srgbClr val="0F5494"/>
              </a:solidFill>
              <a:latin typeface="EC Square Sans Cond Pro" panose="020B0506040000020004" pitchFamily="34" charset="0"/>
            </a:rPr>
            <a:t>lines</a:t>
          </a:r>
          <a:r>
            <a:rPr lang="et-EE" sz="1200" b="1" kern="1200" dirty="0" smtClean="0">
              <a:solidFill>
                <a:srgbClr val="0F5494"/>
              </a:solidFill>
              <a:latin typeface="EC Square Sans Cond Pro" panose="020B0506040000020004" pitchFamily="34" charset="0"/>
            </a:rPr>
            <a:t>:</a:t>
          </a:r>
        </a:p>
        <a:p>
          <a:pPr lvl="0" algn="l" defTabSz="533400">
            <a:lnSpc>
              <a:spcPct val="90000"/>
            </a:lnSpc>
            <a:spcBef>
              <a:spcPct val="0"/>
            </a:spcBef>
            <a:spcAft>
              <a:spcPct val="35000"/>
            </a:spcAft>
          </a:pPr>
          <a:r>
            <a:rPr lang="et-EE" sz="1200" kern="1200" dirty="0" smtClean="0">
              <a:solidFill>
                <a:srgbClr val="0F5494"/>
              </a:solidFill>
              <a:latin typeface="EC Square Sans Cond Pro" panose="020B0506040000020004" pitchFamily="34" charset="0"/>
            </a:rPr>
            <a:t>- No ECJ </a:t>
          </a:r>
          <a:r>
            <a:rPr lang="et-EE" sz="1200" kern="1200" dirty="0" err="1" smtClean="0">
              <a:solidFill>
                <a:srgbClr val="0F5494"/>
              </a:solidFill>
              <a:latin typeface="EC Square Sans Cond Pro" panose="020B0506040000020004" pitchFamily="34" charset="0"/>
            </a:rPr>
            <a:t>jurisdiction</a:t>
          </a:r>
          <a:r>
            <a:rPr lang="et-EE" sz="1200" kern="1200" dirty="0" smtClean="0">
              <a:solidFill>
                <a:srgbClr val="0F5494"/>
              </a:solidFill>
              <a:latin typeface="EC Square Sans Cond Pro" panose="020B0506040000020004" pitchFamily="34" charset="0"/>
            </a:rPr>
            <a:t>;</a:t>
          </a:r>
        </a:p>
        <a:p>
          <a:pPr lvl="0" algn="l" defTabSz="533400">
            <a:lnSpc>
              <a:spcPct val="90000"/>
            </a:lnSpc>
            <a:spcBef>
              <a:spcPct val="0"/>
            </a:spcBef>
            <a:spcAft>
              <a:spcPct val="35000"/>
            </a:spcAft>
          </a:pPr>
          <a:r>
            <a:rPr lang="et-EE" sz="1200" kern="1200" dirty="0" smtClean="0">
              <a:solidFill>
                <a:srgbClr val="0F5494"/>
              </a:solidFill>
              <a:latin typeface="EC Square Sans Cond Pro" panose="020B0506040000020004" pitchFamily="34" charset="0"/>
            </a:rPr>
            <a:t>- No </a:t>
          </a:r>
          <a:r>
            <a:rPr lang="et-EE" sz="1200" kern="1200" dirty="0" err="1" smtClean="0">
              <a:solidFill>
                <a:srgbClr val="0F5494"/>
              </a:solidFill>
              <a:latin typeface="EC Square Sans Cond Pro" panose="020B0506040000020004" pitchFamily="34" charset="0"/>
            </a:rPr>
            <a:t>free</a:t>
          </a:r>
          <a:r>
            <a:rPr lang="et-EE" sz="1200" kern="1200" dirty="0" smtClean="0">
              <a:solidFill>
                <a:srgbClr val="0F5494"/>
              </a:solidFill>
              <a:latin typeface="EC Square Sans Cond Pro" panose="020B0506040000020004" pitchFamily="34" charset="0"/>
            </a:rPr>
            <a:t> </a:t>
          </a:r>
          <a:r>
            <a:rPr lang="et-EE" sz="1200" kern="1200" dirty="0" err="1" smtClean="0">
              <a:solidFill>
                <a:srgbClr val="0F5494"/>
              </a:solidFill>
              <a:latin typeface="EC Square Sans Cond Pro" panose="020B0506040000020004" pitchFamily="34" charset="0"/>
            </a:rPr>
            <a:t>movement</a:t>
          </a:r>
          <a:r>
            <a:rPr lang="fr-BE" sz="1200" kern="1200" dirty="0" smtClean="0">
              <a:solidFill>
                <a:srgbClr val="0F5494"/>
              </a:solidFill>
              <a:latin typeface="EC Square Sans Cond Pro" panose="020B0506040000020004" pitchFamily="34" charset="0"/>
            </a:rPr>
            <a:t>;</a:t>
          </a:r>
        </a:p>
        <a:p>
          <a:pPr marL="0" marR="0" lvl="0" indent="0" algn="l" defTabSz="914400" eaLnBrk="1" fontAlgn="auto" latinLnBrk="0" hangingPunct="1">
            <a:lnSpc>
              <a:spcPct val="100000"/>
            </a:lnSpc>
            <a:spcBef>
              <a:spcPct val="0"/>
            </a:spcBef>
            <a:spcAft>
              <a:spcPts val="0"/>
            </a:spcAft>
            <a:buClrTx/>
            <a:buSzTx/>
            <a:buFontTx/>
            <a:buNone/>
            <a:tabLst/>
            <a:defRPr/>
          </a:pPr>
          <a:r>
            <a:rPr lang="et-EE" sz="1200" kern="1200" dirty="0" smtClean="0">
              <a:solidFill>
                <a:srgbClr val="0F5494"/>
              </a:solidFill>
              <a:latin typeface="EC Square Sans Cond Pro" panose="020B0506040000020004" pitchFamily="34" charset="0"/>
            </a:rPr>
            <a:t>- No </a:t>
          </a:r>
          <a:r>
            <a:rPr lang="fr-BE" sz="1200" kern="1200" dirty="0" err="1" smtClean="0">
              <a:solidFill>
                <a:srgbClr val="0F5494"/>
              </a:solidFill>
              <a:latin typeface="EC Square Sans Cond Pro" panose="020B0506040000020004" pitchFamily="34" charset="0"/>
            </a:rPr>
            <a:t>substantial</a:t>
          </a:r>
          <a:r>
            <a:rPr lang="fr-BE" sz="1200" kern="1200" dirty="0" smtClean="0">
              <a:solidFill>
                <a:srgbClr val="0F5494"/>
              </a:solidFill>
              <a:latin typeface="EC Square Sans Cond Pro" panose="020B0506040000020004" pitchFamily="34" charset="0"/>
            </a:rPr>
            <a:t> </a:t>
          </a:r>
          <a:r>
            <a:rPr lang="fr-BE" sz="1200" kern="1200" dirty="0" err="1" smtClean="0">
              <a:solidFill>
                <a:srgbClr val="0F5494"/>
              </a:solidFill>
              <a:latin typeface="EC Square Sans Cond Pro" panose="020B0506040000020004" pitchFamily="34" charset="0"/>
            </a:rPr>
            <a:t>financial</a:t>
          </a:r>
          <a:r>
            <a:rPr lang="fr-BE" sz="1200" kern="1200" dirty="0" smtClean="0">
              <a:solidFill>
                <a:srgbClr val="0F5494"/>
              </a:solidFill>
              <a:latin typeface="EC Square Sans Cond Pro" panose="020B0506040000020004" pitchFamily="34" charset="0"/>
            </a:rPr>
            <a:t> contribution;</a:t>
          </a:r>
        </a:p>
        <a:p>
          <a:pPr marL="0" marR="0" lvl="0" indent="0" algn="l" defTabSz="914400" eaLnBrk="1" fontAlgn="auto" latinLnBrk="0" hangingPunct="1">
            <a:lnSpc>
              <a:spcPct val="100000"/>
            </a:lnSpc>
            <a:spcBef>
              <a:spcPct val="0"/>
            </a:spcBef>
            <a:spcAft>
              <a:spcPts val="0"/>
            </a:spcAft>
            <a:buClrTx/>
            <a:buSzTx/>
            <a:buFontTx/>
            <a:buNone/>
            <a:tabLst/>
            <a:defRPr/>
          </a:pPr>
          <a:endParaRPr lang="fr-BE" sz="200" kern="1200" dirty="0" smtClean="0">
            <a:solidFill>
              <a:srgbClr val="0F5494"/>
            </a:solidFill>
            <a:latin typeface="EC Square Sans Cond Pro" panose="020B05060400000200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fr-BE" sz="1200" kern="1200" dirty="0" smtClean="0">
              <a:solidFill>
                <a:srgbClr val="0F5494"/>
              </a:solidFill>
              <a:latin typeface="EC Square Sans Cond Pro" panose="020B0506040000020004" pitchFamily="34" charset="0"/>
            </a:rPr>
            <a:t>- </a:t>
          </a:r>
          <a:r>
            <a:rPr lang="fr-BE" sz="1200" kern="1200" dirty="0" err="1" smtClean="0">
              <a:solidFill>
                <a:srgbClr val="0F5494"/>
              </a:solidFill>
              <a:latin typeface="EC Square Sans Cond Pro" panose="020B0506040000020004" pitchFamily="34" charset="0"/>
            </a:rPr>
            <a:t>Regulatory</a:t>
          </a:r>
          <a:r>
            <a:rPr lang="fr-BE" sz="1200" kern="1200" dirty="0" smtClean="0">
              <a:solidFill>
                <a:srgbClr val="0F5494"/>
              </a:solidFill>
              <a:latin typeface="EC Square Sans Cond Pro" panose="020B0506040000020004" pitchFamily="34" charset="0"/>
            </a:rPr>
            <a:t> </a:t>
          </a:r>
          <a:r>
            <a:rPr lang="fr-BE" sz="1200" kern="1200" dirty="0" err="1" smtClean="0">
              <a:solidFill>
                <a:srgbClr val="0F5494"/>
              </a:solidFill>
              <a:latin typeface="EC Square Sans Cond Pro" panose="020B0506040000020004" pitchFamily="34" charset="0"/>
            </a:rPr>
            <a:t>autonomy</a:t>
          </a:r>
          <a:r>
            <a:rPr lang="fr-BE" sz="1200" kern="1200" dirty="0" smtClean="0">
              <a:solidFill>
                <a:srgbClr val="0F5494"/>
              </a:solidFill>
              <a:latin typeface="EC Square Sans Cond Pro" panose="020B0506040000020004" pitchFamily="34" charset="0"/>
            </a:rPr>
            <a:t>.</a:t>
          </a:r>
          <a:endParaRPr lang="et-EE" sz="1200" kern="1200" dirty="0" smtClean="0">
            <a:solidFill>
              <a:srgbClr val="0F5494"/>
            </a:solidFill>
            <a:latin typeface="EC Square Sans Cond Pro" panose="020B0506040000020004" pitchFamily="34" charset="0"/>
          </a:endParaRPr>
        </a:p>
        <a:p>
          <a:pPr lvl="0" algn="l" defTabSz="533400">
            <a:lnSpc>
              <a:spcPct val="90000"/>
            </a:lnSpc>
            <a:spcBef>
              <a:spcPct val="0"/>
            </a:spcBef>
            <a:spcAft>
              <a:spcPct val="35000"/>
            </a:spcAft>
          </a:pPr>
          <a:endParaRPr lang="et-EE" sz="1200" kern="1200" dirty="0" smtClean="0">
            <a:solidFill>
              <a:srgbClr val="0F5494"/>
            </a:solidFill>
            <a:latin typeface="EC Square Sans Cond Pro" panose="020B0506040000020004" pitchFamily="34" charset="0"/>
          </a:endParaRPr>
        </a:p>
        <a:p>
          <a:pPr lvl="0" algn="l" defTabSz="533400">
            <a:lnSpc>
              <a:spcPct val="90000"/>
            </a:lnSpc>
            <a:spcBef>
              <a:spcPct val="0"/>
            </a:spcBef>
            <a:spcAft>
              <a:spcPct val="35000"/>
            </a:spcAft>
          </a:pPr>
          <a:endParaRPr lang="en-GB" sz="1200" kern="1200" dirty="0">
            <a:solidFill>
              <a:srgbClr val="0F5494"/>
            </a:solidFill>
            <a:latin typeface="EC Square Sans Cond Pro" panose="020B0506040000020004" pitchFamily="34" charset="0"/>
          </a:endParaRPr>
        </a:p>
      </dsp:txBody>
      <dsp:txXfrm>
        <a:off x="975397" y="1387507"/>
        <a:ext cx="1198882" cy="1724977"/>
      </dsp:txXfrm>
    </dsp:sp>
    <dsp:sp modelId="{70522647-683B-495F-87F1-7F8720D0E878}">
      <dsp:nvSpPr>
        <dsp:cNvPr id="0" name=""/>
        <dsp:cNvSpPr/>
      </dsp:nvSpPr>
      <dsp:spPr>
        <a:xfrm rot="5400000">
          <a:off x="1119416" y="435165"/>
          <a:ext cx="174852" cy="174852"/>
        </a:xfrm>
        <a:prstGeom prst="triangle">
          <a:avLst>
            <a:gd name="adj" fmla="val 100000"/>
          </a:avLst>
        </a:prstGeom>
        <a:solidFill>
          <a:srgbClr val="0F5494"/>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651CC6E9-241C-4907-A98B-371D9B12D777}">
      <dsp:nvSpPr>
        <dsp:cNvPr id="0" name=""/>
        <dsp:cNvSpPr/>
      </dsp:nvSpPr>
      <dsp:spPr>
        <a:xfrm rot="10800000">
          <a:off x="402" y="55"/>
          <a:ext cx="1028545" cy="616888"/>
        </a:xfrm>
        <a:prstGeom prst="corner">
          <a:avLst>
            <a:gd name="adj1" fmla="val 16120"/>
            <a:gd name="adj2" fmla="val 16110"/>
          </a:avLst>
        </a:prstGeom>
        <a:solidFill>
          <a:srgbClr val="0F5494"/>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ED33A587-BEB0-40C8-9A8A-7CB1D7061D7A}">
      <dsp:nvSpPr>
        <dsp:cNvPr id="0" name=""/>
        <dsp:cNvSpPr/>
      </dsp:nvSpPr>
      <dsp:spPr>
        <a:xfrm>
          <a:off x="122968" y="788719"/>
          <a:ext cx="783418" cy="488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t-EE" sz="1200" b="1" kern="1200" dirty="0" smtClean="0">
              <a:solidFill>
                <a:srgbClr val="0F5494"/>
              </a:solidFill>
              <a:latin typeface="EC Square Sans Cond Pro" panose="020B0506040000020004" pitchFamily="34" charset="0"/>
            </a:rPr>
            <a:t>UK </a:t>
          </a:r>
          <a:r>
            <a:rPr lang="et-EE" sz="1200" b="1" kern="1200" dirty="0" err="1" smtClean="0">
              <a:solidFill>
                <a:srgbClr val="0F5494"/>
              </a:solidFill>
              <a:latin typeface="EC Square Sans Cond Pro" panose="020B0506040000020004" pitchFamily="34" charset="0"/>
            </a:rPr>
            <a:t>leaves</a:t>
          </a:r>
          <a:endParaRPr lang="fr-BE" sz="1200" b="1" kern="1200" dirty="0" smtClean="0">
            <a:solidFill>
              <a:srgbClr val="0F5494"/>
            </a:solidFill>
            <a:latin typeface="EC Square Sans Cond Pro" panose="020B0506040000020004" pitchFamily="34" charset="0"/>
          </a:endParaRPr>
        </a:p>
        <a:p>
          <a:pPr lvl="0" algn="ctr" defTabSz="533400">
            <a:lnSpc>
              <a:spcPct val="90000"/>
            </a:lnSpc>
            <a:spcBef>
              <a:spcPct val="0"/>
            </a:spcBef>
            <a:spcAft>
              <a:spcPct val="35000"/>
            </a:spcAft>
          </a:pPr>
          <a:r>
            <a:rPr lang="fr-BE" sz="1200" b="1" kern="1200" dirty="0" smtClean="0">
              <a:solidFill>
                <a:srgbClr val="0F5494"/>
              </a:solidFill>
              <a:latin typeface="EC Square Sans Cond Pro" panose="020B0506040000020004" pitchFamily="34" charset="0"/>
            </a:rPr>
            <a:t>the EU</a:t>
          </a:r>
          <a:endParaRPr lang="en-GB" sz="1200" b="1" kern="1200" dirty="0">
            <a:solidFill>
              <a:srgbClr val="0F5494"/>
            </a:solidFill>
            <a:latin typeface="EC Square Sans Cond Pro" panose="020B0506040000020004" pitchFamily="34" charset="0"/>
          </a:endParaRPr>
        </a:p>
      </dsp:txBody>
      <dsp:txXfrm>
        <a:off x="122968" y="788719"/>
        <a:ext cx="783418" cy="48816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3"/>
            <a:ext cx="294957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62" tIns="45832" rIns="91662" bIns="45832" numCol="1" anchor="t" anchorCtr="0" compatLnSpc="1">
            <a:prstTxWarp prst="textNoShape">
              <a:avLst/>
            </a:prstTxWarp>
          </a:bodyPr>
          <a:lstStyle>
            <a:lvl1pPr>
              <a:defRPr>
                <a:solidFill>
                  <a:schemeClr val="tx1"/>
                </a:solidFill>
                <a:latin typeface="Arial" pitchFamily="34" charset="0"/>
              </a:defRPr>
            </a:lvl1pPr>
          </a:lstStyle>
          <a:p>
            <a:pPr>
              <a:defRPr/>
            </a:pPr>
            <a:endParaRPr lang="en-GB" altLang="en-US"/>
          </a:p>
        </p:txBody>
      </p:sp>
      <p:sp>
        <p:nvSpPr>
          <p:cNvPr id="37891" name="Rectangle 3"/>
          <p:cNvSpPr>
            <a:spLocks noGrp="1" noChangeArrowheads="1"/>
          </p:cNvSpPr>
          <p:nvPr>
            <p:ph type="dt" sz="quarter" idx="1"/>
          </p:nvPr>
        </p:nvSpPr>
        <p:spPr bwMode="auto">
          <a:xfrm>
            <a:off x="3854451" y="3"/>
            <a:ext cx="294957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62" tIns="45832" rIns="91662" bIns="45832" numCol="1" anchor="t" anchorCtr="0" compatLnSpc="1">
            <a:prstTxWarp prst="textNoShape">
              <a:avLst/>
            </a:prstTxWarp>
          </a:bodyPr>
          <a:lstStyle>
            <a:lvl1pPr algn="r">
              <a:defRPr>
                <a:solidFill>
                  <a:schemeClr val="tx1"/>
                </a:solidFill>
                <a:latin typeface="Arial" pitchFamily="34" charset="0"/>
              </a:defRPr>
            </a:lvl1pPr>
          </a:lstStyle>
          <a:p>
            <a:pPr>
              <a:defRPr/>
            </a:pPr>
            <a:endParaRPr lang="en-GB" altLang="en-US"/>
          </a:p>
        </p:txBody>
      </p:sp>
      <p:sp>
        <p:nvSpPr>
          <p:cNvPr id="37892" name="Rectangle 4"/>
          <p:cNvSpPr>
            <a:spLocks noGrp="1" noChangeArrowheads="1"/>
          </p:cNvSpPr>
          <p:nvPr>
            <p:ph type="ftr" sz="quarter" idx="2"/>
          </p:nvPr>
        </p:nvSpPr>
        <p:spPr bwMode="auto">
          <a:xfrm>
            <a:off x="1" y="9444039"/>
            <a:ext cx="294957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62" tIns="45832" rIns="91662" bIns="45832" numCol="1" anchor="b" anchorCtr="0" compatLnSpc="1">
            <a:prstTxWarp prst="textNoShape">
              <a:avLst/>
            </a:prstTxWarp>
          </a:bodyPr>
          <a:lstStyle>
            <a:lvl1pPr>
              <a:defRPr>
                <a:solidFill>
                  <a:schemeClr val="tx1"/>
                </a:solidFill>
                <a:latin typeface="Arial" pitchFamily="34" charset="0"/>
              </a:defRPr>
            </a:lvl1pPr>
          </a:lstStyle>
          <a:p>
            <a:pPr>
              <a:defRPr/>
            </a:pPr>
            <a:endParaRPr lang="en-GB" altLang="en-US"/>
          </a:p>
        </p:txBody>
      </p:sp>
      <p:sp>
        <p:nvSpPr>
          <p:cNvPr id="37893" name="Rectangle 5"/>
          <p:cNvSpPr>
            <a:spLocks noGrp="1" noChangeArrowheads="1"/>
          </p:cNvSpPr>
          <p:nvPr>
            <p:ph type="sldNum" sz="quarter" idx="3"/>
          </p:nvPr>
        </p:nvSpPr>
        <p:spPr bwMode="auto">
          <a:xfrm>
            <a:off x="3854451" y="9444039"/>
            <a:ext cx="294957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62" tIns="45832" rIns="91662" bIns="45832" numCol="1" anchor="b" anchorCtr="0" compatLnSpc="1">
            <a:prstTxWarp prst="textNoShape">
              <a:avLst/>
            </a:prstTxWarp>
          </a:bodyPr>
          <a:lstStyle>
            <a:lvl1pPr algn="r">
              <a:defRPr>
                <a:solidFill>
                  <a:schemeClr val="tx1"/>
                </a:solidFill>
                <a:latin typeface="Arial" pitchFamily="34" charset="0"/>
              </a:defRPr>
            </a:lvl1pPr>
          </a:lstStyle>
          <a:p>
            <a:pPr>
              <a:defRPr/>
            </a:pPr>
            <a:fld id="{781F25C0-20FB-4E8F-B423-B421472F1877}" type="slidenum">
              <a:rPr lang="en-GB" altLang="en-US"/>
              <a:pPr>
                <a:defRPr/>
              </a:pPr>
              <a:t>‹#›</a:t>
            </a:fld>
            <a:endParaRPr lang="en-GB" altLang="en-US"/>
          </a:p>
        </p:txBody>
      </p:sp>
    </p:spTree>
    <p:extLst>
      <p:ext uri="{BB962C8B-B14F-4D97-AF65-F5344CB8AC3E}">
        <p14:creationId xmlns:p14="http://schemas.microsoft.com/office/powerpoint/2010/main" val="2234432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3"/>
            <a:ext cx="294957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62" tIns="45832" rIns="91662" bIns="45832" numCol="1" anchor="t" anchorCtr="0" compatLnSpc="1">
            <a:prstTxWarp prst="textNoShape">
              <a:avLst/>
            </a:prstTxWarp>
          </a:bodyPr>
          <a:lstStyle>
            <a:lvl1pPr>
              <a:defRPr>
                <a:solidFill>
                  <a:schemeClr val="tx1"/>
                </a:solidFill>
                <a:latin typeface="Arial" pitchFamily="34" charset="0"/>
              </a:defRPr>
            </a:lvl1pPr>
          </a:lstStyle>
          <a:p>
            <a:pPr>
              <a:defRPr/>
            </a:pPr>
            <a:endParaRPr lang="en-GB" altLang="en-US"/>
          </a:p>
        </p:txBody>
      </p:sp>
      <p:sp>
        <p:nvSpPr>
          <p:cNvPr id="36867" name="Rectangle 3"/>
          <p:cNvSpPr>
            <a:spLocks noGrp="1" noChangeArrowheads="1"/>
          </p:cNvSpPr>
          <p:nvPr>
            <p:ph type="dt" idx="1"/>
          </p:nvPr>
        </p:nvSpPr>
        <p:spPr bwMode="auto">
          <a:xfrm>
            <a:off x="3854451" y="3"/>
            <a:ext cx="294957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62" tIns="45832" rIns="91662" bIns="45832" numCol="1" anchor="t" anchorCtr="0" compatLnSpc="1">
            <a:prstTxWarp prst="textNoShape">
              <a:avLst/>
            </a:prstTxWarp>
          </a:bodyPr>
          <a:lstStyle>
            <a:lvl1pPr algn="r">
              <a:defRPr>
                <a:solidFill>
                  <a:schemeClr val="tx1"/>
                </a:solidFill>
                <a:latin typeface="Arial" pitchFamily="34" charset="0"/>
              </a:defRPr>
            </a:lvl1pPr>
          </a:lstStyle>
          <a:p>
            <a:pPr>
              <a:defRPr/>
            </a:pPr>
            <a:endParaRPr lang="en-GB" altLang="en-US"/>
          </a:p>
        </p:txBody>
      </p:sp>
      <p:sp>
        <p:nvSpPr>
          <p:cNvPr id="17412"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1041" y="4722815"/>
            <a:ext cx="5443536" cy="447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62" tIns="45832" rIns="91662" bIns="45832"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6870" name="Rectangle 6"/>
          <p:cNvSpPr>
            <a:spLocks noGrp="1" noChangeArrowheads="1"/>
          </p:cNvSpPr>
          <p:nvPr>
            <p:ph type="ftr" sz="quarter" idx="4"/>
          </p:nvPr>
        </p:nvSpPr>
        <p:spPr bwMode="auto">
          <a:xfrm>
            <a:off x="1" y="9444039"/>
            <a:ext cx="294957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62" tIns="45832" rIns="91662" bIns="45832" numCol="1" anchor="b" anchorCtr="0" compatLnSpc="1">
            <a:prstTxWarp prst="textNoShape">
              <a:avLst/>
            </a:prstTxWarp>
          </a:bodyPr>
          <a:lstStyle>
            <a:lvl1pPr>
              <a:defRPr>
                <a:solidFill>
                  <a:schemeClr val="tx1"/>
                </a:solidFill>
                <a:latin typeface="Arial" pitchFamily="34" charset="0"/>
              </a:defRPr>
            </a:lvl1pPr>
          </a:lstStyle>
          <a:p>
            <a:pPr>
              <a:defRPr/>
            </a:pPr>
            <a:endParaRPr lang="en-GB" altLang="en-US"/>
          </a:p>
        </p:txBody>
      </p:sp>
      <p:sp>
        <p:nvSpPr>
          <p:cNvPr id="36871" name="Rectangle 7"/>
          <p:cNvSpPr>
            <a:spLocks noGrp="1" noChangeArrowheads="1"/>
          </p:cNvSpPr>
          <p:nvPr>
            <p:ph type="sldNum" sz="quarter" idx="5"/>
          </p:nvPr>
        </p:nvSpPr>
        <p:spPr bwMode="auto">
          <a:xfrm>
            <a:off x="3854451" y="9444039"/>
            <a:ext cx="294957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62" tIns="45832" rIns="91662" bIns="45832" numCol="1" anchor="b" anchorCtr="0" compatLnSpc="1">
            <a:prstTxWarp prst="textNoShape">
              <a:avLst/>
            </a:prstTxWarp>
          </a:bodyPr>
          <a:lstStyle>
            <a:lvl1pPr algn="r">
              <a:defRPr>
                <a:solidFill>
                  <a:schemeClr val="tx1"/>
                </a:solidFill>
                <a:latin typeface="Arial" pitchFamily="34" charset="0"/>
              </a:defRPr>
            </a:lvl1pPr>
          </a:lstStyle>
          <a:p>
            <a:pPr>
              <a:defRPr/>
            </a:pPr>
            <a:fld id="{BD2EE33F-5EB3-4475-A792-2474227A0A96}" type="slidenum">
              <a:rPr lang="en-GB" altLang="en-US"/>
              <a:pPr>
                <a:defRPr/>
              </a:pPr>
              <a:t>‹#›</a:t>
            </a:fld>
            <a:endParaRPr lang="en-GB" altLang="en-US"/>
          </a:p>
        </p:txBody>
      </p:sp>
    </p:spTree>
    <p:extLst>
      <p:ext uri="{BB962C8B-B14F-4D97-AF65-F5344CB8AC3E}">
        <p14:creationId xmlns:p14="http://schemas.microsoft.com/office/powerpoint/2010/main" val="14654446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pPr algn="just">
              <a:lnSpc>
                <a:spcPct val="150000"/>
              </a:lnSpc>
            </a:pPr>
            <a:endParaRPr lang="en-GB" altLang="en-US" b="1" dirty="0" smtClean="0"/>
          </a:p>
        </p:txBody>
      </p:sp>
      <p:sp>
        <p:nvSpPr>
          <p:cNvPr id="184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989" indent="-290802" eaLnBrk="0" hangingPunct="0">
              <a:spcBef>
                <a:spcPct val="30000"/>
              </a:spcBef>
              <a:defRPr sz="1200">
                <a:solidFill>
                  <a:schemeClr val="tx1"/>
                </a:solidFill>
                <a:latin typeface="Arial" charset="0"/>
              </a:defRPr>
            </a:lvl2pPr>
            <a:lvl3pPr marL="1166381" indent="-232005" eaLnBrk="0" hangingPunct="0">
              <a:spcBef>
                <a:spcPct val="30000"/>
              </a:spcBef>
              <a:defRPr sz="1200">
                <a:solidFill>
                  <a:schemeClr val="tx1"/>
                </a:solidFill>
                <a:latin typeface="Arial" charset="0"/>
              </a:defRPr>
            </a:lvl3pPr>
            <a:lvl4pPr marL="1633569" indent="-232005" eaLnBrk="0" hangingPunct="0">
              <a:spcBef>
                <a:spcPct val="30000"/>
              </a:spcBef>
              <a:defRPr sz="1200">
                <a:solidFill>
                  <a:schemeClr val="tx1"/>
                </a:solidFill>
                <a:latin typeface="Arial" charset="0"/>
              </a:defRPr>
            </a:lvl4pPr>
            <a:lvl5pPr marL="2099168" indent="-232005" eaLnBrk="0" hangingPunct="0">
              <a:spcBef>
                <a:spcPct val="30000"/>
              </a:spcBef>
              <a:defRPr sz="1200">
                <a:solidFill>
                  <a:schemeClr val="tx1"/>
                </a:solidFill>
                <a:latin typeface="Arial" charset="0"/>
              </a:defRPr>
            </a:lvl5pPr>
            <a:lvl6pPr marL="2556820" indent="-232005" eaLnBrk="0" fontAlgn="base" hangingPunct="0">
              <a:spcBef>
                <a:spcPct val="30000"/>
              </a:spcBef>
              <a:spcAft>
                <a:spcPct val="0"/>
              </a:spcAft>
              <a:defRPr sz="1200">
                <a:solidFill>
                  <a:schemeClr val="tx1"/>
                </a:solidFill>
                <a:latin typeface="Arial" charset="0"/>
              </a:defRPr>
            </a:lvl6pPr>
            <a:lvl7pPr marL="3014475" indent="-232005" eaLnBrk="0" fontAlgn="base" hangingPunct="0">
              <a:spcBef>
                <a:spcPct val="30000"/>
              </a:spcBef>
              <a:spcAft>
                <a:spcPct val="0"/>
              </a:spcAft>
              <a:defRPr sz="1200">
                <a:solidFill>
                  <a:schemeClr val="tx1"/>
                </a:solidFill>
                <a:latin typeface="Arial" charset="0"/>
              </a:defRPr>
            </a:lvl7pPr>
            <a:lvl8pPr marL="3472129" indent="-232005" eaLnBrk="0" fontAlgn="base" hangingPunct="0">
              <a:spcBef>
                <a:spcPct val="30000"/>
              </a:spcBef>
              <a:spcAft>
                <a:spcPct val="0"/>
              </a:spcAft>
              <a:defRPr sz="1200">
                <a:solidFill>
                  <a:schemeClr val="tx1"/>
                </a:solidFill>
                <a:latin typeface="Arial" charset="0"/>
              </a:defRPr>
            </a:lvl8pPr>
            <a:lvl9pPr marL="3929782" indent="-23200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E43742F-5086-4482-B446-6031927CC5A1}" type="slidenum">
              <a:rPr lang="en-GB" altLang="en-US" smtClean="0"/>
              <a:pPr eaLnBrk="1" hangingPunct="1">
                <a:spcBef>
                  <a:spcPct val="0"/>
                </a:spcBef>
              </a:pPr>
              <a:t>1</a:t>
            </a:fld>
            <a:endParaRPr lang="en-GB"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smtClean="0">
              <a:solidFill>
                <a:srgbClr val="FFFFFF"/>
              </a:solidFill>
              <a:latin typeface="Calibri" pitchFamily="34"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smtClean="0">
              <a:solidFill>
                <a:srgbClr val="FFFFFF"/>
              </a:solidFill>
              <a:latin typeface="Calibri" pitchFamily="34" charset="0"/>
            </a:endParaRPr>
          </a:p>
        </p:txBody>
      </p:sp>
      <p:sp>
        <p:nvSpPr>
          <p:cNvPr id="3076" name="Rectangle 4"/>
          <p:cNvSpPr>
            <a:spLocks noGrp="1" noChangeArrowheads="1"/>
          </p:cNvSpPr>
          <p:nvPr>
            <p:ph type="ctrTitle"/>
          </p:nvPr>
        </p:nvSpPr>
        <p:spPr>
          <a:xfrm>
            <a:off x="3995739" y="2565401"/>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9" y="3716339"/>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Verdana" pitchFamily="34" charset="0"/>
              </a:defRPr>
            </a:lvl1pPr>
          </a:lstStyle>
          <a:p>
            <a:pPr>
              <a:defRPr/>
            </a:pPr>
            <a:endParaRPr lang="en-GB" altLang="en-US"/>
          </a:p>
        </p:txBody>
      </p:sp>
      <p:sp>
        <p:nvSpPr>
          <p:cNvPr id="8"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pPr>
              <a:defRPr/>
            </a:pPr>
            <a:endParaRPr lang="en-GB" altLang="en-US"/>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pPr>
              <a:defRPr/>
            </a:pPr>
            <a:fld id="{E60F2707-B0BD-4DC3-A268-F7D587AC5224}" type="slidenum">
              <a:rPr lang="en-GB" altLang="en-US"/>
              <a:pPr>
                <a:defRPr/>
              </a:pPr>
              <a:t>‹#›</a:t>
            </a:fld>
            <a:endParaRPr lang="en-GB" altLang="en-US"/>
          </a:p>
        </p:txBody>
      </p:sp>
    </p:spTree>
    <p:extLst>
      <p:ext uri="{BB962C8B-B14F-4D97-AF65-F5344CB8AC3E}">
        <p14:creationId xmlns:p14="http://schemas.microsoft.com/office/powerpoint/2010/main" val="419406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384DC80-2AC4-48D6-A9AF-BE57FB78499A}" type="slidenum">
              <a:rPr lang="en-GB" altLang="en-US"/>
              <a:pPr>
                <a:defRPr/>
              </a:pPr>
              <a:t>‹#›</a:t>
            </a:fld>
            <a:endParaRPr lang="en-GB" altLang="en-US"/>
          </a:p>
        </p:txBody>
      </p:sp>
    </p:spTree>
    <p:extLst>
      <p:ext uri="{BB962C8B-B14F-4D97-AF65-F5344CB8AC3E}">
        <p14:creationId xmlns:p14="http://schemas.microsoft.com/office/powerpoint/2010/main" val="38248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4" y="1339851"/>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9" y="1339851"/>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4F0D022E-B202-424F-9DF3-7366EB98CA42}" type="slidenum">
              <a:rPr lang="en-GB" altLang="en-US"/>
              <a:pPr>
                <a:defRPr/>
              </a:pPr>
              <a:t>‹#›</a:t>
            </a:fld>
            <a:endParaRPr lang="en-GB" altLang="en-US"/>
          </a:p>
        </p:txBody>
      </p:sp>
    </p:spTree>
    <p:extLst>
      <p:ext uri="{BB962C8B-B14F-4D97-AF65-F5344CB8AC3E}">
        <p14:creationId xmlns:p14="http://schemas.microsoft.com/office/powerpoint/2010/main" val="2586511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6"/>
          <p:cNvSpPr>
            <a:spLocks noGrp="1" noChangeArrowheads="1"/>
          </p:cNvSpPr>
          <p:nvPr>
            <p:ph type="sldNum" sz="quarter" idx="12"/>
          </p:nvPr>
        </p:nvSpPr>
        <p:spPr>
          <a:xfrm>
            <a:off x="467544" y="6237312"/>
            <a:ext cx="2133600" cy="47625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fld id="{48748504-8F57-425E-A68B-FC75946D62D7}" type="slidenum">
              <a:rPr lang="en-GB" altLang="en-US" smtClean="0"/>
              <a:pPr>
                <a:defRPr/>
              </a:pPr>
              <a:t>‹#›</a:t>
            </a:fld>
            <a:endParaRPr lang="en-GB" altLang="en-US" dirty="0"/>
          </a:p>
        </p:txBody>
      </p:sp>
    </p:spTree>
    <p:extLst>
      <p:ext uri="{BB962C8B-B14F-4D97-AF65-F5344CB8AC3E}">
        <p14:creationId xmlns:p14="http://schemas.microsoft.com/office/powerpoint/2010/main" val="27910488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b="0" smtClean="0">
              <a:solidFill>
                <a:srgbClr val="FFFFFF"/>
              </a:solidFill>
              <a:latin typeface="Calibri" pitchFamily="34"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b="0" smtClean="0">
              <a:solidFill>
                <a:srgbClr val="FFFFFF"/>
              </a:solidFill>
              <a:latin typeface="Calibri" pitchFamily="34" charset="0"/>
            </a:endParaRPr>
          </a:p>
        </p:txBody>
      </p:sp>
      <p:sp>
        <p:nvSpPr>
          <p:cNvPr id="3076" name="Rectangle 4"/>
          <p:cNvSpPr>
            <a:spLocks noGrp="1" noChangeArrowheads="1"/>
          </p:cNvSpPr>
          <p:nvPr>
            <p:ph type="ctrTitle"/>
          </p:nvPr>
        </p:nvSpPr>
        <p:spPr>
          <a:xfrm>
            <a:off x="3995739" y="2565401"/>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9" y="3716339"/>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Verdana" pitchFamily="34" charset="0"/>
              </a:defRPr>
            </a:lvl1pPr>
          </a:lstStyle>
          <a:p>
            <a:pPr>
              <a:defRPr/>
            </a:pPr>
            <a:endParaRPr lang="en-GB" altLang="en-US">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pPr>
              <a:defRPr/>
            </a:pPr>
            <a:endParaRPr lang="en-GB" altLang="en-US">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pPr>
              <a:defRPr/>
            </a:pPr>
            <a:fld id="{E60F2707-B0BD-4DC3-A268-F7D587AC5224}"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972223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748504-8F57-425E-A68B-FC75946D62D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97991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F0FC4A-3B6A-4237-88BC-D3AC9D97B60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24888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5ADE00-B807-4EC7-89B6-B75F69B281F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81150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F45E6A-A914-41BE-9A3E-8E6BD1A8788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89182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FD1B6E-5F76-4952-A02A-5F79FB0C3D8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37629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739DF1-D341-404E-9F4B-3B05E6A6237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0440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48748504-8F57-425E-A68B-FC75946D62D7}" type="slidenum">
              <a:rPr lang="en-GB" altLang="en-US"/>
              <a:pPr>
                <a:defRPr/>
              </a:pPr>
              <a:t>‹#›</a:t>
            </a:fld>
            <a:endParaRPr lang="en-GB" altLang="en-US"/>
          </a:p>
        </p:txBody>
      </p:sp>
    </p:spTree>
    <p:extLst>
      <p:ext uri="{BB962C8B-B14F-4D97-AF65-F5344CB8AC3E}">
        <p14:creationId xmlns:p14="http://schemas.microsoft.com/office/powerpoint/2010/main" val="137973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DD630-071C-4257-AB8B-AA08D82B19F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16381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927AC2-E6E3-46FB-BC3B-BE47FA06BC8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94522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84DC80-2AC4-48D6-A9AF-BE57FB78499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51022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4" y="1339851"/>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9" y="1339851"/>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0D022E-B202-424F-9DF3-7366EB98CA4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0165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9EF0FC4A-3B6A-4237-88BC-D3AC9D97B606}" type="slidenum">
              <a:rPr lang="en-GB" altLang="en-US"/>
              <a:pPr>
                <a:defRPr/>
              </a:pPr>
              <a:t>‹#›</a:t>
            </a:fld>
            <a:endParaRPr lang="en-GB" altLang="en-US"/>
          </a:p>
        </p:txBody>
      </p:sp>
    </p:spTree>
    <p:extLst>
      <p:ext uri="{BB962C8B-B14F-4D97-AF65-F5344CB8AC3E}">
        <p14:creationId xmlns:p14="http://schemas.microsoft.com/office/powerpoint/2010/main" val="269956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3A5ADE00-B807-4EC7-89B6-B75F69B281F6}" type="slidenum">
              <a:rPr lang="en-GB" altLang="en-US"/>
              <a:pPr>
                <a:defRPr/>
              </a:pPr>
              <a:t>‹#›</a:t>
            </a:fld>
            <a:endParaRPr lang="en-GB" altLang="en-US"/>
          </a:p>
        </p:txBody>
      </p:sp>
    </p:spTree>
    <p:extLst>
      <p:ext uri="{BB962C8B-B14F-4D97-AF65-F5344CB8AC3E}">
        <p14:creationId xmlns:p14="http://schemas.microsoft.com/office/powerpoint/2010/main" val="222478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C8F45E6A-A914-41BE-9A3E-8E6BD1A87884}" type="slidenum">
              <a:rPr lang="en-GB" altLang="en-US"/>
              <a:pPr>
                <a:defRPr/>
              </a:pPr>
              <a:t>‹#›</a:t>
            </a:fld>
            <a:endParaRPr lang="en-GB" altLang="en-US"/>
          </a:p>
        </p:txBody>
      </p:sp>
    </p:spTree>
    <p:extLst>
      <p:ext uri="{BB962C8B-B14F-4D97-AF65-F5344CB8AC3E}">
        <p14:creationId xmlns:p14="http://schemas.microsoft.com/office/powerpoint/2010/main" val="297280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B3FD1B6E-5F76-4952-A02A-5F79FB0C3D8B}" type="slidenum">
              <a:rPr lang="en-GB" altLang="en-US"/>
              <a:pPr>
                <a:defRPr/>
              </a:pPr>
              <a:t>‹#›</a:t>
            </a:fld>
            <a:endParaRPr lang="en-GB" altLang="en-US"/>
          </a:p>
        </p:txBody>
      </p:sp>
    </p:spTree>
    <p:extLst>
      <p:ext uri="{BB962C8B-B14F-4D97-AF65-F5344CB8AC3E}">
        <p14:creationId xmlns:p14="http://schemas.microsoft.com/office/powerpoint/2010/main" val="501029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45739DF1-D341-404E-9F4B-3B05E6A62372}" type="slidenum">
              <a:rPr lang="en-GB" altLang="en-US"/>
              <a:pPr>
                <a:defRPr/>
              </a:pPr>
              <a:t>‹#›</a:t>
            </a:fld>
            <a:endParaRPr lang="en-GB" altLang="en-US"/>
          </a:p>
        </p:txBody>
      </p:sp>
    </p:spTree>
    <p:extLst>
      <p:ext uri="{BB962C8B-B14F-4D97-AF65-F5344CB8AC3E}">
        <p14:creationId xmlns:p14="http://schemas.microsoft.com/office/powerpoint/2010/main" val="342530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41ADD630-071C-4257-AB8B-AA08D82B19F6}" type="slidenum">
              <a:rPr lang="en-GB" altLang="en-US"/>
              <a:pPr>
                <a:defRPr/>
              </a:pPr>
              <a:t>‹#›</a:t>
            </a:fld>
            <a:endParaRPr lang="en-GB" altLang="en-US"/>
          </a:p>
        </p:txBody>
      </p:sp>
    </p:spTree>
    <p:extLst>
      <p:ext uri="{BB962C8B-B14F-4D97-AF65-F5344CB8AC3E}">
        <p14:creationId xmlns:p14="http://schemas.microsoft.com/office/powerpoint/2010/main" val="1459997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57927AC2-E6E3-46FB-BC3B-BE47FA06BC80}" type="slidenum">
              <a:rPr lang="en-GB" altLang="en-US"/>
              <a:pPr>
                <a:defRPr/>
              </a:pPr>
              <a:t>‹#›</a:t>
            </a:fld>
            <a:endParaRPr lang="en-GB" altLang="en-US"/>
          </a:p>
        </p:txBody>
      </p:sp>
    </p:spTree>
    <p:extLst>
      <p:ext uri="{BB962C8B-B14F-4D97-AF65-F5344CB8AC3E}">
        <p14:creationId xmlns:p14="http://schemas.microsoft.com/office/powerpoint/2010/main" val="41004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6AA05253-3903-4C79-90BB-0EBDA906517C}" type="slidenum">
              <a:rPr lang="en-GB" altLang="en-US"/>
              <a:pPr>
                <a:defRPr/>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smtClean="0">
              <a:solidFill>
                <a:srgbClr val="FFFFFF"/>
              </a:solidFill>
              <a:latin typeface="Calibri" pitchFamily="34" charset="0"/>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smtClean="0">
              <a:solidFill>
                <a:srgbClr val="FFFFFF"/>
              </a:solidFill>
              <a:latin typeface="Calibri" pitchFamily="34" charset="0"/>
            </a:endParaRPr>
          </a:p>
        </p:txBody>
      </p:sp>
      <p:pic>
        <p:nvPicPr>
          <p:cNvPr id="1033" name="Picture 17" descr="LOGO CE_Vertical_EN_NEG_quadri_H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9"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62" r:id="rId1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a:defRPr/>
            </a:pPr>
            <a:endParaRPr lang="en-GB" alt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en-GB" alt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6AA05253-3903-4C79-90BB-0EBDA906517C}" type="slidenum">
              <a:rPr lang="en-GB" altLang="en-US" b="0">
                <a:solidFill>
                  <a:srgbClr val="000000"/>
                </a:solidFill>
              </a:rPr>
              <a:pPr>
                <a:defRPr/>
              </a:pPr>
              <a:t>‹#›</a:t>
            </a:fld>
            <a:endParaRPr lang="en-GB" altLang="en-US"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b="0" smtClean="0">
              <a:solidFill>
                <a:srgbClr val="FFFFFF"/>
              </a:solidFill>
              <a:latin typeface="Calibri" pitchFamily="34" charset="0"/>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b="0" smtClean="0">
              <a:solidFill>
                <a:srgbClr val="FFFFFF"/>
              </a:solidFill>
              <a:latin typeface="Calibri" pitchFamily="34" charset="0"/>
            </a:endParaRPr>
          </a:p>
        </p:txBody>
      </p:sp>
      <p:pic>
        <p:nvPicPr>
          <p:cNvPr id="1033" name="Picture 17" descr="LOGO CE_Vertical_EN_NEG_quadri_H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278641"/>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ec.europa.eu/taxation_customs/uk_withdrawal_en" TargetMode="External"/><Relationship Id="rId2" Type="http://schemas.openxmlformats.org/officeDocument/2006/relationships/hyperlink" Target="https://ec.europa.eu/info/sites/info/files/factsheet-preparing-withdrawal-brexit-preparedness-web_en.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c.europa.eu/info/sites/info/files/file_import/customs_and_indirect_taxation_en.pdf" TargetMode="External"/><Relationship Id="rId2" Type="http://schemas.openxmlformats.org/officeDocument/2006/relationships/hyperlink" Target="https://ec.europa.eu/info/brexit/brexit-preparedness/preparedness-notices_en#tradetaxud" TargetMode="External"/><Relationship Id="rId1" Type="http://schemas.openxmlformats.org/officeDocument/2006/relationships/slideLayout" Target="../slideLayouts/slideLayout2.xml"/><Relationship Id="rId5" Type="http://schemas.openxmlformats.org/officeDocument/2006/relationships/hyperlink" Target="https://ec.europa.eu/info/sites/info/files/file_import/preferential_rules_of_origin_en.pdf" TargetMode="External"/><Relationship Id="rId4" Type="http://schemas.openxmlformats.org/officeDocument/2006/relationships/hyperlink" Target="https://ec.europa.eu/info/sites/info/files/file_import/import_and_export_licences_en.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jpeg"/><Relationship Id="rId3" Type="http://schemas.openxmlformats.org/officeDocument/2006/relationships/diagramLayout" Target="../diagrams/layout2.xml"/><Relationship Id="rId7" Type="http://schemas.openxmlformats.org/officeDocument/2006/relationships/image" Target="../media/image15.jpe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diagramData" Target="../diagrams/data2.xml"/><Relationship Id="rId16" Type="http://schemas.openxmlformats.org/officeDocument/2006/relationships/image" Target="../media/image24.jpeg"/><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9.gif"/><Relationship Id="rId5" Type="http://schemas.openxmlformats.org/officeDocument/2006/relationships/diagramColors" Target="../diagrams/colors2.xm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diagramQuickStyle" Target="../diagrams/quickStyle2.xml"/><Relationship Id="rId9" Type="http://schemas.openxmlformats.org/officeDocument/2006/relationships/image" Target="../media/image17.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6619" y="1196752"/>
            <a:ext cx="9144000" cy="1872779"/>
          </a:xfrm>
        </p:spPr>
        <p:txBody>
          <a:bodyPr/>
          <a:lstStyle/>
          <a:p>
            <a:pPr indent="0" algn="ctr" eaLnBrk="1" hangingPunct="1"/>
            <a:r>
              <a:rPr lang="en-GB" altLang="en-US" sz="3200" dirty="0" smtClean="0"/>
              <a:t/>
            </a:r>
            <a:br>
              <a:rPr lang="en-GB" altLang="en-US" sz="3200" dirty="0" smtClean="0"/>
            </a:br>
            <a:r>
              <a:rPr lang="en-GB" altLang="en-US" sz="3200" dirty="0" smtClean="0"/>
              <a:t> </a:t>
            </a:r>
            <a:br>
              <a:rPr lang="en-GB" altLang="en-US" sz="3200" dirty="0" smtClean="0"/>
            </a:br>
            <a:r>
              <a:rPr lang="en-GB" altLang="en-US" sz="3200" dirty="0" smtClean="0"/>
              <a:t>Customs and Indirect tax matters </a:t>
            </a:r>
            <a:br>
              <a:rPr lang="en-GB" altLang="en-US" sz="3200" dirty="0" smtClean="0"/>
            </a:br>
            <a:r>
              <a:rPr lang="en-GB" altLang="en-US" sz="3200" dirty="0" smtClean="0"/>
              <a:t>on the withdrawal of </a:t>
            </a:r>
            <a:br>
              <a:rPr lang="en-GB" altLang="en-US" sz="3200" dirty="0" smtClean="0"/>
            </a:br>
            <a:r>
              <a:rPr lang="en-GB" altLang="en-US" sz="3200" dirty="0" smtClean="0"/>
              <a:t>the United Kingdom </a:t>
            </a:r>
            <a:br>
              <a:rPr lang="en-GB" altLang="en-US" sz="3200" dirty="0" smtClean="0"/>
            </a:br>
            <a:r>
              <a:rPr lang="en-GB" altLang="en-US" sz="3200" dirty="0" smtClean="0"/>
              <a:t>from the European Union</a:t>
            </a:r>
            <a:endParaRPr lang="en-GB" altLang="en-US" sz="3200" dirty="0"/>
          </a:p>
        </p:txBody>
      </p:sp>
      <p:sp>
        <p:nvSpPr>
          <p:cNvPr id="3075" name="Rectangle 6"/>
          <p:cNvSpPr>
            <a:spLocks noGrp="1" noChangeArrowheads="1"/>
          </p:cNvSpPr>
          <p:nvPr>
            <p:ph type="subTitle" idx="1"/>
          </p:nvPr>
        </p:nvSpPr>
        <p:spPr>
          <a:xfrm>
            <a:off x="-10119" y="3789040"/>
            <a:ext cx="9144000" cy="3385319"/>
          </a:xfrm>
        </p:spPr>
        <p:txBody>
          <a:bodyPr/>
          <a:lstStyle/>
          <a:p>
            <a:pPr algn="ctr" eaLnBrk="1" hangingPunct="1"/>
            <a:endParaRPr lang="fr-BE" altLang="en-US" dirty="0" smtClean="0"/>
          </a:p>
          <a:p>
            <a:pPr algn="ctr" eaLnBrk="1" hangingPunct="1"/>
            <a:endParaRPr lang="fr-BE" altLang="en-US" dirty="0" smtClean="0"/>
          </a:p>
          <a:p>
            <a:pPr algn="ctr" eaLnBrk="1" hangingPunct="1"/>
            <a:endParaRPr lang="fr-BE" altLang="en-US" dirty="0"/>
          </a:p>
          <a:p>
            <a:pPr algn="ctr"/>
            <a:r>
              <a:rPr lang="en-GB" b="0" dirty="0" smtClean="0"/>
              <a:t>Seminar Industry and Trade</a:t>
            </a:r>
            <a:endParaRPr lang="en-GB" b="0" dirty="0"/>
          </a:p>
          <a:p>
            <a:pPr algn="ctr"/>
            <a:r>
              <a:rPr lang="fr-BE" altLang="en-US" b="0" dirty="0" smtClean="0"/>
              <a:t>Prague, 17 </a:t>
            </a:r>
            <a:r>
              <a:rPr lang="fr-BE" altLang="en-US" b="0" dirty="0" err="1" smtClean="0"/>
              <a:t>December</a:t>
            </a:r>
            <a:r>
              <a:rPr lang="fr-BE" altLang="en-US" b="0" dirty="0" smtClean="0"/>
              <a:t> 2018</a:t>
            </a:r>
            <a:endParaRPr lang="en-GB" altLang="en-US" b="0" dirty="0"/>
          </a:p>
          <a:p>
            <a:pPr algn="ctr" eaLnBrk="1" hangingPunct="1"/>
            <a:endParaRPr lang="en-GB" altLang="en-US" sz="1600" b="0" dirty="0" smtClean="0">
              <a:solidFill>
                <a:srgbClr val="FFC000"/>
              </a:solidFill>
            </a:endParaRPr>
          </a:p>
          <a:p>
            <a:pPr algn="ctr" eaLnBrk="1" hangingPunct="1"/>
            <a:endParaRPr lang="en-GB" altLang="en-US"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10</a:t>
            </a:fld>
            <a:endParaRPr lang="en-GB" altLang="en-US"/>
          </a:p>
        </p:txBody>
      </p:sp>
      <p:pic>
        <p:nvPicPr>
          <p:cNvPr id="5" name="Picture 4"/>
          <p:cNvPicPr>
            <a:picLocks noChangeAspect="1"/>
          </p:cNvPicPr>
          <p:nvPr/>
        </p:nvPicPr>
        <p:blipFill>
          <a:blip r:embed="rId2"/>
          <a:stretch>
            <a:fillRect/>
          </a:stretch>
        </p:blipFill>
        <p:spPr>
          <a:xfrm>
            <a:off x="395536" y="1415973"/>
            <a:ext cx="7787208" cy="5067377"/>
          </a:xfrm>
          <a:prstGeom prst="rect">
            <a:avLst/>
          </a:prstGeom>
        </p:spPr>
      </p:pic>
    </p:spTree>
    <p:extLst>
      <p:ext uri="{BB962C8B-B14F-4D97-AF65-F5344CB8AC3E}">
        <p14:creationId xmlns:p14="http://schemas.microsoft.com/office/powerpoint/2010/main" val="232697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11</a:t>
            </a:fld>
            <a:endParaRPr lang="en-GB" altLang="en-US"/>
          </a:p>
        </p:txBody>
      </p:sp>
      <p:sp>
        <p:nvSpPr>
          <p:cNvPr id="7" name="Title 1"/>
          <p:cNvSpPr txBox="1">
            <a:spLocks/>
          </p:cNvSpPr>
          <p:nvPr/>
        </p:nvSpPr>
        <p:spPr bwMode="auto">
          <a:xfrm>
            <a:off x="395288" y="1556792"/>
            <a:ext cx="8229600" cy="1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smtClean="0"/>
              <a:t>The Withdrawal Agreement</a:t>
            </a:r>
            <a:br>
              <a:rPr lang="en-GB" kern="0" dirty="0" smtClean="0"/>
            </a:br>
            <a:r>
              <a:rPr lang="en-GB" b="0" kern="0" dirty="0" smtClean="0"/>
              <a:t>Separation issues</a:t>
            </a:r>
            <a:br>
              <a:rPr lang="en-GB" b="0" kern="0" dirty="0" smtClean="0"/>
            </a:br>
            <a:r>
              <a:rPr lang="en-GB" sz="2400" b="0" kern="0" dirty="0" smtClean="0"/>
              <a:t>Customs: Articles 47-50 (Title II of Part III)</a:t>
            </a:r>
            <a:endParaRPr lang="en-GB" sz="2400" kern="0" dirty="0"/>
          </a:p>
        </p:txBody>
      </p:sp>
      <p:sp>
        <p:nvSpPr>
          <p:cNvPr id="6" name="Content Placeholder 2"/>
          <p:cNvSpPr txBox="1">
            <a:spLocks/>
          </p:cNvSpPr>
          <p:nvPr/>
        </p:nvSpPr>
        <p:spPr bwMode="auto">
          <a:xfrm>
            <a:off x="395288" y="3717032"/>
            <a:ext cx="8229600" cy="232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Clr>
                <a:srgbClr val="0F5494"/>
              </a:buClr>
              <a:buNone/>
            </a:pPr>
            <a:r>
              <a:rPr lang="en-GB" kern="0" dirty="0" smtClean="0"/>
              <a:t>Article 48 – § 2</a:t>
            </a:r>
          </a:p>
          <a:p>
            <a:pPr marL="0" indent="0">
              <a:buClr>
                <a:srgbClr val="0F5494"/>
              </a:buClr>
              <a:buNone/>
            </a:pPr>
            <a:endParaRPr lang="en-GB" kern="0" dirty="0" smtClean="0"/>
          </a:p>
          <a:p>
            <a:pPr lvl="1">
              <a:buClr>
                <a:srgbClr val="0F5494"/>
              </a:buClr>
            </a:pPr>
            <a:r>
              <a:rPr lang="en-US" b="0" kern="0" dirty="0" smtClean="0"/>
              <a:t>Waiving the need for a </a:t>
            </a:r>
            <a:r>
              <a:rPr lang="en-US" kern="0" dirty="0" smtClean="0"/>
              <a:t>pre-departure</a:t>
            </a:r>
            <a:r>
              <a:rPr lang="en-US" b="0" kern="0" dirty="0" smtClean="0"/>
              <a:t> declaration (EXS) in case this has been lodged before the end of the transition period</a:t>
            </a:r>
            <a:endParaRPr lang="en-GB" kern="0" dirty="0" smtClean="0"/>
          </a:p>
        </p:txBody>
      </p:sp>
    </p:spTree>
    <p:extLst>
      <p:ext uri="{BB962C8B-B14F-4D97-AF65-F5344CB8AC3E}">
        <p14:creationId xmlns:p14="http://schemas.microsoft.com/office/powerpoint/2010/main" val="3394449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12</a:t>
            </a:fld>
            <a:endParaRPr lang="en-GB" altLang="en-US"/>
          </a:p>
        </p:txBody>
      </p:sp>
      <p:pic>
        <p:nvPicPr>
          <p:cNvPr id="6" name="Picture 5"/>
          <p:cNvPicPr>
            <a:picLocks noChangeAspect="1"/>
          </p:cNvPicPr>
          <p:nvPr/>
        </p:nvPicPr>
        <p:blipFill>
          <a:blip r:embed="rId2"/>
          <a:stretch>
            <a:fillRect/>
          </a:stretch>
        </p:blipFill>
        <p:spPr>
          <a:xfrm>
            <a:off x="-36512" y="2204864"/>
            <a:ext cx="9175275" cy="3528392"/>
          </a:xfrm>
          <a:prstGeom prst="rect">
            <a:avLst/>
          </a:prstGeom>
        </p:spPr>
      </p:pic>
    </p:spTree>
    <p:extLst>
      <p:ext uri="{BB962C8B-B14F-4D97-AF65-F5344CB8AC3E}">
        <p14:creationId xmlns:p14="http://schemas.microsoft.com/office/powerpoint/2010/main" val="2156840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12976"/>
            <a:ext cx="8229600" cy="3968750"/>
          </a:xfrm>
        </p:spPr>
        <p:txBody>
          <a:bodyPr/>
          <a:lstStyle/>
          <a:p>
            <a:pPr marL="0" indent="0">
              <a:buClr>
                <a:srgbClr val="0F5494"/>
              </a:buClr>
              <a:buNone/>
            </a:pPr>
            <a:r>
              <a:rPr lang="en-GB" dirty="0" smtClean="0"/>
              <a:t>Article 49</a:t>
            </a:r>
          </a:p>
          <a:p>
            <a:pPr marL="538163" lvl="1" indent="-355600">
              <a:buClr>
                <a:srgbClr val="0F5494"/>
              </a:buClr>
            </a:pPr>
            <a:r>
              <a:rPr lang="en-US" dirty="0" smtClean="0"/>
              <a:t>Goods </a:t>
            </a:r>
            <a:r>
              <a:rPr lang="en-US" dirty="0"/>
              <a:t>placed under a customs procedure before the withdrawal date will continue under that procedure under the same rules and conditions of the Union Customs Code as they were applicable in the UK and EU </a:t>
            </a:r>
            <a:r>
              <a:rPr lang="en-US" dirty="0" smtClean="0"/>
              <a:t>before </a:t>
            </a:r>
            <a:r>
              <a:rPr lang="en-US" dirty="0"/>
              <a:t>the date of </a:t>
            </a:r>
            <a:r>
              <a:rPr lang="en-US" dirty="0" smtClean="0"/>
              <a:t>withdrawal</a:t>
            </a:r>
          </a:p>
          <a:p>
            <a:pPr marL="538163" lvl="2" indent="-355600">
              <a:buClr>
                <a:srgbClr val="0F5494"/>
              </a:buClr>
              <a:buFontTx/>
              <a:buChar char="-"/>
            </a:pPr>
            <a:r>
              <a:rPr lang="en-US" dirty="0" smtClean="0"/>
              <a:t>Non-Union </a:t>
            </a:r>
            <a:r>
              <a:rPr lang="en-US" dirty="0"/>
              <a:t>goods placed under transit procedure in UK before withdrawal </a:t>
            </a:r>
            <a:r>
              <a:rPr lang="en-US" dirty="0" smtClean="0"/>
              <a:t>date</a:t>
            </a:r>
          </a:p>
          <a:p>
            <a:pPr marL="538163" lvl="2" indent="-355600">
              <a:buClr>
                <a:srgbClr val="0F5494"/>
              </a:buClr>
              <a:buFontTx/>
              <a:buChar char="-"/>
            </a:pPr>
            <a:r>
              <a:rPr lang="en-US" dirty="0" smtClean="0"/>
              <a:t>Reaching </a:t>
            </a:r>
            <a:r>
              <a:rPr lang="en-US" dirty="0"/>
              <a:t>destination and ending transit in Prague </a:t>
            </a:r>
            <a:r>
              <a:rPr lang="en-US" dirty="0" smtClean="0"/>
              <a:t>after </a:t>
            </a:r>
            <a:r>
              <a:rPr lang="en-US" dirty="0"/>
              <a:t>the withdrawal </a:t>
            </a:r>
            <a:r>
              <a:rPr lang="en-US" dirty="0" smtClean="0"/>
              <a:t>date </a:t>
            </a:r>
            <a:endParaRPr lang="en-US" dirty="0"/>
          </a:p>
          <a:p>
            <a:pPr marL="538163" lvl="2" indent="-355600">
              <a:buClr>
                <a:srgbClr val="0F5494"/>
              </a:buClr>
              <a:buFontTx/>
              <a:buChar char="-"/>
            </a:pPr>
            <a:r>
              <a:rPr lang="en-US" dirty="0" smtClean="0"/>
              <a:t>Continue </a:t>
            </a:r>
            <a:r>
              <a:rPr lang="en-US" dirty="0"/>
              <a:t>to apply EU customs rules when ending the ongoing </a:t>
            </a:r>
            <a:r>
              <a:rPr lang="en-US" dirty="0" smtClean="0"/>
              <a:t>customs procedure</a:t>
            </a:r>
          </a:p>
          <a:p>
            <a:pPr marL="182563" lvl="2" indent="0">
              <a:buClr>
                <a:srgbClr val="0F5494"/>
              </a:buClr>
            </a:pPr>
            <a:endParaRPr lang="en-US" dirty="0"/>
          </a:p>
          <a:p>
            <a:pPr marL="538163" lvl="1" indent="-355600">
              <a:buClr>
                <a:srgbClr val="0F5494"/>
              </a:buClr>
            </a:pPr>
            <a:r>
              <a:rPr lang="en-GB" i="0" dirty="0" smtClean="0"/>
              <a:t>Time limits in Annex III</a:t>
            </a:r>
          </a:p>
        </p:txBody>
      </p:sp>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13</a:t>
            </a:fld>
            <a:endParaRPr lang="en-GB" altLang="en-US"/>
          </a:p>
        </p:txBody>
      </p:sp>
      <p:sp>
        <p:nvSpPr>
          <p:cNvPr id="6" name="Title 1"/>
          <p:cNvSpPr txBox="1">
            <a:spLocks/>
          </p:cNvSpPr>
          <p:nvPr/>
        </p:nvSpPr>
        <p:spPr bwMode="auto">
          <a:xfrm>
            <a:off x="395288" y="1556792"/>
            <a:ext cx="8229600" cy="1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smtClean="0"/>
              <a:t>The Withdrawal Agreement</a:t>
            </a:r>
            <a:br>
              <a:rPr lang="en-GB" kern="0" dirty="0" smtClean="0"/>
            </a:br>
            <a:r>
              <a:rPr lang="en-GB" b="0" kern="0" dirty="0" smtClean="0"/>
              <a:t>Separation issues</a:t>
            </a:r>
            <a:br>
              <a:rPr lang="en-GB" b="0" kern="0" dirty="0" smtClean="0"/>
            </a:br>
            <a:r>
              <a:rPr lang="en-GB" sz="2400" b="0" kern="0" dirty="0" smtClean="0"/>
              <a:t>Customs: Articles 47-50 (Title II of Part III)</a:t>
            </a:r>
            <a:endParaRPr lang="en-GB" sz="2400" kern="0" dirty="0"/>
          </a:p>
        </p:txBody>
      </p:sp>
    </p:spTree>
    <p:extLst>
      <p:ext uri="{BB962C8B-B14F-4D97-AF65-F5344CB8AC3E}">
        <p14:creationId xmlns:p14="http://schemas.microsoft.com/office/powerpoint/2010/main" val="3931949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84363"/>
            <a:ext cx="8229600" cy="3529013"/>
          </a:xfrm>
        </p:spPr>
        <p:txBody>
          <a:bodyPr/>
          <a:lstStyle/>
          <a:p>
            <a:pPr>
              <a:buClr>
                <a:srgbClr val="0F5494"/>
              </a:buClr>
            </a:pPr>
            <a:endParaRPr lang="en-GB" dirty="0" smtClean="0"/>
          </a:p>
          <a:p>
            <a:pPr marL="0" indent="0">
              <a:buClr>
                <a:srgbClr val="0F5494"/>
              </a:buClr>
              <a:buNone/>
            </a:pPr>
            <a:r>
              <a:rPr lang="en-GB" dirty="0" smtClean="0"/>
              <a:t>Article 50</a:t>
            </a:r>
          </a:p>
          <a:p>
            <a:pPr lvl="1">
              <a:buClr>
                <a:srgbClr val="0F5494"/>
              </a:buClr>
            </a:pPr>
            <a:r>
              <a:rPr lang="en-US" dirty="0" smtClean="0"/>
              <a:t>UK authorities have continued access to relevant networks, information systems and databases</a:t>
            </a:r>
          </a:p>
          <a:p>
            <a:pPr lvl="1">
              <a:buClr>
                <a:srgbClr val="0F5494"/>
              </a:buClr>
            </a:pPr>
            <a:r>
              <a:rPr lang="en-US" i="0" dirty="0" smtClean="0"/>
              <a:t>Listing in Annex IV</a:t>
            </a:r>
            <a:endParaRPr lang="en-GB" i="0" dirty="0" smtClean="0"/>
          </a:p>
        </p:txBody>
      </p:sp>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14</a:t>
            </a:fld>
            <a:endParaRPr lang="en-GB" altLang="en-US"/>
          </a:p>
        </p:txBody>
      </p:sp>
      <p:sp>
        <p:nvSpPr>
          <p:cNvPr id="6" name="Title 1"/>
          <p:cNvSpPr txBox="1">
            <a:spLocks/>
          </p:cNvSpPr>
          <p:nvPr/>
        </p:nvSpPr>
        <p:spPr bwMode="auto">
          <a:xfrm>
            <a:off x="395288" y="1556792"/>
            <a:ext cx="8229600" cy="1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smtClean="0"/>
              <a:t>The Withdrawal Agreement</a:t>
            </a:r>
            <a:br>
              <a:rPr lang="en-GB" kern="0" dirty="0" smtClean="0"/>
            </a:br>
            <a:r>
              <a:rPr lang="en-GB" b="0" kern="0" dirty="0" smtClean="0"/>
              <a:t>Separation issues</a:t>
            </a:r>
            <a:br>
              <a:rPr lang="en-GB" b="0" kern="0" dirty="0" smtClean="0"/>
            </a:br>
            <a:r>
              <a:rPr lang="en-GB" sz="2400" b="0" kern="0" dirty="0" smtClean="0"/>
              <a:t>Customs: Articles 47-50 (Title II of Part III)</a:t>
            </a:r>
            <a:endParaRPr lang="en-GB" sz="2400" kern="0" dirty="0"/>
          </a:p>
        </p:txBody>
      </p:sp>
    </p:spTree>
    <p:extLst>
      <p:ext uri="{BB962C8B-B14F-4D97-AF65-F5344CB8AC3E}">
        <p14:creationId xmlns:p14="http://schemas.microsoft.com/office/powerpoint/2010/main" val="2377608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6371"/>
            <a:ext cx="8686800" cy="3529013"/>
          </a:xfrm>
        </p:spPr>
        <p:txBody>
          <a:bodyPr/>
          <a:lstStyle/>
          <a:p>
            <a:pPr marL="0" indent="0">
              <a:buClr>
                <a:srgbClr val="0F5494"/>
              </a:buClr>
              <a:buNone/>
            </a:pPr>
            <a:r>
              <a:rPr lang="en-GB" dirty="0" smtClean="0"/>
              <a:t>Article 51 (VAT) - § 1</a:t>
            </a:r>
          </a:p>
          <a:p>
            <a:pPr lvl="1">
              <a:buClr>
                <a:srgbClr val="0F5494"/>
              </a:buClr>
            </a:pPr>
            <a:r>
              <a:rPr lang="en-GB" dirty="0" smtClean="0"/>
              <a:t>To </a:t>
            </a:r>
            <a:r>
              <a:rPr lang="en-GB" dirty="0"/>
              <a:t>avoid a double taxation ground (e.g. import and intra-EU acquisition</a:t>
            </a:r>
            <a:r>
              <a:rPr lang="en-GB" dirty="0" smtClean="0"/>
              <a:t>)</a:t>
            </a:r>
          </a:p>
          <a:p>
            <a:pPr lvl="1">
              <a:buClr>
                <a:srgbClr val="0F5494"/>
              </a:buClr>
            </a:pPr>
            <a:endParaRPr lang="en-US" dirty="0" smtClean="0"/>
          </a:p>
          <a:p>
            <a:pPr lvl="1">
              <a:buClr>
                <a:srgbClr val="0F5494"/>
              </a:buClr>
            </a:pPr>
            <a:r>
              <a:rPr lang="en-US" dirty="0" smtClean="0"/>
              <a:t>Example: </a:t>
            </a:r>
            <a:r>
              <a:rPr lang="en-US" b="0" dirty="0" smtClean="0"/>
              <a:t>B2B </a:t>
            </a:r>
            <a:r>
              <a:rPr lang="en-US" b="0" dirty="0"/>
              <a:t>supply of goods from UK to </a:t>
            </a:r>
            <a:r>
              <a:rPr lang="en-US" b="0" dirty="0" smtClean="0"/>
              <a:t>CZ. Transport starts 30.12.2020 - goods </a:t>
            </a:r>
            <a:r>
              <a:rPr lang="en-US" b="0" dirty="0"/>
              <a:t>arrive </a:t>
            </a:r>
            <a:r>
              <a:rPr lang="en-US" b="0" dirty="0" smtClean="0"/>
              <a:t>in Prague 1.1.2021</a:t>
            </a:r>
            <a:r>
              <a:rPr lang="en-US" b="0" dirty="0"/>
              <a:t>. </a:t>
            </a:r>
            <a:endParaRPr lang="en-US" b="0" dirty="0" smtClean="0"/>
          </a:p>
          <a:p>
            <a:pPr lvl="1">
              <a:buClr>
                <a:srgbClr val="0F5494"/>
              </a:buClr>
            </a:pPr>
            <a:r>
              <a:rPr lang="en-US" b="0" dirty="0" smtClean="0"/>
              <a:t>When </a:t>
            </a:r>
            <a:r>
              <a:rPr lang="en-US" b="0" dirty="0"/>
              <a:t>it is proven to customs that transport started before the </a:t>
            </a:r>
            <a:r>
              <a:rPr lang="en-US" b="0" dirty="0" smtClean="0"/>
              <a:t>withdrawal</a:t>
            </a:r>
            <a:r>
              <a:rPr lang="en-US" b="0" dirty="0"/>
              <a:t>, no import VAT is due and the transaction will be treated as an intra-EU supply and acquisition.</a:t>
            </a:r>
            <a:r>
              <a:rPr lang="en-US" dirty="0"/>
              <a:t> </a:t>
            </a:r>
          </a:p>
          <a:p>
            <a:pPr lvl="1">
              <a:buClr>
                <a:srgbClr val="0F5494"/>
              </a:buClr>
            </a:pPr>
            <a:endParaRPr lang="en-GB" dirty="0"/>
          </a:p>
          <a:p>
            <a:pPr lvl="1">
              <a:buClr>
                <a:srgbClr val="0F5494"/>
              </a:buClr>
            </a:pPr>
            <a:endParaRPr lang="en-GB" i="0" u="sng" dirty="0" smtClean="0"/>
          </a:p>
        </p:txBody>
      </p:sp>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15</a:t>
            </a:fld>
            <a:endParaRPr lang="en-GB" altLang="en-US"/>
          </a:p>
        </p:txBody>
      </p:sp>
      <p:sp>
        <p:nvSpPr>
          <p:cNvPr id="6" name="Title 1"/>
          <p:cNvSpPr txBox="1">
            <a:spLocks/>
          </p:cNvSpPr>
          <p:nvPr/>
        </p:nvSpPr>
        <p:spPr bwMode="auto">
          <a:xfrm>
            <a:off x="395288" y="1556792"/>
            <a:ext cx="8229600" cy="1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smtClean="0"/>
              <a:t>The Withdrawal Agreement</a:t>
            </a:r>
            <a:br>
              <a:rPr lang="en-GB" kern="0" dirty="0" smtClean="0"/>
            </a:br>
            <a:r>
              <a:rPr lang="en-GB" b="0" kern="0" dirty="0" smtClean="0"/>
              <a:t>Separation issues</a:t>
            </a:r>
            <a:br>
              <a:rPr lang="en-GB" b="0" kern="0" dirty="0" smtClean="0"/>
            </a:br>
            <a:r>
              <a:rPr lang="en-GB" sz="2400" b="0" dirty="0"/>
              <a:t>Indirect tax: Articles 51-53 (Title II of Part III)</a:t>
            </a:r>
            <a:endParaRPr lang="en-GB" sz="2400" kern="0" dirty="0"/>
          </a:p>
        </p:txBody>
      </p:sp>
    </p:spTree>
    <p:extLst>
      <p:ext uri="{BB962C8B-B14F-4D97-AF65-F5344CB8AC3E}">
        <p14:creationId xmlns:p14="http://schemas.microsoft.com/office/powerpoint/2010/main" val="3802958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45024"/>
            <a:ext cx="8229600" cy="3529013"/>
          </a:xfrm>
        </p:spPr>
        <p:txBody>
          <a:bodyPr/>
          <a:lstStyle/>
          <a:p>
            <a:pPr marL="0" indent="0">
              <a:buClr>
                <a:srgbClr val="0F5494"/>
              </a:buClr>
              <a:buNone/>
            </a:pPr>
            <a:r>
              <a:rPr lang="en-GB" dirty="0" smtClean="0"/>
              <a:t>Article 51 (VAT) – § 2 </a:t>
            </a:r>
          </a:p>
          <a:p>
            <a:pPr lvl="1">
              <a:buClr>
                <a:srgbClr val="0F5494"/>
              </a:buClr>
            </a:pPr>
            <a:r>
              <a:rPr lang="en-GB" dirty="0" smtClean="0"/>
              <a:t>Taxable person’s rights and obligations</a:t>
            </a:r>
          </a:p>
          <a:p>
            <a:pPr lvl="1">
              <a:buClr>
                <a:srgbClr val="0F5494"/>
              </a:buClr>
            </a:pPr>
            <a:r>
              <a:rPr lang="en-US" b="0" dirty="0" smtClean="0"/>
              <a:t>Transaction with a 'cross-border </a:t>
            </a:r>
            <a:r>
              <a:rPr lang="en-US" b="0" dirty="0"/>
              <a:t>element' </a:t>
            </a:r>
            <a:endParaRPr lang="en-US" b="0" dirty="0" smtClean="0"/>
          </a:p>
          <a:p>
            <a:pPr lvl="1">
              <a:buClr>
                <a:srgbClr val="0F5494"/>
              </a:buClr>
            </a:pPr>
            <a:r>
              <a:rPr lang="en-US" b="0" dirty="0" smtClean="0"/>
              <a:t>No listing of specific </a:t>
            </a:r>
            <a:r>
              <a:rPr lang="en-US" b="0" dirty="0"/>
              <a:t>rights and obligations, it is better to use a general and broad description.</a:t>
            </a:r>
          </a:p>
          <a:p>
            <a:pPr marL="457200" lvl="1" indent="0">
              <a:buClr>
                <a:srgbClr val="0F5494"/>
              </a:buClr>
              <a:buNone/>
            </a:pPr>
            <a:endParaRPr lang="en-GB" b="0" i="0" u="sng" dirty="0" smtClean="0"/>
          </a:p>
        </p:txBody>
      </p:sp>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16</a:t>
            </a:fld>
            <a:endParaRPr lang="en-GB" altLang="en-US"/>
          </a:p>
        </p:txBody>
      </p:sp>
      <p:sp>
        <p:nvSpPr>
          <p:cNvPr id="6" name="Title 1"/>
          <p:cNvSpPr txBox="1">
            <a:spLocks/>
          </p:cNvSpPr>
          <p:nvPr/>
        </p:nvSpPr>
        <p:spPr bwMode="auto">
          <a:xfrm>
            <a:off x="395288" y="1556792"/>
            <a:ext cx="8229600" cy="1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smtClean="0"/>
              <a:t>The Withdrawal Agreement</a:t>
            </a:r>
            <a:br>
              <a:rPr lang="en-GB" kern="0" dirty="0" smtClean="0"/>
            </a:br>
            <a:r>
              <a:rPr lang="en-GB" b="0" kern="0" dirty="0" smtClean="0"/>
              <a:t>Separation issues</a:t>
            </a:r>
            <a:br>
              <a:rPr lang="en-GB" b="0" kern="0" dirty="0" smtClean="0"/>
            </a:br>
            <a:r>
              <a:rPr lang="en-GB" sz="2400" b="0" dirty="0"/>
              <a:t>Indirect tax: Articles 51-53 (Title II of Part III)</a:t>
            </a:r>
            <a:endParaRPr lang="en-GB" sz="2400" kern="0" dirty="0"/>
          </a:p>
        </p:txBody>
      </p:sp>
    </p:spTree>
    <p:extLst>
      <p:ext uri="{BB962C8B-B14F-4D97-AF65-F5344CB8AC3E}">
        <p14:creationId xmlns:p14="http://schemas.microsoft.com/office/powerpoint/2010/main" val="4080231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rgbClr val="0F5494"/>
              </a:buClr>
            </a:pPr>
            <a:endParaRPr lang="en-GB" dirty="0" smtClean="0"/>
          </a:p>
          <a:p>
            <a:pPr marL="0" indent="0">
              <a:buClr>
                <a:srgbClr val="0F5494"/>
              </a:buClr>
              <a:buNone/>
            </a:pPr>
            <a:endParaRPr lang="en-GB" dirty="0" smtClean="0"/>
          </a:p>
          <a:p>
            <a:pPr marL="0" indent="0">
              <a:buClr>
                <a:srgbClr val="0F5494"/>
              </a:buClr>
              <a:buNone/>
            </a:pPr>
            <a:endParaRPr lang="en-GB" dirty="0"/>
          </a:p>
          <a:p>
            <a:pPr marL="0" indent="0">
              <a:buClr>
                <a:srgbClr val="0F5494"/>
              </a:buClr>
              <a:buNone/>
            </a:pPr>
            <a:r>
              <a:rPr lang="en-GB" dirty="0" smtClean="0"/>
              <a:t>Article 51 (VAT) – § 3 </a:t>
            </a:r>
          </a:p>
          <a:p>
            <a:pPr lvl="1">
              <a:buClr>
                <a:srgbClr val="0F5494"/>
              </a:buClr>
            </a:pPr>
            <a:r>
              <a:rPr lang="en-GB" dirty="0" smtClean="0"/>
              <a:t>Refund applications</a:t>
            </a:r>
          </a:p>
          <a:p>
            <a:pPr lvl="1">
              <a:buClr>
                <a:srgbClr val="0F5494"/>
              </a:buClr>
            </a:pPr>
            <a:r>
              <a:rPr lang="en-US" b="0" dirty="0" smtClean="0"/>
              <a:t>At the latest by 31.3.2021 </a:t>
            </a:r>
          </a:p>
          <a:p>
            <a:pPr lvl="1">
              <a:buClr>
                <a:srgbClr val="0F5494"/>
              </a:buClr>
            </a:pPr>
            <a:r>
              <a:rPr lang="en-US" b="0" dirty="0" smtClean="0"/>
              <a:t>Limit </a:t>
            </a:r>
            <a:r>
              <a:rPr lang="en-US" b="0" dirty="0"/>
              <a:t>the 'post-transition' effects of the withdrawal agreement</a:t>
            </a:r>
          </a:p>
          <a:p>
            <a:pPr marL="457200" lvl="1" indent="0">
              <a:buClr>
                <a:srgbClr val="0F5494"/>
              </a:buClr>
              <a:buNone/>
            </a:pPr>
            <a:endParaRPr lang="en-GB" b="0" i="0" u="sng" dirty="0" smtClean="0"/>
          </a:p>
        </p:txBody>
      </p:sp>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17</a:t>
            </a:fld>
            <a:endParaRPr lang="en-GB" altLang="en-US"/>
          </a:p>
        </p:txBody>
      </p:sp>
      <p:sp>
        <p:nvSpPr>
          <p:cNvPr id="6" name="Title 1"/>
          <p:cNvSpPr txBox="1">
            <a:spLocks/>
          </p:cNvSpPr>
          <p:nvPr/>
        </p:nvSpPr>
        <p:spPr bwMode="auto">
          <a:xfrm>
            <a:off x="395288" y="1556792"/>
            <a:ext cx="8229600" cy="1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smtClean="0"/>
              <a:t>The Withdrawal Agreement</a:t>
            </a:r>
            <a:br>
              <a:rPr lang="en-GB" kern="0" dirty="0" smtClean="0"/>
            </a:br>
            <a:r>
              <a:rPr lang="en-GB" b="0" kern="0" dirty="0" smtClean="0"/>
              <a:t>Separation issues</a:t>
            </a:r>
            <a:br>
              <a:rPr lang="en-GB" b="0" kern="0" dirty="0" smtClean="0"/>
            </a:br>
            <a:r>
              <a:rPr lang="en-GB" sz="2400" b="0" dirty="0"/>
              <a:t>Indirect tax: Articles 51-53 (Title II of Part III)</a:t>
            </a:r>
            <a:endParaRPr lang="en-GB" sz="2400" kern="0" dirty="0"/>
          </a:p>
        </p:txBody>
      </p:sp>
    </p:spTree>
    <p:extLst>
      <p:ext uri="{BB962C8B-B14F-4D97-AF65-F5344CB8AC3E}">
        <p14:creationId xmlns:p14="http://schemas.microsoft.com/office/powerpoint/2010/main" val="1953309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176" y="3353003"/>
            <a:ext cx="8229600" cy="3529013"/>
          </a:xfrm>
        </p:spPr>
        <p:txBody>
          <a:bodyPr/>
          <a:lstStyle/>
          <a:p>
            <a:pPr>
              <a:buClr>
                <a:srgbClr val="0F5494"/>
              </a:buClr>
            </a:pPr>
            <a:endParaRPr lang="en-GB" dirty="0" smtClean="0"/>
          </a:p>
          <a:p>
            <a:pPr marL="0" indent="0">
              <a:buClr>
                <a:srgbClr val="0F5494"/>
              </a:buClr>
              <a:buNone/>
            </a:pPr>
            <a:r>
              <a:rPr lang="en-GB" dirty="0" smtClean="0"/>
              <a:t>Article 51 (VAT) – § 4 </a:t>
            </a:r>
          </a:p>
          <a:p>
            <a:pPr lvl="1">
              <a:buClr>
                <a:srgbClr val="0F5494"/>
              </a:buClr>
            </a:pPr>
            <a:r>
              <a:rPr lang="en-GB" dirty="0" smtClean="0"/>
              <a:t>Amendments to returns related to services: telecommunications, broadcasting and electronic services</a:t>
            </a:r>
          </a:p>
          <a:p>
            <a:pPr lvl="1">
              <a:buClr>
                <a:srgbClr val="0F5494"/>
              </a:buClr>
            </a:pPr>
            <a:r>
              <a:rPr lang="en-US" b="0" dirty="0" smtClean="0"/>
              <a:t>At the latest by 31.12.2021 </a:t>
            </a:r>
          </a:p>
          <a:p>
            <a:pPr lvl="1">
              <a:buClr>
                <a:srgbClr val="0F5494"/>
              </a:buClr>
            </a:pPr>
            <a:r>
              <a:rPr lang="en-US" b="0" dirty="0" smtClean="0"/>
              <a:t>Limit </a:t>
            </a:r>
            <a:r>
              <a:rPr lang="en-US" b="0" dirty="0"/>
              <a:t>the 'post-transition' effects of the withdrawal agreement</a:t>
            </a:r>
          </a:p>
          <a:p>
            <a:pPr marL="457200" lvl="1" indent="0">
              <a:buClr>
                <a:srgbClr val="0F5494"/>
              </a:buClr>
              <a:buNone/>
            </a:pPr>
            <a:endParaRPr lang="en-GB" b="0" i="0" u="sng" dirty="0" smtClean="0"/>
          </a:p>
        </p:txBody>
      </p:sp>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18</a:t>
            </a:fld>
            <a:endParaRPr lang="en-GB" altLang="en-US"/>
          </a:p>
        </p:txBody>
      </p:sp>
      <p:sp>
        <p:nvSpPr>
          <p:cNvPr id="7" name="Title 1"/>
          <p:cNvSpPr txBox="1">
            <a:spLocks/>
          </p:cNvSpPr>
          <p:nvPr/>
        </p:nvSpPr>
        <p:spPr bwMode="auto">
          <a:xfrm>
            <a:off x="395288" y="1556792"/>
            <a:ext cx="8229600" cy="1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smtClean="0"/>
              <a:t>The Withdrawal Agreement</a:t>
            </a:r>
            <a:br>
              <a:rPr lang="en-GB" kern="0" dirty="0" smtClean="0"/>
            </a:br>
            <a:r>
              <a:rPr lang="en-GB" b="0" kern="0" dirty="0" smtClean="0"/>
              <a:t>Separation issues</a:t>
            </a:r>
            <a:br>
              <a:rPr lang="en-GB" b="0" kern="0" dirty="0" smtClean="0"/>
            </a:br>
            <a:r>
              <a:rPr lang="en-GB" sz="2400" b="0" dirty="0"/>
              <a:t>Indirect tax: Articles 51-53 (Title II of Part III)</a:t>
            </a:r>
            <a:endParaRPr lang="en-GB" sz="2400" kern="0" dirty="0"/>
          </a:p>
        </p:txBody>
      </p:sp>
    </p:spTree>
    <p:extLst>
      <p:ext uri="{BB962C8B-B14F-4D97-AF65-F5344CB8AC3E}">
        <p14:creationId xmlns:p14="http://schemas.microsoft.com/office/powerpoint/2010/main" val="2634605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94146"/>
            <a:ext cx="8229600" cy="3975214"/>
          </a:xfrm>
        </p:spPr>
        <p:txBody>
          <a:bodyPr/>
          <a:lstStyle/>
          <a:p>
            <a:pPr>
              <a:buClr>
                <a:srgbClr val="0F5494"/>
              </a:buClr>
            </a:pPr>
            <a:endParaRPr lang="en-GB" dirty="0" smtClean="0"/>
          </a:p>
          <a:p>
            <a:pPr marL="0" indent="0">
              <a:buClr>
                <a:srgbClr val="0F5494"/>
              </a:buClr>
              <a:buNone/>
            </a:pPr>
            <a:endParaRPr lang="en-GB" dirty="0" smtClean="0"/>
          </a:p>
          <a:p>
            <a:pPr marL="0" indent="0">
              <a:buClr>
                <a:srgbClr val="0F5494"/>
              </a:buClr>
              <a:buNone/>
            </a:pPr>
            <a:r>
              <a:rPr lang="en-GB" dirty="0" smtClean="0"/>
              <a:t>Article 52 (Excise)</a:t>
            </a:r>
          </a:p>
          <a:p>
            <a:pPr lvl="1">
              <a:buClr>
                <a:srgbClr val="0F5494"/>
              </a:buClr>
            </a:pPr>
            <a:r>
              <a:rPr lang="en-US" dirty="0" smtClean="0"/>
              <a:t>Movements </a:t>
            </a:r>
            <a:r>
              <a:rPr lang="en-US" dirty="0"/>
              <a:t>starting before the end of the transition period and ending thereafter to be treated as intra-EU </a:t>
            </a:r>
            <a:r>
              <a:rPr lang="en-US" dirty="0" smtClean="0"/>
              <a:t>excise movement</a:t>
            </a:r>
          </a:p>
          <a:p>
            <a:pPr lvl="1">
              <a:buClr>
                <a:srgbClr val="0F5494"/>
              </a:buClr>
            </a:pPr>
            <a:r>
              <a:rPr lang="en-US" dirty="0" smtClean="0"/>
              <a:t>150 </a:t>
            </a:r>
            <a:r>
              <a:rPr lang="en-US" dirty="0"/>
              <a:t>days: </a:t>
            </a:r>
            <a:r>
              <a:rPr lang="en-US" b="0" dirty="0"/>
              <a:t>cover maximum guarantee lifetime</a:t>
            </a:r>
          </a:p>
          <a:p>
            <a:pPr lvl="1">
              <a:buClr>
                <a:srgbClr val="0F5494"/>
              </a:buClr>
            </a:pPr>
            <a:r>
              <a:rPr lang="en-US" dirty="0" smtClean="0"/>
              <a:t>Example: Duty Suspension - EMCS</a:t>
            </a:r>
            <a:endParaRPr lang="en-US" dirty="0"/>
          </a:p>
          <a:p>
            <a:pPr lvl="2">
              <a:buClr>
                <a:srgbClr val="0F5494"/>
              </a:buClr>
            </a:pPr>
            <a:r>
              <a:rPr lang="en-US" b="0" dirty="0" smtClean="0"/>
              <a:t>Allowed: actions that </a:t>
            </a:r>
            <a:r>
              <a:rPr lang="en-US" b="0" dirty="0"/>
              <a:t>do not create or modify an </a:t>
            </a:r>
            <a:r>
              <a:rPr lang="en-US" b="0" dirty="0" smtClean="0"/>
              <a:t>e-AD</a:t>
            </a:r>
            <a:r>
              <a:rPr lang="en-US" b="0" dirty="0"/>
              <a:t/>
            </a:r>
            <a:br>
              <a:rPr lang="en-US" b="0" dirty="0"/>
            </a:br>
            <a:r>
              <a:rPr lang="en-US" b="0" dirty="0"/>
              <a:t>	=&gt; report of receipt | export, cancellation, etc.</a:t>
            </a:r>
          </a:p>
          <a:p>
            <a:pPr lvl="2">
              <a:buClr>
                <a:srgbClr val="0F5494"/>
              </a:buClr>
            </a:pPr>
            <a:r>
              <a:rPr lang="en-US" b="0" dirty="0" smtClean="0"/>
              <a:t>	</a:t>
            </a:r>
            <a:r>
              <a:rPr lang="en-US" b="0" dirty="0"/>
              <a:t>	=&gt; no new e-AD, no Split or Change of Destination</a:t>
            </a:r>
          </a:p>
          <a:p>
            <a:pPr lvl="2">
              <a:buClr>
                <a:srgbClr val="0F5494"/>
              </a:buClr>
            </a:pPr>
            <a:r>
              <a:rPr lang="en-US" b="0" dirty="0"/>
              <a:t>Fallback documents allowed</a:t>
            </a:r>
          </a:p>
          <a:p>
            <a:pPr lvl="1">
              <a:buClr>
                <a:srgbClr val="0F5494"/>
              </a:buClr>
            </a:pPr>
            <a:endParaRPr lang="en-GB" i="0" u="sng" dirty="0" smtClean="0"/>
          </a:p>
        </p:txBody>
      </p:sp>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19</a:t>
            </a:fld>
            <a:endParaRPr lang="en-GB" altLang="en-US"/>
          </a:p>
        </p:txBody>
      </p:sp>
      <p:sp>
        <p:nvSpPr>
          <p:cNvPr id="6" name="Title 1"/>
          <p:cNvSpPr txBox="1">
            <a:spLocks/>
          </p:cNvSpPr>
          <p:nvPr/>
        </p:nvSpPr>
        <p:spPr bwMode="auto">
          <a:xfrm>
            <a:off x="395288" y="1556792"/>
            <a:ext cx="8229600" cy="1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smtClean="0"/>
              <a:t>The Withdrawal Agreement</a:t>
            </a:r>
            <a:br>
              <a:rPr lang="en-GB" kern="0" dirty="0" smtClean="0"/>
            </a:br>
            <a:r>
              <a:rPr lang="en-GB" b="0" kern="0" dirty="0" smtClean="0"/>
              <a:t>Separation issues</a:t>
            </a:r>
            <a:br>
              <a:rPr lang="en-GB" b="0" kern="0" dirty="0" smtClean="0"/>
            </a:br>
            <a:r>
              <a:rPr lang="en-GB" sz="2400" b="0" dirty="0"/>
              <a:t>Indirect tax: Articles 51-53 (Title II of Part III)</a:t>
            </a:r>
            <a:endParaRPr lang="en-GB" sz="2400" kern="0" dirty="0"/>
          </a:p>
        </p:txBody>
      </p:sp>
    </p:spTree>
    <p:extLst>
      <p:ext uri="{BB962C8B-B14F-4D97-AF65-F5344CB8AC3E}">
        <p14:creationId xmlns:p14="http://schemas.microsoft.com/office/powerpoint/2010/main" val="1666794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84" y="1115316"/>
            <a:ext cx="8487048" cy="1584176"/>
          </a:xfrm>
        </p:spPr>
        <p:txBody>
          <a:bodyPr/>
          <a:lstStyle/>
          <a:p>
            <a:pPr algn="ctr"/>
            <a:r>
              <a:rPr lang="en-GB" dirty="0"/>
              <a:t>Taskforce on Article 50 negotiations with the United </a:t>
            </a:r>
            <a:r>
              <a:rPr lang="en-GB" dirty="0" smtClean="0"/>
              <a:t>Kingdom</a:t>
            </a:r>
            <a:endParaRPr lang="en-GB" dirty="0"/>
          </a:p>
        </p:txBody>
      </p:sp>
      <p:sp>
        <p:nvSpPr>
          <p:cNvPr id="3" name="Content Placeholder 2"/>
          <p:cNvSpPr>
            <a:spLocks noGrp="1"/>
          </p:cNvSpPr>
          <p:nvPr>
            <p:ph sz="half" idx="1"/>
          </p:nvPr>
        </p:nvSpPr>
        <p:spPr>
          <a:xfrm>
            <a:off x="179512" y="2780307"/>
            <a:ext cx="7787208" cy="3529013"/>
          </a:xfrm>
        </p:spPr>
        <p:txBody>
          <a:bodyPr/>
          <a:lstStyle/>
          <a:p>
            <a:pPr>
              <a:buClr>
                <a:schemeClr val="accent2"/>
              </a:buClr>
              <a:buFont typeface="Wingdings" panose="05000000000000000000" pitchFamily="2" charset="2"/>
              <a:buChar char="q"/>
            </a:pPr>
            <a:r>
              <a:rPr lang="en-GB" sz="2000" dirty="0" smtClean="0"/>
              <a:t>In </a:t>
            </a:r>
            <a:r>
              <a:rPr lang="en-GB" sz="2000" dirty="0"/>
              <a:t>charge of </a:t>
            </a:r>
            <a:r>
              <a:rPr lang="en-GB" sz="2000" b="1" dirty="0"/>
              <a:t>preparing and conducting the negotiations with the UK</a:t>
            </a:r>
            <a:r>
              <a:rPr lang="en-GB" sz="2000" dirty="0"/>
              <a:t>, taking into account the </a:t>
            </a:r>
            <a:r>
              <a:rPr lang="en-GB" sz="2000" b="1" dirty="0"/>
              <a:t>framework of its future relationship </a:t>
            </a:r>
            <a:r>
              <a:rPr lang="en-GB" sz="2000" dirty="0"/>
              <a:t>with the European </a:t>
            </a:r>
            <a:r>
              <a:rPr lang="en-GB" sz="2000" dirty="0" smtClean="0"/>
              <a:t>Union and ensure an orderly withdrawal</a:t>
            </a:r>
            <a:endParaRPr lang="en-GB" dirty="0"/>
          </a:p>
        </p:txBody>
      </p:sp>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2</a:t>
            </a:fld>
            <a:endParaRPr lang="en-GB" altLang="en-US"/>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53200" y="4242936"/>
            <a:ext cx="2421632" cy="1377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9512" y="4221088"/>
            <a:ext cx="6316464" cy="1323439"/>
          </a:xfrm>
          <a:prstGeom prst="rect">
            <a:avLst/>
          </a:prstGeom>
        </p:spPr>
        <p:txBody>
          <a:bodyPr wrap="square">
            <a:spAutoFit/>
          </a:bodyPr>
          <a:lstStyle/>
          <a:p>
            <a:pPr marL="355600" indent="-355600">
              <a:buClr>
                <a:schemeClr val="accent2"/>
              </a:buClr>
              <a:buFont typeface="Wingdings" panose="05000000000000000000" pitchFamily="2" charset="2"/>
              <a:buChar char="q"/>
            </a:pPr>
            <a:r>
              <a:rPr lang="en-GB" sz="2000" b="1" i="1" dirty="0" smtClean="0"/>
              <a:t>Coordinating </a:t>
            </a:r>
            <a:r>
              <a:rPr lang="en-GB" sz="2000" b="1" i="1" dirty="0"/>
              <a:t>the European Commission's work </a:t>
            </a:r>
            <a:r>
              <a:rPr lang="en-GB" sz="2000" i="1" dirty="0"/>
              <a:t>on all strategic, operational, legal and financial issues related to negotiations with the United Kingdom</a:t>
            </a:r>
          </a:p>
        </p:txBody>
      </p:sp>
    </p:spTree>
    <p:extLst>
      <p:ext uri="{BB962C8B-B14F-4D97-AF65-F5344CB8AC3E}">
        <p14:creationId xmlns:p14="http://schemas.microsoft.com/office/powerpoint/2010/main" val="3408447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3645024"/>
            <a:ext cx="8229600" cy="3529013"/>
          </a:xfrm>
        </p:spPr>
        <p:txBody>
          <a:bodyPr/>
          <a:lstStyle/>
          <a:p>
            <a:pPr marL="0" indent="0">
              <a:buClr>
                <a:srgbClr val="0F5494"/>
              </a:buClr>
              <a:buNone/>
            </a:pPr>
            <a:r>
              <a:rPr lang="en-GB" dirty="0" smtClean="0"/>
              <a:t>Article 53 (VAT &amp; Excise)</a:t>
            </a:r>
          </a:p>
          <a:p>
            <a:pPr lvl="1">
              <a:buClr>
                <a:srgbClr val="0F5494"/>
              </a:buClr>
            </a:pPr>
            <a:r>
              <a:rPr lang="en-US" dirty="0" smtClean="0"/>
              <a:t>UK </a:t>
            </a:r>
            <a:r>
              <a:rPr lang="en-US" dirty="0"/>
              <a:t>authorities continue access to relevant networks, information systems and databases</a:t>
            </a:r>
          </a:p>
          <a:p>
            <a:pPr lvl="1">
              <a:buClr>
                <a:srgbClr val="0F5494"/>
              </a:buClr>
            </a:pPr>
            <a:r>
              <a:rPr lang="en-US" dirty="0"/>
              <a:t>Listing in Annex IV</a:t>
            </a:r>
          </a:p>
          <a:p>
            <a:pPr lvl="1">
              <a:buClr>
                <a:srgbClr val="0F5494"/>
              </a:buClr>
            </a:pPr>
            <a:endParaRPr lang="en-GB" i="0" u="sng" dirty="0" smtClean="0"/>
          </a:p>
        </p:txBody>
      </p:sp>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20</a:t>
            </a:fld>
            <a:endParaRPr lang="en-GB" altLang="en-US"/>
          </a:p>
        </p:txBody>
      </p:sp>
      <p:sp>
        <p:nvSpPr>
          <p:cNvPr id="6" name="Title 1"/>
          <p:cNvSpPr txBox="1">
            <a:spLocks/>
          </p:cNvSpPr>
          <p:nvPr/>
        </p:nvSpPr>
        <p:spPr bwMode="auto">
          <a:xfrm>
            <a:off x="395288" y="1556792"/>
            <a:ext cx="8229600" cy="1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smtClean="0"/>
              <a:t>The Withdrawal Agreement</a:t>
            </a:r>
            <a:br>
              <a:rPr lang="en-GB" kern="0" dirty="0" smtClean="0"/>
            </a:br>
            <a:r>
              <a:rPr lang="en-GB" b="0" kern="0" dirty="0" smtClean="0"/>
              <a:t>Separation issues</a:t>
            </a:r>
            <a:br>
              <a:rPr lang="en-GB" b="0" kern="0" dirty="0" smtClean="0"/>
            </a:br>
            <a:r>
              <a:rPr lang="en-GB" sz="2400" b="0" dirty="0"/>
              <a:t>Indirect tax: Articles 51-53 (Title II of Part III)</a:t>
            </a:r>
            <a:endParaRPr lang="en-GB" sz="2400" kern="0" dirty="0"/>
          </a:p>
        </p:txBody>
      </p:sp>
    </p:spTree>
    <p:extLst>
      <p:ext uri="{BB962C8B-B14F-4D97-AF65-F5344CB8AC3E}">
        <p14:creationId xmlns:p14="http://schemas.microsoft.com/office/powerpoint/2010/main" val="3979088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3"/>
          <p:cNvSpPr/>
          <p:nvPr/>
        </p:nvSpPr>
        <p:spPr bwMode="auto">
          <a:xfrm>
            <a:off x="777176" y="1885207"/>
            <a:ext cx="7272808" cy="4667942"/>
          </a:xfrm>
          <a:prstGeom prst="rect">
            <a:avLst/>
          </a:prstGeom>
          <a:solidFill>
            <a:schemeClr val="accent5">
              <a:alpha val="50000"/>
            </a:schemeClr>
          </a:solidFill>
          <a:ln>
            <a:noFill/>
          </a:ln>
          <a:effectLst/>
          <a:extLst/>
        </p:spPr>
        <p:txBody>
          <a:bodyPr vert="horz" wrap="square" lIns="108000" tIns="45720" rIns="108000" bIns="45720" numCol="1" rtlCol="0" anchor="t" anchorCtr="0" compatLnSpc="1">
            <a:prstTxWarp prst="textNoShape">
              <a:avLst/>
            </a:prstTxWarp>
          </a:bodyPr>
          <a:lstStyle/>
          <a:p>
            <a:pPr marL="3175" algn="ctr"/>
            <a:endParaRPr lang="en-GB" sz="1400" b="1" dirty="0" smtClean="0">
              <a:latin typeface="Arial" panose="020B0604020202020204" pitchFamily="34" charset="0"/>
              <a:cs typeface="Arial" panose="020B0604020202020204" pitchFamily="34" charset="0"/>
            </a:endParaRPr>
          </a:p>
          <a:p>
            <a:pPr marL="3175" algn="ctr"/>
            <a:r>
              <a:rPr lang="en-GB" sz="1400" b="1" dirty="0" smtClean="0">
                <a:latin typeface="Arial" panose="020B0604020202020204" pitchFamily="34" charset="0"/>
                <a:cs typeface="Arial" panose="020B0604020202020204" pitchFamily="34" charset="0"/>
              </a:rPr>
              <a:t>EU law continues </a:t>
            </a:r>
            <a:r>
              <a:rPr lang="en-GB" sz="1400" b="1" dirty="0">
                <a:latin typeface="Arial" panose="020B0604020202020204" pitchFamily="34" charset="0"/>
                <a:cs typeface="Arial" panose="020B0604020202020204" pitchFamily="34" charset="0"/>
              </a:rPr>
              <a:t>to apply </a:t>
            </a:r>
            <a:r>
              <a:rPr lang="en-GB" sz="1400" b="1" dirty="0" smtClean="0">
                <a:latin typeface="Arial" panose="020B0604020202020204" pitchFamily="34" charset="0"/>
                <a:cs typeface="Arial" panose="020B0604020202020204" pitchFamily="34" charset="0"/>
              </a:rPr>
              <a:t/>
            </a:r>
            <a:br>
              <a:rPr lang="en-GB" sz="1400" b="1" dirty="0" smtClean="0">
                <a:latin typeface="Arial" panose="020B0604020202020204" pitchFamily="34" charset="0"/>
                <a:cs typeface="Arial" panose="020B0604020202020204" pitchFamily="34" charset="0"/>
              </a:rPr>
            </a:br>
            <a:r>
              <a:rPr lang="en-GB" dirty="0" smtClean="0">
                <a:solidFill>
                  <a:schemeClr val="tx1">
                    <a:lumMod val="50000"/>
                    <a:lumOff val="50000"/>
                  </a:schemeClr>
                </a:solidFill>
                <a:latin typeface="Arial" panose="020B0604020202020204" pitchFamily="34" charset="0"/>
                <a:cs typeface="Arial" panose="020B0604020202020204" pitchFamily="34" charset="0"/>
              </a:rPr>
              <a:t>to </a:t>
            </a:r>
            <a:r>
              <a:rPr lang="en-GB" dirty="0">
                <a:solidFill>
                  <a:schemeClr val="tx1">
                    <a:lumMod val="50000"/>
                    <a:lumOff val="50000"/>
                  </a:schemeClr>
                </a:solidFill>
                <a:latin typeface="Arial" panose="020B0604020202020204" pitchFamily="34" charset="0"/>
                <a:cs typeface="Arial" panose="020B0604020202020204" pitchFamily="34" charset="0"/>
              </a:rPr>
              <a:t>and in the UK as if it were a Member </a:t>
            </a:r>
            <a:r>
              <a:rPr lang="en-GB" dirty="0" smtClean="0">
                <a:solidFill>
                  <a:schemeClr val="tx1">
                    <a:lumMod val="50000"/>
                    <a:lumOff val="50000"/>
                  </a:schemeClr>
                </a:solidFill>
                <a:latin typeface="Arial" panose="020B0604020202020204" pitchFamily="34" charset="0"/>
                <a:cs typeface="Arial" panose="020B0604020202020204" pitchFamily="34" charset="0"/>
              </a:rPr>
              <a:t>State</a:t>
            </a:r>
          </a:p>
          <a:p>
            <a:pPr marL="3175" algn="ctr"/>
            <a:endParaRPr lang="en-GB" sz="1400" dirty="0">
              <a:solidFill>
                <a:schemeClr val="tx1">
                  <a:lumMod val="50000"/>
                  <a:lumOff val="50000"/>
                </a:schemeClr>
              </a:solidFill>
              <a:latin typeface="Arial" panose="020B0604020202020204" pitchFamily="34" charset="0"/>
              <a:cs typeface="Arial" panose="020B0604020202020204" pitchFamily="34" charset="0"/>
            </a:endParaRPr>
          </a:p>
          <a:p>
            <a:pPr marL="3175" algn="ctr"/>
            <a:endParaRPr lang="en-GB" sz="1400" dirty="0">
              <a:solidFill>
                <a:schemeClr val="tx1">
                  <a:lumMod val="50000"/>
                  <a:lumOff val="50000"/>
                </a:schemeClr>
              </a:solidFill>
              <a:latin typeface="Arial" panose="020B0604020202020204" pitchFamily="34" charset="0"/>
              <a:cs typeface="Arial" panose="020B0604020202020204" pitchFamily="34" charset="0"/>
            </a:endParaRPr>
          </a:p>
          <a:p>
            <a:pPr marL="3175" algn="ctr"/>
            <a:endParaRPr lang="en-GB" sz="1400" b="1" dirty="0" smtClean="0">
              <a:latin typeface="Arial" panose="020B0604020202020204" pitchFamily="34" charset="0"/>
              <a:cs typeface="Arial" panose="020B0604020202020204" pitchFamily="34" charset="0"/>
            </a:endParaRPr>
          </a:p>
          <a:p>
            <a:pPr marL="3175" algn="ctr"/>
            <a:r>
              <a:rPr lang="en-GB" sz="1400" b="1" dirty="0" smtClean="0">
                <a:latin typeface="Arial" panose="020B0604020202020204" pitchFamily="34" charset="0"/>
                <a:cs typeface="Arial" panose="020B0604020202020204" pitchFamily="34" charset="0"/>
              </a:rPr>
              <a:t>UK remains in </a:t>
            </a:r>
            <a:r>
              <a:rPr lang="en-GB" sz="1400" b="1" dirty="0">
                <a:latin typeface="Arial" panose="020B0604020202020204" pitchFamily="34" charset="0"/>
                <a:cs typeface="Arial" panose="020B0604020202020204" pitchFamily="34" charset="0"/>
              </a:rPr>
              <a:t>the EU Customs Union and the Single </a:t>
            </a:r>
            <a:r>
              <a:rPr lang="en-GB" sz="1400" b="1" dirty="0" smtClean="0">
                <a:latin typeface="Arial" panose="020B0604020202020204" pitchFamily="34" charset="0"/>
                <a:cs typeface="Arial" panose="020B0604020202020204" pitchFamily="34" charset="0"/>
              </a:rPr>
              <a:t>Market</a:t>
            </a:r>
            <a:r>
              <a:rPr lang="en-GB" sz="1400" b="1" dirty="0">
                <a:latin typeface="Arial" panose="020B0604020202020204" pitchFamily="34" charset="0"/>
                <a:cs typeface="Arial" panose="020B0604020202020204" pitchFamily="34" charset="0"/>
              </a:rPr>
              <a:t/>
            </a:r>
            <a:br>
              <a:rPr lang="en-GB" sz="1400" b="1" dirty="0">
                <a:latin typeface="Arial" panose="020B0604020202020204" pitchFamily="34" charset="0"/>
                <a:cs typeface="Arial" panose="020B0604020202020204" pitchFamily="34" charset="0"/>
              </a:rPr>
            </a:br>
            <a:r>
              <a:rPr lang="en-GB" dirty="0" smtClean="0">
                <a:solidFill>
                  <a:schemeClr val="tx1">
                    <a:lumMod val="50000"/>
                    <a:lumOff val="50000"/>
                  </a:schemeClr>
                </a:solidFill>
                <a:latin typeface="Arial" panose="020B0604020202020204" pitchFamily="34" charset="0"/>
                <a:cs typeface="Arial" panose="020B0604020202020204" pitchFamily="34" charset="0"/>
              </a:rPr>
              <a:t>with </a:t>
            </a:r>
            <a:r>
              <a:rPr lang="en-GB" dirty="0">
                <a:solidFill>
                  <a:schemeClr val="tx1">
                    <a:lumMod val="50000"/>
                    <a:lumOff val="50000"/>
                  </a:schemeClr>
                </a:solidFill>
                <a:latin typeface="Arial" panose="020B0604020202020204" pitchFamily="34" charset="0"/>
                <a:cs typeface="Arial" panose="020B0604020202020204" pitchFamily="34" charset="0"/>
              </a:rPr>
              <a:t>all four </a:t>
            </a:r>
            <a:r>
              <a:rPr lang="en-GB" dirty="0" smtClean="0">
                <a:solidFill>
                  <a:schemeClr val="tx1">
                    <a:lumMod val="50000"/>
                    <a:lumOff val="50000"/>
                  </a:schemeClr>
                </a:solidFill>
                <a:latin typeface="Arial" panose="020B0604020202020204" pitchFamily="34" charset="0"/>
                <a:cs typeface="Arial" panose="020B0604020202020204" pitchFamily="34" charset="0"/>
              </a:rPr>
              <a:t>freedoms, </a:t>
            </a:r>
            <a:r>
              <a:rPr lang="en-GB" dirty="0">
                <a:solidFill>
                  <a:schemeClr val="tx1">
                    <a:lumMod val="50000"/>
                    <a:lumOff val="50000"/>
                  </a:schemeClr>
                </a:solidFill>
                <a:latin typeface="Arial" panose="020B0604020202020204" pitchFamily="34" charset="0"/>
                <a:cs typeface="Arial" panose="020B0604020202020204" pitchFamily="34" charset="0"/>
              </a:rPr>
              <a:t>and all </a:t>
            </a:r>
            <a:r>
              <a:rPr lang="en-GB" dirty="0" smtClean="0">
                <a:solidFill>
                  <a:schemeClr val="tx1">
                    <a:lumMod val="50000"/>
                    <a:lumOff val="50000"/>
                  </a:schemeClr>
                </a:solidFill>
                <a:latin typeface="Arial" panose="020B0604020202020204" pitchFamily="34" charset="0"/>
                <a:cs typeface="Arial" panose="020B0604020202020204" pitchFamily="34" charset="0"/>
              </a:rPr>
              <a:t>EU policies.</a:t>
            </a:r>
          </a:p>
          <a:p>
            <a:pPr marL="3175" algn="ctr"/>
            <a:endParaRPr lang="en-GB" dirty="0" smtClean="0">
              <a:solidFill>
                <a:schemeClr val="tx1">
                  <a:lumMod val="50000"/>
                  <a:lumOff val="50000"/>
                </a:schemeClr>
              </a:solidFill>
              <a:latin typeface="Arial" panose="020B0604020202020204" pitchFamily="34" charset="0"/>
              <a:cs typeface="Arial" panose="020B0604020202020204" pitchFamily="34" charset="0"/>
            </a:endParaRPr>
          </a:p>
          <a:p>
            <a:pPr marL="3175"/>
            <a:endParaRPr lang="en-GB" sz="1400" dirty="0">
              <a:solidFill>
                <a:schemeClr val="tx1">
                  <a:lumMod val="50000"/>
                  <a:lumOff val="50000"/>
                </a:schemeClr>
              </a:solidFill>
              <a:latin typeface="Arial" panose="020B0604020202020204" pitchFamily="34" charset="0"/>
              <a:cs typeface="Arial" panose="020B0604020202020204" pitchFamily="34" charset="0"/>
            </a:endParaRPr>
          </a:p>
          <a:p>
            <a:pPr marL="3175" algn="ctr"/>
            <a:endParaRPr lang="en-GB" sz="1400" b="1" dirty="0" smtClean="0">
              <a:latin typeface="Arial" panose="020B0604020202020204" pitchFamily="34" charset="0"/>
              <a:cs typeface="Arial" panose="020B0604020202020204" pitchFamily="34" charset="0"/>
            </a:endParaRPr>
          </a:p>
          <a:p>
            <a:pPr marL="3175" algn="ctr"/>
            <a:r>
              <a:rPr lang="en-GB" sz="1400" b="1" dirty="0" smtClean="0">
                <a:latin typeface="Arial" panose="020B0604020202020204" pitchFamily="34" charset="0"/>
                <a:cs typeface="Arial" panose="020B0604020202020204" pitchFamily="34" charset="0"/>
              </a:rPr>
              <a:t>UK </a:t>
            </a:r>
            <a:r>
              <a:rPr lang="en-GB" sz="1400" b="1" dirty="0">
                <a:latin typeface="Arial" panose="020B0604020202020204" pitchFamily="34" charset="0"/>
                <a:cs typeface="Arial" panose="020B0604020202020204" pitchFamily="34" charset="0"/>
              </a:rPr>
              <a:t>remains bound by </a:t>
            </a:r>
            <a:r>
              <a:rPr lang="en-GB" sz="1400" b="1" dirty="0" smtClean="0">
                <a:latin typeface="Arial" panose="020B0604020202020204" pitchFamily="34" charset="0"/>
                <a:cs typeface="Arial" panose="020B0604020202020204" pitchFamily="34" charset="0"/>
              </a:rPr>
              <a:t>obligations</a:t>
            </a:r>
            <a:br>
              <a:rPr lang="en-GB" sz="1400" b="1" dirty="0" smtClean="0">
                <a:latin typeface="Arial" panose="020B0604020202020204" pitchFamily="34" charset="0"/>
                <a:cs typeface="Arial" panose="020B0604020202020204" pitchFamily="34" charset="0"/>
              </a:rPr>
            </a:br>
            <a:r>
              <a:rPr lang="en-GB" sz="1400" b="1" dirty="0" smtClean="0">
                <a:latin typeface="Arial" panose="020B0604020202020204" pitchFamily="34" charset="0"/>
                <a:cs typeface="Arial" panose="020B0604020202020204" pitchFamily="34" charset="0"/>
              </a:rPr>
              <a:t>stemming </a:t>
            </a:r>
            <a:r>
              <a:rPr lang="en-GB" sz="1400" b="1" dirty="0">
                <a:latin typeface="Arial" panose="020B0604020202020204" pitchFamily="34" charset="0"/>
                <a:cs typeface="Arial" panose="020B0604020202020204" pitchFamily="34" charset="0"/>
              </a:rPr>
              <a:t>from all EU international agreements</a:t>
            </a:r>
            <a:r>
              <a:rPr lang="en-GB" sz="1400" b="1" dirty="0" smtClean="0">
                <a:latin typeface="Arial" panose="020B0604020202020204" pitchFamily="34" charset="0"/>
                <a:cs typeface="Arial" panose="020B0604020202020204" pitchFamily="34" charset="0"/>
              </a:rPr>
              <a:t>.</a:t>
            </a:r>
            <a:br>
              <a:rPr lang="en-GB" sz="1400" b="1" dirty="0" smtClean="0">
                <a:latin typeface="Arial" panose="020B0604020202020204" pitchFamily="34" charset="0"/>
                <a:cs typeface="Arial" panose="020B0604020202020204" pitchFamily="34" charset="0"/>
              </a:rPr>
            </a:br>
            <a:r>
              <a:rPr lang="en-GB" dirty="0" smtClean="0">
                <a:solidFill>
                  <a:schemeClr val="tx1">
                    <a:lumMod val="50000"/>
                    <a:lumOff val="50000"/>
                  </a:schemeClr>
                </a:solidFill>
                <a:latin typeface="Arial" panose="020B0604020202020204" pitchFamily="34" charset="0"/>
                <a:cs typeface="Arial" panose="020B0604020202020204" pitchFamily="34" charset="0"/>
              </a:rPr>
              <a:t>In </a:t>
            </a:r>
            <a:r>
              <a:rPr lang="en-GB" dirty="0">
                <a:solidFill>
                  <a:schemeClr val="tx1">
                    <a:lumMod val="50000"/>
                    <a:lumOff val="50000"/>
                  </a:schemeClr>
                </a:solidFill>
                <a:latin typeface="Arial" panose="020B0604020202020204" pitchFamily="34" charset="0"/>
                <a:cs typeface="Arial" panose="020B0604020202020204" pitchFamily="34" charset="0"/>
              </a:rPr>
              <a:t>the area of trade, this means that third countries keep the same </a:t>
            </a:r>
            <a:r>
              <a:rPr lang="en-GB" dirty="0" smtClean="0">
                <a:solidFill>
                  <a:schemeClr val="tx1">
                    <a:lumMod val="50000"/>
                    <a:lumOff val="50000"/>
                  </a:schemeClr>
                </a:solidFill>
                <a:latin typeface="Arial" panose="020B0604020202020204" pitchFamily="34" charset="0"/>
                <a:cs typeface="Arial" panose="020B0604020202020204" pitchFamily="34" charset="0"/>
              </a:rPr>
              <a:t>level of access to the UK market. </a:t>
            </a:r>
            <a:br>
              <a:rPr lang="en-GB" dirty="0" smtClean="0">
                <a:solidFill>
                  <a:schemeClr val="tx1">
                    <a:lumMod val="50000"/>
                    <a:lumOff val="50000"/>
                  </a:schemeClr>
                </a:solidFill>
                <a:latin typeface="Arial" panose="020B0604020202020204" pitchFamily="34" charset="0"/>
                <a:cs typeface="Arial" panose="020B0604020202020204" pitchFamily="34" charset="0"/>
              </a:rPr>
            </a:br>
            <a:r>
              <a:rPr lang="en-GB" dirty="0" smtClean="0">
                <a:solidFill>
                  <a:schemeClr val="tx1">
                    <a:lumMod val="50000"/>
                    <a:lumOff val="50000"/>
                  </a:schemeClr>
                </a:solidFill>
                <a:latin typeface="Arial" panose="020B0604020202020204" pitchFamily="34" charset="0"/>
                <a:cs typeface="Arial" panose="020B0604020202020204" pitchFamily="34" charset="0"/>
              </a:rPr>
              <a:t>The </a:t>
            </a:r>
            <a:r>
              <a:rPr lang="en-GB" dirty="0">
                <a:solidFill>
                  <a:schemeClr val="tx1">
                    <a:lumMod val="50000"/>
                    <a:lumOff val="50000"/>
                  </a:schemeClr>
                </a:solidFill>
                <a:latin typeface="Arial" panose="020B0604020202020204" pitchFamily="34" charset="0"/>
                <a:cs typeface="Arial" panose="020B0604020202020204" pitchFamily="34" charset="0"/>
              </a:rPr>
              <a:t>UK cannot apply new </a:t>
            </a:r>
            <a:r>
              <a:rPr lang="en-GB" dirty="0" smtClean="0">
                <a:solidFill>
                  <a:schemeClr val="tx1">
                    <a:lumMod val="50000"/>
                    <a:lumOff val="50000"/>
                  </a:schemeClr>
                </a:solidFill>
                <a:latin typeface="Arial" panose="020B0604020202020204" pitchFamily="34" charset="0"/>
                <a:cs typeface="Arial" panose="020B0604020202020204" pitchFamily="34" charset="0"/>
              </a:rPr>
              <a:t>agreements</a:t>
            </a:r>
            <a:r>
              <a:rPr lang="en-GB" dirty="0">
                <a:solidFill>
                  <a:schemeClr val="tx1">
                    <a:lumMod val="50000"/>
                    <a:lumOff val="50000"/>
                  </a:schemeClr>
                </a:solidFill>
                <a:latin typeface="Arial" panose="020B0604020202020204" pitchFamily="34" charset="0"/>
                <a:cs typeface="Arial" panose="020B0604020202020204" pitchFamily="34" charset="0"/>
              </a:rPr>
              <a:t> </a:t>
            </a:r>
            <a:r>
              <a:rPr lang="en-GB" dirty="0" smtClean="0">
                <a:solidFill>
                  <a:schemeClr val="tx1">
                    <a:lumMod val="50000"/>
                    <a:lumOff val="50000"/>
                  </a:schemeClr>
                </a:solidFill>
                <a:latin typeface="Arial" panose="020B0604020202020204" pitchFamily="34" charset="0"/>
                <a:cs typeface="Arial" panose="020B0604020202020204" pitchFamily="34" charset="0"/>
              </a:rPr>
              <a:t>in </a:t>
            </a:r>
            <a:r>
              <a:rPr lang="en-GB" dirty="0">
                <a:solidFill>
                  <a:schemeClr val="tx1">
                    <a:lumMod val="50000"/>
                    <a:lumOff val="50000"/>
                  </a:schemeClr>
                </a:solidFill>
                <a:latin typeface="Arial" panose="020B0604020202020204" pitchFamily="34" charset="0"/>
                <a:cs typeface="Arial" panose="020B0604020202020204" pitchFamily="34" charset="0"/>
              </a:rPr>
              <a:t>areas of </a:t>
            </a:r>
            <a:r>
              <a:rPr lang="en-GB" dirty="0" smtClean="0">
                <a:solidFill>
                  <a:schemeClr val="tx1">
                    <a:lumMod val="50000"/>
                    <a:lumOff val="50000"/>
                  </a:schemeClr>
                </a:solidFill>
                <a:latin typeface="Arial" panose="020B0604020202020204" pitchFamily="34" charset="0"/>
                <a:cs typeface="Arial" panose="020B0604020202020204" pitchFamily="34" charset="0"/>
              </a:rPr>
              <a:t>EU exclusive competence, </a:t>
            </a:r>
            <a:r>
              <a:rPr lang="en-GB" dirty="0">
                <a:solidFill>
                  <a:schemeClr val="tx1">
                    <a:lumMod val="50000"/>
                    <a:lumOff val="50000"/>
                  </a:schemeClr>
                </a:solidFill>
                <a:latin typeface="Arial" panose="020B0604020202020204" pitchFamily="34" charset="0"/>
                <a:cs typeface="Arial" panose="020B0604020202020204" pitchFamily="34" charset="0"/>
              </a:rPr>
              <a:t>unless authorised to do so by the EU</a:t>
            </a:r>
            <a:r>
              <a:rPr lang="en-GB" dirty="0" smtClean="0">
                <a:solidFill>
                  <a:schemeClr val="tx1">
                    <a:lumMod val="50000"/>
                    <a:lumOff val="50000"/>
                  </a:schemeClr>
                </a:solidFill>
                <a:latin typeface="Arial" panose="020B0604020202020204" pitchFamily="34" charset="0"/>
                <a:cs typeface="Arial" panose="020B0604020202020204" pitchFamily="34" charset="0"/>
              </a:rPr>
              <a:t>.</a:t>
            </a:r>
          </a:p>
          <a:p>
            <a:pPr marL="3175" algn="ctr"/>
            <a:endParaRPr lang="en-GB" dirty="0">
              <a:solidFill>
                <a:schemeClr val="tx1">
                  <a:lumMod val="50000"/>
                  <a:lumOff val="50000"/>
                </a:schemeClr>
              </a:solidFill>
              <a:latin typeface="Arial" panose="020B0604020202020204" pitchFamily="34" charset="0"/>
              <a:cs typeface="Arial" panose="020B0604020202020204" pitchFamily="34" charset="0"/>
            </a:endParaRPr>
          </a:p>
          <a:p>
            <a:pPr marL="3175"/>
            <a:endParaRPr lang="en-GB" sz="1400" dirty="0" smtClean="0">
              <a:solidFill>
                <a:schemeClr val="tx1">
                  <a:lumMod val="50000"/>
                  <a:lumOff val="50000"/>
                </a:schemeClr>
              </a:solidFill>
              <a:latin typeface="Arial" panose="020B0604020202020204" pitchFamily="34" charset="0"/>
              <a:cs typeface="Arial" panose="020B0604020202020204" pitchFamily="34" charset="0"/>
            </a:endParaRPr>
          </a:p>
          <a:p>
            <a:pPr marL="3175" algn="ctr"/>
            <a:endParaRPr lang="en-GB" sz="1400" b="1" dirty="0" smtClean="0">
              <a:latin typeface="Arial" panose="020B0604020202020204" pitchFamily="34" charset="0"/>
              <a:cs typeface="Arial" panose="020B0604020202020204" pitchFamily="34" charset="0"/>
            </a:endParaRPr>
          </a:p>
          <a:p>
            <a:pPr marL="3175" algn="ctr"/>
            <a:r>
              <a:rPr lang="en-GB" sz="1400" b="1" dirty="0" smtClean="0">
                <a:latin typeface="Arial" panose="020B0604020202020204" pitchFamily="34" charset="0"/>
                <a:cs typeface="Arial" panose="020B0604020202020204" pitchFamily="34" charset="0"/>
              </a:rPr>
              <a:t>UK is no </a:t>
            </a:r>
            <a:r>
              <a:rPr lang="en-GB" sz="1400" b="1" dirty="0">
                <a:latin typeface="Arial" panose="020B0604020202020204" pitchFamily="34" charset="0"/>
                <a:cs typeface="Arial" panose="020B0604020202020204" pitchFamily="34" charset="0"/>
              </a:rPr>
              <a:t>longer </a:t>
            </a:r>
            <a:r>
              <a:rPr lang="en-GB" sz="1400" b="1" dirty="0" smtClean="0">
                <a:latin typeface="Arial" panose="020B0604020202020204" pitchFamily="34" charset="0"/>
                <a:cs typeface="Arial" panose="020B0604020202020204" pitchFamily="34" charset="0"/>
              </a:rPr>
              <a:t>represented </a:t>
            </a:r>
            <a:r>
              <a:rPr lang="en-GB" sz="1400" b="1" dirty="0">
                <a:latin typeface="Arial" panose="020B0604020202020204" pitchFamily="34" charset="0"/>
                <a:cs typeface="Arial" panose="020B0604020202020204" pitchFamily="34" charset="0"/>
              </a:rPr>
              <a:t>in </a:t>
            </a:r>
            <a:r>
              <a:rPr lang="en-GB" sz="1400" b="1" dirty="0" smtClean="0">
                <a:latin typeface="Arial" panose="020B0604020202020204" pitchFamily="34" charset="0"/>
                <a:cs typeface="Arial" panose="020B0604020202020204" pitchFamily="34" charset="0"/>
              </a:rPr>
              <a:t>EU </a:t>
            </a:r>
            <a:r>
              <a:rPr lang="en-GB" sz="1400" b="1" dirty="0">
                <a:latin typeface="Arial" panose="020B0604020202020204" pitchFamily="34" charset="0"/>
                <a:cs typeface="Arial" panose="020B0604020202020204" pitchFamily="34" charset="0"/>
              </a:rPr>
              <a:t>institutions</a:t>
            </a:r>
            <a:r>
              <a:rPr lang="en-GB" sz="1400" b="1" dirty="0" smtClean="0">
                <a:latin typeface="Arial" panose="020B0604020202020204" pitchFamily="34" charset="0"/>
                <a:cs typeface="Arial" panose="020B0604020202020204" pitchFamily="34" charset="0"/>
              </a:rPr>
              <a:t>,</a:t>
            </a:r>
            <a:br>
              <a:rPr lang="en-GB" sz="1400" b="1" dirty="0" smtClean="0">
                <a:latin typeface="Arial" panose="020B0604020202020204" pitchFamily="34" charset="0"/>
                <a:cs typeface="Arial" panose="020B0604020202020204" pitchFamily="34" charset="0"/>
              </a:rPr>
            </a:br>
            <a:r>
              <a:rPr lang="en-GB" sz="1400" b="1" dirty="0" smtClean="0">
                <a:latin typeface="Arial" panose="020B0604020202020204" pitchFamily="34" charset="0"/>
                <a:cs typeface="Arial" panose="020B0604020202020204" pitchFamily="34" charset="0"/>
              </a:rPr>
              <a:t>agencies </a:t>
            </a:r>
            <a:r>
              <a:rPr lang="en-GB" sz="1400" b="1" dirty="0">
                <a:latin typeface="Arial" panose="020B0604020202020204" pitchFamily="34" charset="0"/>
                <a:cs typeface="Arial" panose="020B0604020202020204" pitchFamily="34" charset="0"/>
              </a:rPr>
              <a:t>and </a:t>
            </a:r>
            <a:r>
              <a:rPr lang="en-GB" sz="1400" b="1" dirty="0" smtClean="0">
                <a:latin typeface="Arial" panose="020B0604020202020204" pitchFamily="34" charset="0"/>
                <a:cs typeface="Arial" panose="020B0604020202020204" pitchFamily="34" charset="0"/>
              </a:rPr>
              <a:t>bodies</a:t>
            </a:r>
            <a:br>
              <a:rPr lang="en-GB" sz="1400" b="1" dirty="0" smtClean="0">
                <a:latin typeface="Arial" panose="020B0604020202020204" pitchFamily="34" charset="0"/>
                <a:cs typeface="Arial" panose="020B0604020202020204" pitchFamily="34" charset="0"/>
              </a:rPr>
            </a:br>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11" name="Straight Connector 70"/>
          <p:cNvCxnSpPr/>
          <p:nvPr/>
        </p:nvCxnSpPr>
        <p:spPr bwMode="auto">
          <a:xfrm>
            <a:off x="1043608" y="2852936"/>
            <a:ext cx="6768752" cy="0"/>
          </a:xfrm>
          <a:prstGeom prst="line">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25"/>
          <p:cNvSpPr/>
          <p:nvPr/>
        </p:nvSpPr>
        <p:spPr bwMode="auto">
          <a:xfrm>
            <a:off x="777176" y="1269484"/>
            <a:ext cx="7272808" cy="588641"/>
          </a:xfrm>
          <a:prstGeom prst="rect">
            <a:avLst/>
          </a:prstGeom>
          <a:solidFill>
            <a:srgbClr val="0F5494"/>
          </a:solidFill>
          <a:ln>
            <a:noFill/>
          </a:ln>
          <a:effectLst/>
        </p:spPr>
        <p:txBody>
          <a:bodyPr vert="horz" wrap="square" lIns="91436" tIns="45718" rIns="91436" bIns="45718" numCol="1" rtlCol="0" anchor="ctr" anchorCtr="0" compatLnSpc="1">
            <a:prstTxWarp prst="textNoShape">
              <a:avLst/>
            </a:prstTxWarp>
          </a:bodyPr>
          <a:lstStyle/>
          <a:p>
            <a:pPr marL="3173" algn="ctr" defTabSz="914243"/>
            <a:r>
              <a:rPr lang="en-GB" sz="1600" b="1" dirty="0" smtClean="0">
                <a:solidFill>
                  <a:schemeClr val="bg1"/>
                </a:solidFill>
                <a:latin typeface="Arial" panose="020B0604020202020204" pitchFamily="34" charset="0"/>
                <a:cs typeface="Arial" panose="020B0604020202020204" pitchFamily="34" charset="0"/>
              </a:rPr>
              <a:t>What happens during the transition </a:t>
            </a:r>
            <a:r>
              <a:rPr lang="en-GB" sz="1600" b="1" dirty="0" smtClean="0">
                <a:solidFill>
                  <a:schemeClr val="bg1"/>
                </a:solidFill>
                <a:latin typeface="Arial" panose="020B0604020202020204" pitchFamily="34" charset="0"/>
                <a:cs typeface="Arial" panose="020B0604020202020204" pitchFamily="34" charset="0"/>
              </a:rPr>
              <a:t>period – until the end of 2020?</a:t>
            </a:r>
            <a:endParaRPr lang="en-GB" sz="1600" b="1" dirty="0">
              <a:solidFill>
                <a:schemeClr val="bg1"/>
              </a:solidFill>
              <a:latin typeface="Arial" panose="020B0604020202020204" pitchFamily="34" charset="0"/>
              <a:cs typeface="Arial" panose="020B0604020202020204" pitchFamily="34" charset="0"/>
            </a:endParaRPr>
          </a:p>
        </p:txBody>
      </p:sp>
      <p:cxnSp>
        <p:nvCxnSpPr>
          <p:cNvPr id="17" name="Straight Connector 70"/>
          <p:cNvCxnSpPr/>
          <p:nvPr/>
        </p:nvCxnSpPr>
        <p:spPr bwMode="auto">
          <a:xfrm>
            <a:off x="1187624" y="3861048"/>
            <a:ext cx="6768752" cy="0"/>
          </a:xfrm>
          <a:prstGeom prst="line">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70"/>
          <p:cNvCxnSpPr/>
          <p:nvPr/>
        </p:nvCxnSpPr>
        <p:spPr bwMode="auto">
          <a:xfrm>
            <a:off x="1187624" y="5373216"/>
            <a:ext cx="6768752" cy="0"/>
          </a:xfrm>
          <a:prstGeom prst="line">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6"/>
          <p:cNvSpPr>
            <a:spLocks noGrp="1" noChangeArrowheads="1"/>
          </p:cNvSpPr>
          <p:nvPr>
            <p:ph type="sldNum" sz="quarter" idx="12"/>
          </p:nvPr>
        </p:nvSpPr>
        <p:spPr>
          <a:xfrm>
            <a:off x="6804248" y="6315024"/>
            <a:ext cx="2133600" cy="47625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fld id="{48748504-8F57-425E-A68B-FC75946D62D7}" type="slidenum">
              <a:rPr lang="en-GB" altLang="en-US" smtClean="0"/>
              <a:pPr>
                <a:defRPr/>
              </a:pPr>
              <a:t>21</a:t>
            </a:fld>
            <a:endParaRPr lang="en-GB" altLang="en-US" dirty="0"/>
          </a:p>
        </p:txBody>
      </p:sp>
    </p:spTree>
    <p:extLst>
      <p:ext uri="{BB962C8B-B14F-4D97-AF65-F5344CB8AC3E}">
        <p14:creationId xmlns:p14="http://schemas.microsoft.com/office/powerpoint/2010/main" val="3540743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Preparedness</a:t>
            </a:r>
            <a:endParaRPr lang="en-GB" dirty="0"/>
          </a:p>
        </p:txBody>
      </p:sp>
      <p:sp>
        <p:nvSpPr>
          <p:cNvPr id="3" name="Content Placeholder 2"/>
          <p:cNvSpPr>
            <a:spLocks noGrp="1"/>
          </p:cNvSpPr>
          <p:nvPr>
            <p:ph idx="1"/>
          </p:nvPr>
        </p:nvSpPr>
        <p:spPr/>
        <p:txBody>
          <a:bodyPr/>
          <a:lstStyle/>
          <a:p>
            <a:pPr marL="342900" lvl="1" indent="-342900">
              <a:lnSpc>
                <a:spcPts val="2400"/>
              </a:lnSpc>
              <a:buClr>
                <a:srgbClr val="0F5494"/>
              </a:buClr>
            </a:pPr>
            <a:r>
              <a:rPr lang="en-US" sz="2400" dirty="0" smtClean="0">
                <a:ea typeface="+mn-ea"/>
                <a:cs typeface="+mn-cs"/>
              </a:rPr>
              <a:t>No Withdrawal Agreement: </a:t>
            </a:r>
            <a:br>
              <a:rPr lang="en-US" sz="2400" dirty="0" smtClean="0">
                <a:ea typeface="+mn-ea"/>
                <a:cs typeface="+mn-cs"/>
              </a:rPr>
            </a:br>
            <a:r>
              <a:rPr lang="en-US" sz="2400" dirty="0" smtClean="0">
                <a:solidFill>
                  <a:srgbClr val="FF0000"/>
                </a:solidFill>
                <a:ea typeface="+mn-ea"/>
                <a:cs typeface="+mn-cs"/>
              </a:rPr>
              <a:t>NO TRANSITION PERIOD</a:t>
            </a:r>
          </a:p>
          <a:p>
            <a:pPr marL="342900" lvl="1" indent="-342900">
              <a:lnSpc>
                <a:spcPts val="2400"/>
              </a:lnSpc>
              <a:buClr>
                <a:srgbClr val="0F5494"/>
              </a:buClr>
            </a:pPr>
            <a:r>
              <a:rPr lang="en-US" sz="2400" dirty="0" smtClean="0">
                <a:ea typeface="+mn-ea"/>
                <a:cs typeface="+mn-cs"/>
              </a:rPr>
              <a:t>Seven </a:t>
            </a:r>
            <a:r>
              <a:rPr lang="en-US" sz="2400" dirty="0">
                <a:ea typeface="+mn-ea"/>
                <a:cs typeface="+mn-cs"/>
              </a:rPr>
              <a:t>things businesses in the EU27 need to know: </a:t>
            </a:r>
            <a:r>
              <a:rPr lang="en-US" sz="2400" dirty="0">
                <a:ea typeface="+mn-ea"/>
                <a:cs typeface="+mn-cs"/>
                <a:hlinkClick r:id="rId2"/>
              </a:rPr>
              <a:t>https://ec.europa.eu/info/sites/info/files/factsheet-preparing-withdrawal-brexit-preparedness-web_en.pdf</a:t>
            </a:r>
            <a:r>
              <a:rPr lang="en-US" sz="2400" dirty="0">
                <a:ea typeface="+mn-ea"/>
                <a:cs typeface="+mn-cs"/>
              </a:rPr>
              <a:t> </a:t>
            </a:r>
          </a:p>
          <a:p>
            <a:pPr marL="342900" lvl="1" indent="-342900">
              <a:lnSpc>
                <a:spcPts val="2400"/>
              </a:lnSpc>
              <a:buClr>
                <a:srgbClr val="0F5494"/>
              </a:buClr>
            </a:pPr>
            <a:r>
              <a:rPr lang="en-US" sz="2400" dirty="0" err="1">
                <a:ea typeface="+mn-ea"/>
                <a:cs typeface="+mn-cs"/>
              </a:rPr>
              <a:t>Brexit</a:t>
            </a:r>
            <a:r>
              <a:rPr lang="en-US" sz="2400" dirty="0">
                <a:ea typeface="+mn-ea"/>
                <a:cs typeface="+mn-cs"/>
              </a:rPr>
              <a:t> checklist for traders (soon)</a:t>
            </a:r>
          </a:p>
          <a:p>
            <a:pPr marL="342900" lvl="1" indent="-342900">
              <a:lnSpc>
                <a:spcPts val="2400"/>
              </a:lnSpc>
              <a:buClr>
                <a:srgbClr val="0F5494"/>
              </a:buClr>
            </a:pPr>
            <a:r>
              <a:rPr lang="en-US" sz="2400" dirty="0">
                <a:ea typeface="+mn-ea"/>
                <a:cs typeface="+mn-cs"/>
              </a:rPr>
              <a:t>TAXUD webpage:</a:t>
            </a:r>
            <a:br>
              <a:rPr lang="en-US" sz="2400" dirty="0">
                <a:ea typeface="+mn-ea"/>
                <a:cs typeface="+mn-cs"/>
              </a:rPr>
            </a:br>
            <a:r>
              <a:rPr lang="en-US" sz="2400" dirty="0">
                <a:ea typeface="+mn-ea"/>
                <a:cs typeface="+mn-cs"/>
                <a:hlinkClick r:id="rId3"/>
              </a:rPr>
              <a:t>https://</a:t>
            </a:r>
            <a:r>
              <a:rPr lang="en-US" sz="2400" dirty="0" smtClean="0">
                <a:ea typeface="+mn-ea"/>
                <a:cs typeface="+mn-cs"/>
                <a:hlinkClick r:id="rId3"/>
              </a:rPr>
              <a:t>ec.europa.eu/taxation_customs/uk_withdrawal_en</a:t>
            </a:r>
            <a:endParaRPr lang="en-US" sz="2400" dirty="0" smtClean="0">
              <a:ea typeface="+mn-ea"/>
              <a:cs typeface="+mn-cs"/>
            </a:endParaRPr>
          </a:p>
          <a:p>
            <a:pPr marL="342900" lvl="1" indent="-342900">
              <a:lnSpc>
                <a:spcPts val="2400"/>
              </a:lnSpc>
              <a:buClr>
                <a:srgbClr val="0F5494"/>
              </a:buClr>
            </a:pPr>
            <a:endParaRPr lang="en-GB" sz="2400" dirty="0">
              <a:ea typeface="+mn-ea"/>
              <a:cs typeface="+mn-cs"/>
            </a:endParaRPr>
          </a:p>
        </p:txBody>
      </p:sp>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22</a:t>
            </a:fld>
            <a:endParaRPr lang="en-GB" altLang="en-US"/>
          </a:p>
        </p:txBody>
      </p:sp>
    </p:spTree>
    <p:extLst>
      <p:ext uri="{BB962C8B-B14F-4D97-AF65-F5344CB8AC3E}">
        <p14:creationId xmlns:p14="http://schemas.microsoft.com/office/powerpoint/2010/main" val="962824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23</a:t>
            </a:fld>
            <a:endParaRPr lang="en-GB" altLang="en-US"/>
          </a:p>
        </p:txBody>
      </p:sp>
      <p:sp>
        <p:nvSpPr>
          <p:cNvPr id="5" name="Text Placeholder 3"/>
          <p:cNvSpPr>
            <a:spLocks noGrp="1"/>
          </p:cNvSpPr>
          <p:nvPr>
            <p:ph idx="1"/>
          </p:nvPr>
        </p:nvSpPr>
        <p:spPr>
          <a:xfrm>
            <a:off x="457200" y="1412776"/>
            <a:ext cx="8507288" cy="4832449"/>
          </a:xfrm>
        </p:spPr>
        <p:txBody>
          <a:bodyPr/>
          <a:lstStyle/>
          <a:p>
            <a:r>
              <a:rPr lang="en-GB" sz="2000" b="1" dirty="0" err="1" smtClean="0"/>
              <a:t>Brexit</a:t>
            </a:r>
            <a:r>
              <a:rPr lang="en-GB" sz="2000" b="1" dirty="0" smtClean="0"/>
              <a:t> preparedness notices: </a:t>
            </a:r>
            <a:r>
              <a:rPr lang="en-GB" sz="1200" b="1" dirty="0" smtClean="0">
                <a:hlinkClick r:id="rId2"/>
              </a:rPr>
              <a:t>https</a:t>
            </a:r>
            <a:r>
              <a:rPr lang="en-GB" sz="1200" b="1" dirty="0">
                <a:hlinkClick r:id="rId2"/>
              </a:rPr>
              <a:t>://ec.europa.eu/info/brexit/brexit-preparedness/preparedness-notices_en#tradetaxud</a:t>
            </a:r>
            <a:r>
              <a:rPr lang="en-GB" sz="1200" b="1" dirty="0" smtClean="0"/>
              <a:t> </a:t>
            </a:r>
          </a:p>
          <a:p>
            <a:endParaRPr lang="en-GB" sz="2000" b="1" dirty="0"/>
          </a:p>
          <a:p>
            <a:r>
              <a:rPr lang="en-US" sz="2000" b="1" dirty="0"/>
              <a:t>Notice to stakeholders – customs and indirect taxation </a:t>
            </a:r>
            <a:r>
              <a:rPr lang="en-US" sz="2000" b="1" dirty="0" smtClean="0"/>
              <a:t>30.01.2018 </a:t>
            </a:r>
            <a:r>
              <a:rPr lang="en-US" sz="1200" b="1" dirty="0" smtClean="0">
                <a:hlinkClick r:id="rId3"/>
              </a:rPr>
              <a:t>https</a:t>
            </a:r>
            <a:r>
              <a:rPr lang="en-US" sz="1200" b="1" dirty="0">
                <a:hlinkClick r:id="rId3"/>
              </a:rPr>
              <a:t>://</a:t>
            </a:r>
            <a:r>
              <a:rPr lang="en-US" sz="1200" b="1" dirty="0" smtClean="0">
                <a:hlinkClick r:id="rId3"/>
              </a:rPr>
              <a:t>ec.europa.eu/info/sites/info/files/file_import/customs_and_indirect_taxation_en.pdf</a:t>
            </a:r>
            <a:r>
              <a:rPr lang="en-US" sz="1200" b="1" dirty="0" smtClean="0"/>
              <a:t> </a:t>
            </a:r>
            <a:endParaRPr lang="en-US" sz="1200" b="1" dirty="0"/>
          </a:p>
          <a:p>
            <a:endParaRPr lang="en-US" sz="2000" b="1" dirty="0" smtClean="0"/>
          </a:p>
          <a:p>
            <a:r>
              <a:rPr lang="en-US" sz="2000" b="1" dirty="0" smtClean="0"/>
              <a:t>Notice </a:t>
            </a:r>
            <a:r>
              <a:rPr lang="en-US" sz="2000" b="1" dirty="0"/>
              <a:t>to stakeholders – import and export licenses </a:t>
            </a:r>
            <a:r>
              <a:rPr lang="en-US" sz="2000" b="1" dirty="0" smtClean="0"/>
              <a:t>25.01.2018 </a:t>
            </a:r>
            <a:r>
              <a:rPr lang="en-US" sz="1200" b="1" dirty="0" smtClean="0">
                <a:hlinkClick r:id="rId4"/>
              </a:rPr>
              <a:t>https</a:t>
            </a:r>
            <a:r>
              <a:rPr lang="en-US" sz="1200" b="1" dirty="0">
                <a:hlinkClick r:id="rId4"/>
              </a:rPr>
              <a:t>://</a:t>
            </a:r>
            <a:r>
              <a:rPr lang="en-US" sz="1200" b="1" dirty="0" smtClean="0">
                <a:hlinkClick r:id="rId4"/>
              </a:rPr>
              <a:t>ec.europa.eu/info/sites/info/files/file_import/import_and_export_licences_en.pdf</a:t>
            </a:r>
            <a:endParaRPr lang="en-US" sz="1200" b="1" dirty="0" smtClean="0"/>
          </a:p>
          <a:p>
            <a:pPr marL="0" indent="0">
              <a:buNone/>
            </a:pPr>
            <a:endParaRPr lang="en-US" sz="2000" b="1" dirty="0" smtClean="0"/>
          </a:p>
          <a:p>
            <a:r>
              <a:rPr lang="de-DE" sz="2000" b="1" i="1" dirty="0" err="1" smtClean="0">
                <a:ea typeface="+mn-ea"/>
                <a:cs typeface="+mn-cs"/>
              </a:rPr>
              <a:t>Notice</a:t>
            </a:r>
            <a:r>
              <a:rPr lang="de-DE" sz="2000" b="1" i="1" dirty="0" smtClean="0">
                <a:ea typeface="+mn-ea"/>
                <a:cs typeface="+mn-cs"/>
              </a:rPr>
              <a:t> </a:t>
            </a:r>
            <a:r>
              <a:rPr lang="de-DE" sz="2000" b="1" i="1" dirty="0" err="1">
                <a:ea typeface="+mn-ea"/>
                <a:cs typeface="+mn-cs"/>
              </a:rPr>
              <a:t>to</a:t>
            </a:r>
            <a:r>
              <a:rPr lang="de-DE" sz="2000" b="1" i="1" dirty="0">
                <a:ea typeface="+mn-ea"/>
                <a:cs typeface="+mn-cs"/>
              </a:rPr>
              <a:t> </a:t>
            </a:r>
            <a:r>
              <a:rPr lang="de-DE" sz="2000" b="1" i="1" dirty="0" err="1">
                <a:ea typeface="+mn-ea"/>
                <a:cs typeface="+mn-cs"/>
              </a:rPr>
              <a:t>stakeholders</a:t>
            </a:r>
            <a:r>
              <a:rPr lang="de-DE" sz="2000" b="1" i="1" dirty="0">
                <a:ea typeface="+mn-ea"/>
                <a:cs typeface="+mn-cs"/>
              </a:rPr>
              <a:t> – </a:t>
            </a:r>
            <a:r>
              <a:rPr lang="de-DE" sz="2000" b="1" i="1" dirty="0" err="1" smtClean="0">
                <a:ea typeface="+mn-ea"/>
                <a:cs typeface="+mn-cs"/>
              </a:rPr>
              <a:t>Preferential</a:t>
            </a:r>
            <a:r>
              <a:rPr lang="de-DE" sz="2000" b="1" i="1" dirty="0" smtClean="0">
                <a:ea typeface="+mn-ea"/>
                <a:cs typeface="+mn-cs"/>
              </a:rPr>
              <a:t> </a:t>
            </a:r>
            <a:r>
              <a:rPr lang="de-DE" sz="2000" b="1" i="1" dirty="0" err="1">
                <a:ea typeface="+mn-ea"/>
                <a:cs typeface="+mn-cs"/>
              </a:rPr>
              <a:t>rules</a:t>
            </a:r>
            <a:r>
              <a:rPr lang="de-DE" sz="2000" b="1" i="1" dirty="0">
                <a:ea typeface="+mn-ea"/>
                <a:cs typeface="+mn-cs"/>
              </a:rPr>
              <a:t> of </a:t>
            </a:r>
            <a:r>
              <a:rPr lang="de-DE" sz="2000" b="1" i="1" dirty="0" err="1">
                <a:ea typeface="+mn-ea"/>
                <a:cs typeface="+mn-cs"/>
              </a:rPr>
              <a:t>origin</a:t>
            </a:r>
            <a:r>
              <a:rPr lang="de-DE" sz="2000" b="1" i="1" dirty="0">
                <a:ea typeface="+mn-ea"/>
                <a:cs typeface="+mn-cs"/>
              </a:rPr>
              <a:t> </a:t>
            </a:r>
            <a:r>
              <a:rPr lang="de-DE" sz="2000" b="1" i="1" dirty="0" smtClean="0">
                <a:ea typeface="+mn-ea"/>
                <a:cs typeface="+mn-cs"/>
              </a:rPr>
              <a:t>4.06.20 </a:t>
            </a:r>
            <a:r>
              <a:rPr lang="de-DE" sz="1200" b="1" i="1" dirty="0" smtClean="0">
                <a:ea typeface="+mn-ea"/>
                <a:cs typeface="+mn-cs"/>
                <a:hlinkClick r:id="rId5"/>
              </a:rPr>
              <a:t>https</a:t>
            </a:r>
            <a:r>
              <a:rPr lang="de-DE" sz="1200" b="1" i="1" dirty="0">
                <a:ea typeface="+mn-ea"/>
                <a:cs typeface="+mn-cs"/>
                <a:hlinkClick r:id="rId5"/>
              </a:rPr>
              <a:t>://ec.europa.eu/info/sites/info/files/file_import/preferential_rules_of_origin_en.pdf</a:t>
            </a:r>
            <a:r>
              <a:rPr lang="de-DE" sz="1200" b="1" i="1" dirty="0">
                <a:ea typeface="+mn-ea"/>
                <a:cs typeface="+mn-cs"/>
              </a:rPr>
              <a:t> </a:t>
            </a:r>
          </a:p>
          <a:p>
            <a:pPr marL="485775" lvl="2" indent="0"/>
            <a:endParaRPr lang="en-GB" sz="2400" i="1" dirty="0"/>
          </a:p>
        </p:txBody>
      </p:sp>
    </p:spTree>
    <p:extLst>
      <p:ext uri="{BB962C8B-B14F-4D97-AF65-F5344CB8AC3E}">
        <p14:creationId xmlns:p14="http://schemas.microsoft.com/office/powerpoint/2010/main" val="2230781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smtClean="0"/>
              <a:t>The Future Relationship</a:t>
            </a:r>
            <a:endParaRPr lang="en-GB" dirty="0"/>
          </a:p>
        </p:txBody>
      </p:sp>
      <p:pic>
        <p:nvPicPr>
          <p:cNvPr id="7" name="Content Placeholder 6"/>
          <p:cNvPicPr>
            <a:picLocks noGrp="1" noChangeAspect="1"/>
          </p:cNvPicPr>
          <p:nvPr>
            <p:ph idx="1"/>
          </p:nvPr>
        </p:nvPicPr>
        <p:blipFill>
          <a:blip r:embed="rId2"/>
          <a:stretch>
            <a:fillRect/>
          </a:stretch>
        </p:blipFill>
        <p:spPr>
          <a:xfrm>
            <a:off x="2314575" y="3075781"/>
            <a:ext cx="4514850" cy="2362200"/>
          </a:xfrm>
          <a:prstGeom prst="rect">
            <a:avLst/>
          </a:prstGeom>
        </p:spPr>
      </p:pic>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24</a:t>
            </a:fld>
            <a:endParaRPr lang="en-GB" altLang="en-US"/>
          </a:p>
        </p:txBody>
      </p:sp>
    </p:spTree>
    <p:extLst>
      <p:ext uri="{BB962C8B-B14F-4D97-AF65-F5344CB8AC3E}">
        <p14:creationId xmlns:p14="http://schemas.microsoft.com/office/powerpoint/2010/main" val="1502619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34472" y="1268760"/>
            <a:ext cx="8568952" cy="954107"/>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What does the Withdrawal Agreement say on the future relationship </a:t>
            </a:r>
            <a:r>
              <a:rPr lang="en-GB" sz="2800" b="1" dirty="0" smtClean="0">
                <a:latin typeface="Arial" panose="020B0604020202020204" pitchFamily="34" charset="0"/>
                <a:cs typeface="Arial" panose="020B0604020202020204" pitchFamily="34" charset="0"/>
              </a:rPr>
              <a:t>negotiations?</a:t>
            </a:r>
            <a:endParaRPr lang="en-GB" sz="1400" b="1" dirty="0">
              <a:latin typeface="Arial" panose="020B0604020202020204" pitchFamily="34" charset="0"/>
              <a:cs typeface="Arial" panose="020B0604020202020204" pitchFamily="34" charset="0"/>
            </a:endParaRPr>
          </a:p>
        </p:txBody>
      </p:sp>
      <p:sp>
        <p:nvSpPr>
          <p:cNvPr id="23" name="Rectangle 22"/>
          <p:cNvSpPr/>
          <p:nvPr/>
        </p:nvSpPr>
        <p:spPr bwMode="auto">
          <a:xfrm>
            <a:off x="262463" y="2624120"/>
            <a:ext cx="8640961" cy="3240360"/>
          </a:xfrm>
          <a:prstGeom prst="rect">
            <a:avLst/>
          </a:prstGeom>
          <a:solidFill>
            <a:srgbClr val="0F5494"/>
          </a:solidFill>
          <a:ln>
            <a:noFill/>
          </a:ln>
          <a:effectLst/>
        </p:spPr>
        <p:txBody>
          <a:bodyPr vert="horz" wrap="square" lIns="91436" tIns="45718" rIns="91436" bIns="45718" numCol="1" rtlCol="0" anchor="ctr" anchorCtr="0" compatLnSpc="1">
            <a:prstTxWarp prst="textNoShape">
              <a:avLst/>
            </a:prstTxWarp>
          </a:bodyPr>
          <a:lstStyle/>
          <a:p>
            <a:r>
              <a:rPr lang="en-GB" sz="1600" b="1" dirty="0">
                <a:solidFill>
                  <a:schemeClr val="bg1"/>
                </a:solidFill>
                <a:latin typeface="Arial" panose="020B0604020202020204" pitchFamily="34" charset="0"/>
                <a:cs typeface="Arial" panose="020B0604020202020204" pitchFamily="34" charset="0"/>
              </a:rPr>
              <a:t>The EU and the UK will use their best </a:t>
            </a:r>
            <a:r>
              <a:rPr lang="en-GB" sz="1600" b="1" dirty="0" smtClean="0">
                <a:solidFill>
                  <a:schemeClr val="bg1"/>
                </a:solidFill>
                <a:latin typeface="Arial" panose="020B0604020202020204" pitchFamily="34" charset="0"/>
                <a:cs typeface="Arial" panose="020B0604020202020204" pitchFamily="34" charset="0"/>
              </a:rPr>
              <a:t>endeavours to </a:t>
            </a:r>
            <a:r>
              <a:rPr lang="en-GB" sz="1600" b="1" dirty="0">
                <a:solidFill>
                  <a:schemeClr val="bg1"/>
                </a:solidFill>
                <a:latin typeface="Arial" panose="020B0604020202020204" pitchFamily="34" charset="0"/>
                <a:cs typeface="Arial" panose="020B0604020202020204" pitchFamily="34" charset="0"/>
              </a:rPr>
              <a:t>negotiate the agreements on the future relationship expeditiously. </a:t>
            </a:r>
            <a:endParaRPr lang="en-GB" sz="1600" b="1" dirty="0" smtClean="0">
              <a:solidFill>
                <a:schemeClr val="bg1"/>
              </a:solidFill>
              <a:latin typeface="Arial" panose="020B0604020202020204" pitchFamily="34" charset="0"/>
              <a:cs typeface="Arial" panose="020B0604020202020204" pitchFamily="34" charset="0"/>
            </a:endParaRPr>
          </a:p>
          <a:p>
            <a:endParaRPr lang="en-GB" sz="1600" b="1" dirty="0">
              <a:solidFill>
                <a:schemeClr val="bg1"/>
              </a:solidFill>
              <a:latin typeface="Arial" panose="020B0604020202020204" pitchFamily="34" charset="0"/>
              <a:cs typeface="Arial" panose="020B0604020202020204" pitchFamily="34" charset="0"/>
            </a:endParaRPr>
          </a:p>
          <a:p>
            <a:r>
              <a:rPr lang="en-GB" sz="1600" b="1" dirty="0" smtClean="0">
                <a:solidFill>
                  <a:schemeClr val="bg1"/>
                </a:solidFill>
                <a:latin typeface="Arial" panose="020B0604020202020204" pitchFamily="34" charset="0"/>
                <a:cs typeface="Arial" panose="020B0604020202020204" pitchFamily="34" charset="0"/>
              </a:rPr>
              <a:t>They </a:t>
            </a:r>
            <a:r>
              <a:rPr lang="en-GB" sz="1600" b="1" dirty="0">
                <a:solidFill>
                  <a:schemeClr val="bg1"/>
                </a:solidFill>
                <a:latin typeface="Arial" panose="020B0604020202020204" pitchFamily="34" charset="0"/>
                <a:cs typeface="Arial" panose="020B0604020202020204" pitchFamily="34" charset="0"/>
              </a:rPr>
              <a:t>both commit to act in good faith</a:t>
            </a:r>
            <a:r>
              <a:rPr lang="en-GB" sz="1600" b="1" dirty="0" smtClean="0">
                <a:solidFill>
                  <a:schemeClr val="bg1"/>
                </a:solidFill>
                <a:latin typeface="Arial" panose="020B0604020202020204" pitchFamily="34" charset="0"/>
                <a:cs typeface="Arial" panose="020B0604020202020204" pitchFamily="34" charset="0"/>
              </a:rPr>
              <a:t>.</a:t>
            </a:r>
          </a:p>
          <a:p>
            <a:endParaRPr lang="en-GB" sz="1600" b="1" dirty="0">
              <a:solidFill>
                <a:schemeClr val="bg1"/>
              </a:solidFill>
              <a:latin typeface="Arial" panose="020B0604020202020204" pitchFamily="34" charset="0"/>
              <a:cs typeface="Arial" panose="020B0604020202020204" pitchFamily="34" charset="0"/>
            </a:endParaRPr>
          </a:p>
          <a:p>
            <a:r>
              <a:rPr lang="en-GB" sz="1600" b="1" dirty="0" smtClean="0">
                <a:solidFill>
                  <a:schemeClr val="bg1"/>
                </a:solidFill>
                <a:latin typeface="Arial" panose="020B0604020202020204" pitchFamily="34" charset="0"/>
                <a:cs typeface="Arial" panose="020B0604020202020204" pitchFamily="34" charset="0"/>
              </a:rPr>
              <a:t>The </a:t>
            </a:r>
            <a:r>
              <a:rPr lang="en-GB" sz="1600" b="1" dirty="0">
                <a:solidFill>
                  <a:schemeClr val="bg1"/>
                </a:solidFill>
                <a:latin typeface="Arial" panose="020B0604020202020204" pitchFamily="34" charset="0"/>
                <a:cs typeface="Arial" panose="020B0604020202020204" pitchFamily="34" charset="0"/>
              </a:rPr>
              <a:t>common goal is to make sure that such agreements apply from the end of the transition period to the extent possible</a:t>
            </a:r>
            <a:r>
              <a:rPr lang="en-GB" sz="1600" b="1" dirty="0" smtClean="0">
                <a:solidFill>
                  <a:schemeClr val="bg1"/>
                </a:solidFill>
                <a:latin typeface="Arial" panose="020B0604020202020204" pitchFamily="34" charset="0"/>
                <a:cs typeface="Arial" panose="020B0604020202020204" pitchFamily="34" charset="0"/>
              </a:rPr>
              <a:t>.</a:t>
            </a:r>
          </a:p>
          <a:p>
            <a:endParaRPr lang="en-GB" sz="1600" b="1" dirty="0">
              <a:solidFill>
                <a:schemeClr val="bg1"/>
              </a:solidFill>
              <a:latin typeface="Arial" panose="020B0604020202020204" pitchFamily="34" charset="0"/>
              <a:cs typeface="Arial" panose="020B0604020202020204" pitchFamily="34" charset="0"/>
            </a:endParaRPr>
          </a:p>
          <a:p>
            <a:r>
              <a:rPr lang="en-GB" sz="1600" b="1" dirty="0">
                <a:solidFill>
                  <a:schemeClr val="bg1"/>
                </a:solidFill>
                <a:latin typeface="Arial" panose="020B0604020202020204" pitchFamily="34" charset="0"/>
                <a:cs typeface="Arial" panose="020B0604020202020204" pitchFamily="34" charset="0"/>
              </a:rPr>
              <a:t>The use of the best endeavours must fully </a:t>
            </a:r>
            <a:r>
              <a:rPr lang="en-GB" sz="1600" b="1" dirty="0" smtClean="0">
                <a:solidFill>
                  <a:schemeClr val="bg1"/>
                </a:solidFill>
                <a:latin typeface="Arial" panose="020B0604020202020204" pitchFamily="34" charset="0"/>
                <a:cs typeface="Arial" panose="020B0604020202020204" pitchFamily="34" charset="0"/>
              </a:rPr>
              <a:t>respect the </a:t>
            </a:r>
            <a:r>
              <a:rPr lang="en-GB" sz="1600" b="1" dirty="0">
                <a:solidFill>
                  <a:schemeClr val="bg1"/>
                </a:solidFill>
                <a:latin typeface="Arial" panose="020B0604020202020204" pitchFamily="34" charset="0"/>
                <a:cs typeface="Arial" panose="020B0604020202020204" pitchFamily="34" charset="0"/>
              </a:rPr>
              <a:t>legal orders of the EU and the UK. </a:t>
            </a:r>
            <a:endParaRPr lang="en-GB" sz="1600" b="1" dirty="0" smtClean="0">
              <a:solidFill>
                <a:schemeClr val="bg1"/>
              </a:solidFill>
              <a:latin typeface="Arial" panose="020B0604020202020204" pitchFamily="34" charset="0"/>
              <a:cs typeface="Arial" panose="020B0604020202020204" pitchFamily="34" charset="0"/>
            </a:endParaRPr>
          </a:p>
          <a:p>
            <a:endParaRPr lang="en-GB" sz="1600" b="1" dirty="0">
              <a:solidFill>
                <a:schemeClr val="bg1"/>
              </a:solidFill>
              <a:latin typeface="Arial" panose="020B0604020202020204" pitchFamily="34" charset="0"/>
              <a:cs typeface="Arial" panose="020B0604020202020204" pitchFamily="34" charset="0"/>
            </a:endParaRPr>
          </a:p>
          <a:p>
            <a:r>
              <a:rPr lang="en-GB" sz="1600" b="1" dirty="0" smtClean="0">
                <a:solidFill>
                  <a:schemeClr val="bg1"/>
                </a:solidFill>
                <a:latin typeface="Arial" panose="020B0604020202020204" pitchFamily="34" charset="0"/>
                <a:cs typeface="Arial" panose="020B0604020202020204" pitchFamily="34" charset="0"/>
              </a:rPr>
              <a:t>This </a:t>
            </a:r>
            <a:r>
              <a:rPr lang="en-GB" sz="1600" b="1" dirty="0">
                <a:solidFill>
                  <a:schemeClr val="bg1"/>
                </a:solidFill>
                <a:latin typeface="Arial" panose="020B0604020202020204" pitchFamily="34" charset="0"/>
                <a:cs typeface="Arial" panose="020B0604020202020204" pitchFamily="34" charset="0"/>
              </a:rPr>
              <a:t>means that negotiations </a:t>
            </a:r>
            <a:r>
              <a:rPr lang="en-GB" sz="1600" b="1" dirty="0" smtClean="0">
                <a:solidFill>
                  <a:schemeClr val="bg1"/>
                </a:solidFill>
                <a:latin typeface="Arial" panose="020B0604020202020204" pitchFamily="34" charset="0"/>
                <a:cs typeface="Arial" panose="020B0604020202020204" pitchFamily="34" charset="0"/>
              </a:rPr>
              <a:t>will only start once </a:t>
            </a:r>
            <a:r>
              <a:rPr lang="en-GB" sz="1600" b="1" dirty="0">
                <a:solidFill>
                  <a:schemeClr val="bg1"/>
                </a:solidFill>
                <a:latin typeface="Arial" panose="020B0604020202020204" pitchFamily="34" charset="0"/>
                <a:cs typeface="Arial" panose="020B0604020202020204" pitchFamily="34" charset="0"/>
              </a:rPr>
              <a:t>the UK will have left the EU.</a:t>
            </a:r>
          </a:p>
        </p:txBody>
      </p:sp>
      <p:sp>
        <p:nvSpPr>
          <p:cNvPr id="4" name="Rectangle 6"/>
          <p:cNvSpPr>
            <a:spLocks noGrp="1" noChangeArrowheads="1"/>
          </p:cNvSpPr>
          <p:nvPr>
            <p:ph type="sldNum" sz="quarter" idx="12"/>
          </p:nvPr>
        </p:nvSpPr>
        <p:spPr>
          <a:xfrm>
            <a:off x="7010400" y="6381750"/>
            <a:ext cx="2133600" cy="47625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fld id="{48748504-8F57-425E-A68B-FC75946D62D7}" type="slidenum">
              <a:rPr lang="en-GB" altLang="en-US" smtClean="0"/>
              <a:pPr>
                <a:defRPr/>
              </a:pPr>
              <a:t>25</a:t>
            </a:fld>
            <a:endParaRPr lang="en-GB" altLang="en-US" dirty="0"/>
          </a:p>
        </p:txBody>
      </p:sp>
    </p:spTree>
    <p:extLst>
      <p:ext uri="{BB962C8B-B14F-4D97-AF65-F5344CB8AC3E}">
        <p14:creationId xmlns:p14="http://schemas.microsoft.com/office/powerpoint/2010/main" val="2135620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26</a:t>
            </a:fld>
            <a:endParaRPr lang="en-GB"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1617663"/>
            <a:ext cx="8059737" cy="447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467544" y="3366640"/>
            <a:ext cx="1512168" cy="1142480"/>
          </a:xfrm>
          <a:prstGeom prst="rect">
            <a:avLst/>
          </a:prstGeom>
        </p:spPr>
      </p:pic>
    </p:spTree>
    <p:extLst>
      <p:ext uri="{BB962C8B-B14F-4D97-AF65-F5344CB8AC3E}">
        <p14:creationId xmlns:p14="http://schemas.microsoft.com/office/powerpoint/2010/main" val="1942070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F45E6A-A914-41BE-9A3E-8E6BD1A87884}" type="slidenum">
              <a:rPr kumimoji="0" lang="en-GB" altLang="en-US" sz="1400" b="1"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400" b="1" i="0" u="none" strike="noStrike" kern="1200" cap="none" spc="0" normalizeH="0" baseline="0" noProof="0">
              <a:ln>
                <a:noFill/>
              </a:ln>
              <a:solidFill>
                <a:srgbClr val="000000"/>
              </a:solidFill>
              <a:effectLst/>
              <a:uLnTx/>
              <a:uFillTx/>
              <a:latin typeface="Arial" pitchFamily="34" charset="0"/>
              <a:ea typeface="+mn-ea"/>
              <a:cs typeface="+mn-cs"/>
            </a:endParaRPr>
          </a:p>
        </p:txBody>
      </p:sp>
      <p:graphicFrame>
        <p:nvGraphicFramePr>
          <p:cNvPr id="8" name="Diagram 7"/>
          <p:cNvGraphicFramePr/>
          <p:nvPr>
            <p:extLst/>
          </p:nvPr>
        </p:nvGraphicFramePr>
        <p:xfrm>
          <a:off x="179512" y="1469827"/>
          <a:ext cx="864096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555776" y="1210953"/>
            <a:ext cx="3888432"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000000"/>
                </a:solidFill>
                <a:effectLst/>
                <a:uLnTx/>
                <a:uFillTx/>
                <a:latin typeface="Verdana" pitchFamily="34" charset="0"/>
                <a:ea typeface="+mn-ea"/>
                <a:cs typeface="+mn-cs"/>
              </a:rPr>
              <a:t>Customs in cooperation with</a:t>
            </a:r>
            <a:r>
              <a:rPr kumimoji="0" lang="en-GB" sz="1400" b="1" i="0" u="none" strike="noStrike" kern="1200" cap="none" spc="0" normalizeH="0" baseline="0" noProof="0" dirty="0" smtClean="0">
                <a:ln>
                  <a:noFill/>
                </a:ln>
                <a:solidFill>
                  <a:srgbClr val="0F5494"/>
                </a:solidFill>
                <a:effectLst/>
                <a:uLnTx/>
                <a:uFillTx/>
                <a:latin typeface="Verdana" pitchFamily="34" charset="0"/>
                <a:ea typeface="+mn-ea"/>
                <a:cs typeface="+mn-cs"/>
              </a:rPr>
              <a:t> </a:t>
            </a:r>
            <a:endParaRPr kumimoji="0" lang="en-GB" sz="1400" b="1"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14" name="TextBox 13"/>
          <p:cNvSpPr txBox="1"/>
          <p:nvPr/>
        </p:nvSpPr>
        <p:spPr>
          <a:xfrm>
            <a:off x="250717" y="907067"/>
            <a:ext cx="3168352" cy="600164"/>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smtClean="0">
                <a:ln>
                  <a:noFill/>
                </a:ln>
                <a:solidFill>
                  <a:srgbClr val="000000"/>
                </a:solidFill>
                <a:effectLst/>
                <a:uLnTx/>
                <a:uFillTx/>
                <a:latin typeface="Verdana" pitchFamily="34" charset="0"/>
                <a:ea typeface="+mn-ea"/>
                <a:cs typeface="+mn-cs"/>
              </a:rPr>
              <a:t>Veterinarian and </a:t>
            </a:r>
            <a:r>
              <a:rPr kumimoji="0" lang="en-GB" sz="1100" b="0" i="0" u="none" strike="noStrike" kern="1200" cap="none" spc="0" normalizeH="0" baseline="0" noProof="0" dirty="0" err="1" smtClean="0">
                <a:ln>
                  <a:noFill/>
                </a:ln>
                <a:solidFill>
                  <a:srgbClr val="000000"/>
                </a:solidFill>
                <a:effectLst/>
                <a:uLnTx/>
                <a:uFillTx/>
                <a:latin typeface="Verdana" pitchFamily="34" charset="0"/>
                <a:ea typeface="+mn-ea"/>
                <a:cs typeface="+mn-cs"/>
              </a:rPr>
              <a:t>Phyto</a:t>
            </a:r>
            <a:r>
              <a:rPr kumimoji="0" lang="en-GB" sz="1100" b="0" i="0" u="none" strike="noStrike" kern="1200" cap="none" spc="0" normalizeH="0" baseline="0" noProof="0" dirty="0" smtClean="0">
                <a:ln>
                  <a:noFill/>
                </a:ln>
                <a:solidFill>
                  <a:srgbClr val="000000"/>
                </a:solidFill>
                <a:effectLst/>
                <a:uLnTx/>
                <a:uFillTx/>
                <a:latin typeface="Verdana" pitchFamily="34" charset="0"/>
                <a:ea typeface="+mn-ea"/>
                <a:cs typeface="+mn-cs"/>
              </a:rPr>
              <a:t> sanitarian authorities (SPS – BIP)</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smtClean="0">
                <a:ln>
                  <a:noFill/>
                </a:ln>
                <a:solidFill>
                  <a:srgbClr val="000000"/>
                </a:solidFill>
                <a:effectLst/>
                <a:uLnTx/>
                <a:uFillTx/>
                <a:latin typeface="Verdana" pitchFamily="34" charset="0"/>
                <a:ea typeface="+mn-ea"/>
                <a:cs typeface="+mn-cs"/>
              </a:rPr>
              <a:t>Security authorities</a:t>
            </a:r>
            <a:endParaRPr kumimoji="0" lang="en-GB" sz="11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6" name="TextBox 15"/>
          <p:cNvSpPr txBox="1"/>
          <p:nvPr/>
        </p:nvSpPr>
        <p:spPr>
          <a:xfrm>
            <a:off x="6588224" y="933955"/>
            <a:ext cx="1872208" cy="430887"/>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smtClean="0">
                <a:ln>
                  <a:noFill/>
                </a:ln>
                <a:solidFill>
                  <a:srgbClr val="000000"/>
                </a:solidFill>
                <a:effectLst/>
                <a:uLnTx/>
                <a:uFillTx/>
                <a:latin typeface="Verdana" pitchFamily="34" charset="0"/>
                <a:ea typeface="+mn-ea"/>
                <a:cs typeface="+mn-cs"/>
              </a:rPr>
              <a:t>Market Surveillance Authorities</a:t>
            </a:r>
            <a:endParaRPr kumimoji="0" lang="en-GB" sz="11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 name="TextBox 1"/>
          <p:cNvSpPr txBox="1"/>
          <p:nvPr/>
        </p:nvSpPr>
        <p:spPr>
          <a:xfrm>
            <a:off x="1979712" y="6324842"/>
            <a:ext cx="5688632" cy="276999"/>
          </a:xfrm>
          <a:prstGeom prst="rect">
            <a:avLst/>
          </a:prstGeom>
          <a:noFill/>
          <a:ln>
            <a:solidFill>
              <a:srgbClr val="FF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FF0000"/>
                </a:solidFill>
                <a:effectLst/>
                <a:uLnTx/>
                <a:uFillTx/>
                <a:latin typeface="Verdana" pitchFamily="34" charset="0"/>
                <a:ea typeface="+mn-ea"/>
                <a:cs typeface="+mn-cs"/>
              </a:rPr>
              <a:t>Customs Union</a:t>
            </a:r>
            <a:endParaRPr kumimoji="0" lang="en-GB" sz="1200" b="1" i="0" u="none" strike="noStrike" kern="1200" cap="none" spc="0" normalizeH="0" baseline="0" noProof="0" dirty="0">
              <a:ln>
                <a:noFill/>
              </a:ln>
              <a:solidFill>
                <a:srgbClr val="FF0000"/>
              </a:solidFill>
              <a:effectLst/>
              <a:uLnTx/>
              <a:uFillTx/>
              <a:latin typeface="Verdana" pitchFamily="34" charset="0"/>
              <a:ea typeface="+mn-ea"/>
              <a:cs typeface="+mn-cs"/>
            </a:endParaRPr>
          </a:p>
        </p:txBody>
      </p:sp>
      <p:sp>
        <p:nvSpPr>
          <p:cNvPr id="4" name="Left Arrow 3"/>
          <p:cNvSpPr/>
          <p:nvPr/>
        </p:nvSpPr>
        <p:spPr bwMode="auto">
          <a:xfrm>
            <a:off x="2267744" y="1117395"/>
            <a:ext cx="792088" cy="300081"/>
          </a:xfrm>
          <a:prstGeom prst="leftArrow">
            <a:avLst>
              <a:gd name="adj1" fmla="val 0"/>
              <a:gd name="adj2" fmla="val 7125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smtClean="0">
              <a:ln>
                <a:noFill/>
              </a:ln>
              <a:solidFill>
                <a:srgbClr val="0F5494"/>
              </a:solidFill>
              <a:effectLst/>
              <a:uLnTx/>
              <a:uFillTx/>
              <a:latin typeface="Verdana" pitchFamily="34" charset="0"/>
              <a:ea typeface="+mn-ea"/>
              <a:cs typeface="+mn-cs"/>
            </a:endParaRPr>
          </a:p>
        </p:txBody>
      </p:sp>
      <p:sp>
        <p:nvSpPr>
          <p:cNvPr id="11" name="Left Arrow 10"/>
          <p:cNvSpPr/>
          <p:nvPr/>
        </p:nvSpPr>
        <p:spPr bwMode="auto">
          <a:xfrm rot="10800000">
            <a:off x="5853768" y="1117394"/>
            <a:ext cx="792088" cy="300081"/>
          </a:xfrm>
          <a:prstGeom prst="leftArrow">
            <a:avLst>
              <a:gd name="adj1" fmla="val 0"/>
              <a:gd name="adj2" fmla="val 7125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smtClean="0">
              <a:ln>
                <a:noFill/>
              </a:ln>
              <a:solidFill>
                <a:srgbClr val="0F5494"/>
              </a:solidFill>
              <a:effectLst/>
              <a:uLnTx/>
              <a:uFillTx/>
              <a:latin typeface="Verdana" pitchFamily="34" charset="0"/>
              <a:ea typeface="+mn-ea"/>
              <a:cs typeface="+mn-cs"/>
            </a:endParaRPr>
          </a:p>
        </p:txBody>
      </p:sp>
    </p:spTree>
    <p:extLst>
      <p:ext uri="{BB962C8B-B14F-4D97-AF65-F5344CB8AC3E}">
        <p14:creationId xmlns:p14="http://schemas.microsoft.com/office/powerpoint/2010/main" val="1924080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5739DF1-D341-404E-9F4B-3B05E6A62372}" type="slidenum">
              <a:rPr lang="en-GB" altLang="en-US" smtClean="0">
                <a:solidFill>
                  <a:srgbClr val="000000"/>
                </a:solidFill>
              </a:rPr>
              <a:pPr>
                <a:defRPr/>
              </a:pPr>
              <a:t>28</a:t>
            </a:fld>
            <a:endParaRPr lang="en-GB" altLang="en-US">
              <a:solidFill>
                <a:srgbClr val="000000"/>
              </a:solidFill>
            </a:endParaRPr>
          </a:p>
        </p:txBody>
      </p:sp>
      <p:pic>
        <p:nvPicPr>
          <p:cNvPr id="4" name="Picture 3"/>
          <p:cNvPicPr>
            <a:picLocks noChangeAspect="1"/>
          </p:cNvPicPr>
          <p:nvPr/>
        </p:nvPicPr>
        <p:blipFill>
          <a:blip r:embed="rId2"/>
          <a:stretch>
            <a:fillRect/>
          </a:stretch>
        </p:blipFill>
        <p:spPr>
          <a:xfrm>
            <a:off x="220092" y="1268760"/>
            <a:ext cx="8496300" cy="5037584"/>
          </a:xfrm>
          <a:prstGeom prst="rect">
            <a:avLst/>
          </a:prstGeom>
        </p:spPr>
      </p:pic>
    </p:spTree>
    <p:extLst>
      <p:ext uri="{BB962C8B-B14F-4D97-AF65-F5344CB8AC3E}">
        <p14:creationId xmlns:p14="http://schemas.microsoft.com/office/powerpoint/2010/main" val="33339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00" y="1237080"/>
            <a:ext cx="8229600" cy="936625"/>
          </a:xfrm>
        </p:spPr>
        <p:txBody>
          <a:bodyPr/>
          <a:lstStyle/>
          <a:p>
            <a:pPr algn="ctr"/>
            <a:r>
              <a:rPr lang="et-EE" dirty="0" err="1" smtClean="0">
                <a:latin typeface="EC Square Sans Cond Pro" panose="020B0506040000020004" pitchFamily="34" charset="0"/>
              </a:rPr>
              <a:t>Future</a:t>
            </a:r>
            <a:r>
              <a:rPr lang="et-EE" dirty="0" smtClean="0">
                <a:latin typeface="EC Square Sans Cond Pro" panose="020B0506040000020004" pitchFamily="34" charset="0"/>
              </a:rPr>
              <a:t> </a:t>
            </a:r>
            <a:r>
              <a:rPr lang="et-EE" dirty="0" err="1" smtClean="0">
                <a:latin typeface="EC Square Sans Cond Pro" panose="020B0506040000020004" pitchFamily="34" charset="0"/>
              </a:rPr>
              <a:t>relationship</a:t>
            </a:r>
            <a:endParaRPr lang="en-GB" dirty="0">
              <a:latin typeface="EC Square Sans Cond Pro" panose="020B0506040000020004" pitchFamily="34" charset="0"/>
            </a:endParaRPr>
          </a:p>
        </p:txBody>
      </p:sp>
      <p:graphicFrame>
        <p:nvGraphicFramePr>
          <p:cNvPr id="5" name="Diagram 4"/>
          <p:cNvGraphicFramePr/>
          <p:nvPr>
            <p:extLst>
              <p:ext uri="{D42A27DB-BD31-4B8C-83A1-F6EECF244321}">
                <p14:modId xmlns:p14="http://schemas.microsoft.com/office/powerpoint/2010/main" val="1935570552"/>
              </p:ext>
            </p:extLst>
          </p:nvPr>
        </p:nvGraphicFramePr>
        <p:xfrm>
          <a:off x="251520" y="2188724"/>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121" y="1481391"/>
            <a:ext cx="854158" cy="56968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05373" y="1705393"/>
            <a:ext cx="475158" cy="34567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373" y="2104242"/>
            <a:ext cx="475158" cy="34166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05373" y="2472058"/>
            <a:ext cx="475158" cy="283744"/>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71800" y="2942741"/>
            <a:ext cx="720080" cy="480053"/>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14326" y="3565701"/>
            <a:ext cx="682350" cy="454786"/>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51268" y="4208810"/>
            <a:ext cx="717990" cy="478660"/>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72296" y="5457069"/>
            <a:ext cx="720080" cy="360040"/>
          </a:xfrm>
          <a:prstGeom prst="rect">
            <a:avLst/>
          </a:prstGeom>
        </p:spPr>
      </p:pic>
      <p:cxnSp>
        <p:nvCxnSpPr>
          <p:cNvPr id="20" name="Straight Connector 19"/>
          <p:cNvCxnSpPr/>
          <p:nvPr/>
        </p:nvCxnSpPr>
        <p:spPr bwMode="auto">
          <a:xfrm>
            <a:off x="7668344" y="1878232"/>
            <a:ext cx="0" cy="4524997"/>
          </a:xfrm>
          <a:prstGeom prst="line">
            <a:avLst/>
          </a:prstGeom>
          <a:noFill/>
          <a:ln w="44450" cap="flat" cmpd="sng" algn="ctr">
            <a:solidFill>
              <a:srgbClr val="C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7797864" y="2711155"/>
            <a:ext cx="1224136" cy="461665"/>
          </a:xfrm>
          <a:prstGeom prst="rect">
            <a:avLst/>
          </a:prstGeom>
          <a:noFill/>
        </p:spPr>
        <p:txBody>
          <a:bodyPr wrap="square" rtlCol="0">
            <a:spAutoFit/>
          </a:bodyPr>
          <a:lstStyle/>
          <a:p>
            <a:r>
              <a:rPr lang="et-EE" sz="2400" b="1" dirty="0" smtClean="0">
                <a:latin typeface="EC Square Sans Cond Pro" panose="020B0506040000020004" pitchFamily="34" charset="0"/>
              </a:rPr>
              <a:t>No </a:t>
            </a:r>
            <a:r>
              <a:rPr lang="et-EE" sz="2400" b="1" dirty="0" err="1" smtClean="0">
                <a:latin typeface="EC Square Sans Cond Pro" panose="020B0506040000020004" pitchFamily="34" charset="0"/>
              </a:rPr>
              <a:t>deal</a:t>
            </a:r>
            <a:endParaRPr lang="en-GB" sz="2400" b="1" dirty="0">
              <a:latin typeface="EC Square Sans Cond Pro" panose="020B0506040000020004" pitchFamily="34" charset="0"/>
            </a:endParaRP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29185" y="6013972"/>
            <a:ext cx="955120" cy="678323"/>
          </a:xfrm>
          <a:prstGeom prst="rect">
            <a:avLst/>
          </a:prstGeom>
        </p:spPr>
      </p:pic>
      <p:pic>
        <p:nvPicPr>
          <p:cNvPr id="31" name="Picture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3729" y="2451181"/>
            <a:ext cx="472079" cy="455738"/>
          </a:xfrm>
          <a:prstGeom prst="rect">
            <a:avLst/>
          </a:prstGeom>
        </p:spPr>
      </p:pic>
      <p:pic>
        <p:nvPicPr>
          <p:cNvPr id="32" name="Picture 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19672" y="3025177"/>
            <a:ext cx="472079" cy="455738"/>
          </a:xfrm>
          <a:prstGeom prst="rect">
            <a:avLst/>
          </a:prstGeom>
        </p:spPr>
      </p:pic>
      <p:pic>
        <p:nvPicPr>
          <p:cNvPr id="34" name="Picture 3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71800" y="3753072"/>
            <a:ext cx="472079" cy="455738"/>
          </a:xfrm>
          <a:prstGeom prst="rect">
            <a:avLst/>
          </a:prstGeom>
        </p:spPr>
      </p:pic>
      <p:pic>
        <p:nvPicPr>
          <p:cNvPr id="35" name="Picture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14326" y="4341101"/>
            <a:ext cx="472079" cy="455738"/>
          </a:xfrm>
          <a:prstGeom prst="rect">
            <a:avLst/>
          </a:prstGeom>
        </p:spPr>
      </p:pic>
      <p:pic>
        <p:nvPicPr>
          <p:cNvPr id="36" name="Picture 3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51268" y="5001331"/>
            <a:ext cx="472079" cy="455738"/>
          </a:xfrm>
          <a:prstGeom prst="rect">
            <a:avLst/>
          </a:prstGeom>
        </p:spPr>
      </p:pic>
      <p:pic>
        <p:nvPicPr>
          <p:cNvPr id="37" name="Picture 3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91170" y="5817109"/>
            <a:ext cx="462321" cy="536025"/>
          </a:xfrm>
          <a:prstGeom prst="rect">
            <a:avLst/>
          </a:prstGeom>
        </p:spPr>
      </p:pic>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658590" y="4847778"/>
            <a:ext cx="694901" cy="453430"/>
          </a:xfrm>
          <a:prstGeom prst="rect">
            <a:avLst/>
          </a:prstGeom>
        </p:spPr>
      </p:pic>
    </p:spTree>
    <p:extLst>
      <p:ext uri="{BB962C8B-B14F-4D97-AF65-F5344CB8AC3E}">
        <p14:creationId xmlns:p14="http://schemas.microsoft.com/office/powerpoint/2010/main" val="3428967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photo barnier withdrawal agreement"/>
          <p:cNvPicPr>
            <a:picLocks noChangeAspect="1" noChangeArrowheads="1"/>
          </p:cNvPicPr>
          <p:nvPr/>
        </p:nvPicPr>
        <p:blipFill rotWithShape="1">
          <a:blip r:embed="rId2">
            <a:extLst>
              <a:ext uri="{28A0092B-C50C-407E-A947-70E740481C1C}">
                <a14:useLocalDpi xmlns:a14="http://schemas.microsoft.com/office/drawing/2010/main" val="0"/>
              </a:ext>
            </a:extLst>
          </a:blip>
          <a:srcRect r="4731"/>
          <a:stretch/>
        </p:blipFill>
        <p:spPr bwMode="auto">
          <a:xfrm>
            <a:off x="0" y="-16621"/>
            <a:ext cx="9819118" cy="68746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0" y="-27384"/>
            <a:ext cx="9819118" cy="6885384"/>
          </a:xfrm>
          <a:prstGeom prst="rect">
            <a:avLst/>
          </a:prstGeom>
          <a:solidFill>
            <a:schemeClr val="accent1">
              <a:lumMod val="40000"/>
              <a:lumOff val="60000"/>
              <a:alpha val="4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962" y="414646"/>
            <a:ext cx="652273" cy="518161"/>
          </a:xfrm>
          <a:prstGeom prst="rect">
            <a:avLst/>
          </a:prstGeom>
        </p:spPr>
      </p:pic>
      <p:sp>
        <p:nvSpPr>
          <p:cNvPr id="6" name="TextBox 5"/>
          <p:cNvSpPr txBox="1"/>
          <p:nvPr/>
        </p:nvSpPr>
        <p:spPr>
          <a:xfrm>
            <a:off x="798823" y="486653"/>
            <a:ext cx="3557153" cy="2462213"/>
          </a:xfrm>
          <a:prstGeom prst="rect">
            <a:avLst/>
          </a:prstGeom>
          <a:noFill/>
        </p:spPr>
        <p:txBody>
          <a:bodyPr wrap="square" rtlCol="0">
            <a:spAutoFit/>
          </a:bodyPr>
          <a:lstStyle/>
          <a:p>
            <a:r>
              <a:rPr lang="en-GB" sz="1400" b="1" dirty="0" smtClean="0">
                <a:solidFill>
                  <a:schemeClr val="bg1"/>
                </a:solidFill>
                <a:latin typeface="Arial" panose="020B0604020202020204" pitchFamily="34" charset="0"/>
                <a:cs typeface="Arial" panose="020B0604020202020204" pitchFamily="34" charset="0"/>
              </a:rPr>
              <a:t>We have negotiated with the UK, </a:t>
            </a:r>
            <a:br>
              <a:rPr lang="en-GB" sz="1400" b="1" dirty="0" smtClean="0">
                <a:solidFill>
                  <a:schemeClr val="bg1"/>
                </a:solidFill>
                <a:latin typeface="Arial" panose="020B0604020202020204" pitchFamily="34" charset="0"/>
                <a:cs typeface="Arial" panose="020B0604020202020204" pitchFamily="34" charset="0"/>
              </a:rPr>
            </a:br>
            <a:r>
              <a:rPr lang="en-GB" sz="1400" b="1" dirty="0" smtClean="0">
                <a:solidFill>
                  <a:schemeClr val="bg1"/>
                </a:solidFill>
                <a:latin typeface="Arial" panose="020B0604020202020204" pitchFamily="34" charset="0"/>
                <a:cs typeface="Arial" panose="020B0604020202020204" pitchFamily="34" charset="0"/>
              </a:rPr>
              <a:t>never against the UK.</a:t>
            </a:r>
          </a:p>
          <a:p>
            <a:endParaRPr lang="en-GB" sz="1400" b="1" dirty="0">
              <a:solidFill>
                <a:schemeClr val="bg1"/>
              </a:solidFill>
              <a:latin typeface="Arial" panose="020B0604020202020204" pitchFamily="34" charset="0"/>
              <a:cs typeface="Arial" panose="020B0604020202020204" pitchFamily="34" charset="0"/>
            </a:endParaRPr>
          </a:p>
          <a:p>
            <a:r>
              <a:rPr lang="en-GB" sz="1400" b="1" dirty="0" smtClean="0">
                <a:solidFill>
                  <a:schemeClr val="bg1"/>
                </a:solidFill>
                <a:latin typeface="Arial" panose="020B0604020202020204" pitchFamily="34" charset="0"/>
                <a:cs typeface="Arial" panose="020B0604020202020204" pitchFamily="34" charset="0"/>
              </a:rPr>
              <a:t>This deal is a necessary step to build  trust between the UK and the EU. We need to build, in the next phase, an unprecedented and ambitious partnership.</a:t>
            </a:r>
          </a:p>
          <a:p>
            <a:endParaRPr lang="en-GB" sz="1400" b="1" dirty="0">
              <a:solidFill>
                <a:schemeClr val="bg1"/>
              </a:solidFill>
              <a:latin typeface="Arial" panose="020B0604020202020204" pitchFamily="34" charset="0"/>
              <a:cs typeface="Arial" panose="020B0604020202020204" pitchFamily="34" charset="0"/>
            </a:endParaRPr>
          </a:p>
          <a:p>
            <a:r>
              <a:rPr lang="en-GB" sz="1400" b="1" dirty="0">
                <a:solidFill>
                  <a:schemeClr val="bg1"/>
                </a:solidFill>
                <a:latin typeface="Arial" panose="020B0604020202020204" pitchFamily="34" charset="0"/>
                <a:cs typeface="Arial" panose="020B0604020202020204" pitchFamily="34" charset="0"/>
              </a:rPr>
              <a:t>The UK will remain our friend, our partner and our ally. </a:t>
            </a:r>
          </a:p>
        </p:txBody>
      </p:sp>
      <p:sp>
        <p:nvSpPr>
          <p:cNvPr id="8" name="TextBox 7"/>
          <p:cNvSpPr txBox="1"/>
          <p:nvPr/>
        </p:nvSpPr>
        <p:spPr>
          <a:xfrm>
            <a:off x="187962" y="3645024"/>
            <a:ext cx="3869026" cy="1138773"/>
          </a:xfrm>
          <a:prstGeom prst="rect">
            <a:avLst/>
          </a:prstGeom>
          <a:noFill/>
        </p:spPr>
        <p:txBody>
          <a:bodyPr wrap="square" rtlCol="0">
            <a:spAutoFit/>
          </a:bodyPr>
          <a:lstStyle/>
          <a:p>
            <a:pPr algn="r"/>
            <a:r>
              <a:rPr lang="en-GB" sz="1400" b="1" i="1" dirty="0" smtClean="0">
                <a:solidFill>
                  <a:schemeClr val="bg1"/>
                </a:solidFill>
                <a:latin typeface="Arial" panose="020B0604020202020204" pitchFamily="34" charset="0"/>
                <a:cs typeface="Arial" panose="020B0604020202020204" pitchFamily="34" charset="0"/>
              </a:rPr>
              <a:t>Michel Barnier, the European Commission’s Chief Negotiator, </a:t>
            </a:r>
            <a:br>
              <a:rPr lang="en-GB" sz="1400" b="1" i="1" dirty="0" smtClean="0">
                <a:solidFill>
                  <a:schemeClr val="bg1"/>
                </a:solidFill>
                <a:latin typeface="Arial" panose="020B0604020202020204" pitchFamily="34" charset="0"/>
                <a:cs typeface="Arial" panose="020B0604020202020204" pitchFamily="34" charset="0"/>
              </a:rPr>
            </a:br>
            <a:r>
              <a:rPr lang="en-GB" sz="1400" b="1" i="1" dirty="0" smtClean="0">
                <a:solidFill>
                  <a:schemeClr val="bg1"/>
                </a:solidFill>
                <a:latin typeface="Arial" panose="020B0604020202020204" pitchFamily="34" charset="0"/>
                <a:cs typeface="Arial" panose="020B0604020202020204" pitchFamily="34" charset="0"/>
              </a:rPr>
              <a:t>at the Special Meeting of the European Council (Article 50), 25 November 2018 </a:t>
            </a:r>
            <a:endParaRPr lang="en-GB" sz="1400" i="1" dirty="0">
              <a:solidFill>
                <a:schemeClr val="bg1"/>
              </a:solidFill>
              <a:latin typeface="Arial" panose="020B0604020202020204" pitchFamily="34" charset="0"/>
              <a:cs typeface="Arial" panose="020B0604020202020204" pitchFamily="34" charset="0"/>
            </a:endParaRPr>
          </a:p>
          <a:p>
            <a:pPr algn="r"/>
            <a:endParaRPr lang="en-GB"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199647" y="2957925"/>
            <a:ext cx="652273" cy="518161"/>
          </a:xfrm>
          <a:prstGeom prst="rect">
            <a:avLst/>
          </a:prstGeom>
        </p:spPr>
      </p:pic>
    </p:spTree>
    <p:extLst>
      <p:ext uri="{BB962C8B-B14F-4D97-AF65-F5344CB8AC3E}">
        <p14:creationId xmlns:p14="http://schemas.microsoft.com/office/powerpoint/2010/main" val="1541737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30</a:t>
            </a:fld>
            <a:endParaRPr lang="en-GB" alt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772816"/>
            <a:ext cx="5328592"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9732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226076"/>
            <a:ext cx="8568952"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WHAT</a:t>
            </a:r>
            <a:r>
              <a:rPr lang="en-GB" sz="1800" b="1" dirty="0" smtClean="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IS</a:t>
            </a:r>
            <a:r>
              <a:rPr lang="en-GB" sz="1800" b="1" dirty="0" smtClean="0">
                <a:latin typeface="Arial" panose="020B0604020202020204" pitchFamily="34" charset="0"/>
                <a:cs typeface="Arial" panose="020B0604020202020204" pitchFamily="34" charset="0"/>
              </a:rPr>
              <a:t> </a:t>
            </a:r>
            <a:r>
              <a:rPr lang="en-GB" sz="2800" b="1" dirty="0" smtClean="0">
                <a:latin typeface="Arial" panose="020B0604020202020204" pitchFamily="34" charset="0"/>
                <a:cs typeface="Arial" panose="020B0604020202020204" pitchFamily="34" charset="0"/>
              </a:rPr>
              <a:t>THE </a:t>
            </a:r>
            <a:r>
              <a:rPr lang="en-GB" sz="2800" b="1" dirty="0">
                <a:latin typeface="Arial" panose="020B0604020202020204" pitchFamily="34" charset="0"/>
                <a:cs typeface="Arial" panose="020B0604020202020204" pitchFamily="34" charset="0"/>
              </a:rPr>
              <a:t>WITHDRAWAL</a:t>
            </a:r>
            <a:r>
              <a:rPr lang="en-GB" sz="1800" b="1" dirty="0" smtClean="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AGREEMENT?</a:t>
            </a:r>
          </a:p>
        </p:txBody>
      </p:sp>
      <p:sp>
        <p:nvSpPr>
          <p:cNvPr id="83" name="TextBox 82"/>
          <p:cNvSpPr txBox="1"/>
          <p:nvPr/>
        </p:nvSpPr>
        <p:spPr>
          <a:xfrm>
            <a:off x="971601" y="1847726"/>
            <a:ext cx="6120680" cy="1077218"/>
          </a:xfrm>
          <a:prstGeom prst="rect">
            <a:avLst/>
          </a:prstGeom>
          <a:noFill/>
        </p:spPr>
        <p:txBody>
          <a:bodyPr wrap="square" rtlCol="0">
            <a:spAutoFit/>
          </a:bodyPr>
          <a:lstStyle/>
          <a:p>
            <a:r>
              <a:rPr lang="en-GB" sz="1600" dirty="0">
                <a:solidFill>
                  <a:schemeClr val="tx1">
                    <a:lumMod val="50000"/>
                    <a:lumOff val="50000"/>
                  </a:schemeClr>
                </a:solidFill>
                <a:latin typeface="Arial" panose="020B0604020202020204" pitchFamily="34" charset="0"/>
                <a:cs typeface="Arial" panose="020B0604020202020204" pitchFamily="34" charset="0"/>
              </a:rPr>
              <a:t>The UK will leave the EU </a:t>
            </a:r>
            <a:r>
              <a:rPr lang="en-GB" sz="1600" dirty="0" smtClean="0">
                <a:solidFill>
                  <a:schemeClr val="tx1">
                    <a:lumMod val="50000"/>
                    <a:lumOff val="50000"/>
                  </a:schemeClr>
                </a:solidFill>
                <a:latin typeface="Arial" panose="020B0604020202020204" pitchFamily="34" charset="0"/>
                <a:cs typeface="Arial" panose="020B0604020202020204" pitchFamily="34" charset="0"/>
              </a:rPr>
              <a:t>at midnight on 29 March 2019. </a:t>
            </a:r>
          </a:p>
          <a:p>
            <a:endParaRPr lang="en-GB" sz="1600" dirty="0">
              <a:solidFill>
                <a:schemeClr val="tx1">
                  <a:lumMod val="50000"/>
                  <a:lumOff val="50000"/>
                </a:schemeClr>
              </a:solidFill>
              <a:latin typeface="Arial" panose="020B0604020202020204" pitchFamily="34" charset="0"/>
              <a:cs typeface="Arial" panose="020B0604020202020204" pitchFamily="34" charset="0"/>
            </a:endParaRPr>
          </a:p>
          <a:p>
            <a:r>
              <a:rPr lang="en-GB" sz="1600" dirty="0" smtClean="0">
                <a:solidFill>
                  <a:schemeClr val="tx1">
                    <a:lumMod val="50000"/>
                    <a:lumOff val="50000"/>
                  </a:schemeClr>
                </a:solidFill>
                <a:latin typeface="Arial" panose="020B0604020202020204" pitchFamily="34" charset="0"/>
                <a:cs typeface="Arial" panose="020B0604020202020204" pitchFamily="34" charset="0"/>
              </a:rPr>
              <a:t>The </a:t>
            </a:r>
            <a:r>
              <a:rPr lang="en-GB" sz="1600" dirty="0">
                <a:solidFill>
                  <a:schemeClr val="tx1">
                    <a:lumMod val="50000"/>
                    <a:lumOff val="50000"/>
                  </a:schemeClr>
                </a:solidFill>
                <a:latin typeface="Arial" panose="020B0604020202020204" pitchFamily="34" charset="0"/>
                <a:cs typeface="Arial" panose="020B0604020202020204" pitchFamily="34" charset="0"/>
              </a:rPr>
              <a:t>Withdrawal Agreement </a:t>
            </a:r>
            <a:r>
              <a:rPr lang="en-GB" sz="1600" dirty="0" smtClean="0">
                <a:solidFill>
                  <a:schemeClr val="tx1">
                    <a:lumMod val="50000"/>
                    <a:lumOff val="50000"/>
                  </a:schemeClr>
                </a:solidFill>
                <a:latin typeface="Arial" panose="020B0604020202020204" pitchFamily="34" charset="0"/>
                <a:cs typeface="Arial" panose="020B0604020202020204" pitchFamily="34" charset="0"/>
              </a:rPr>
              <a:t>ensures that this will happen</a:t>
            </a:r>
            <a:br>
              <a:rPr lang="en-GB" sz="1600" dirty="0" smtClean="0">
                <a:solidFill>
                  <a:schemeClr val="tx1">
                    <a:lumMod val="50000"/>
                    <a:lumOff val="50000"/>
                  </a:schemeClr>
                </a:solidFill>
                <a:latin typeface="Arial" panose="020B0604020202020204" pitchFamily="34" charset="0"/>
                <a:cs typeface="Arial" panose="020B0604020202020204" pitchFamily="34" charset="0"/>
              </a:rPr>
            </a:br>
            <a:r>
              <a:rPr lang="en-GB" sz="1600" dirty="0" smtClean="0">
                <a:solidFill>
                  <a:schemeClr val="tx1">
                    <a:lumMod val="50000"/>
                    <a:lumOff val="50000"/>
                  </a:schemeClr>
                </a:solidFill>
                <a:latin typeface="Arial" panose="020B0604020202020204" pitchFamily="34" charset="0"/>
                <a:cs typeface="Arial" panose="020B0604020202020204" pitchFamily="34" charset="0"/>
              </a:rPr>
              <a:t>in </a:t>
            </a:r>
            <a:r>
              <a:rPr lang="en-GB" sz="1600" b="1" dirty="0">
                <a:solidFill>
                  <a:schemeClr val="tx1">
                    <a:lumMod val="50000"/>
                    <a:lumOff val="50000"/>
                  </a:schemeClr>
                </a:solidFill>
                <a:latin typeface="Arial" panose="020B0604020202020204" pitchFamily="34" charset="0"/>
                <a:cs typeface="Arial" panose="020B0604020202020204" pitchFamily="34" charset="0"/>
              </a:rPr>
              <a:t>an orderly </a:t>
            </a:r>
            <a:r>
              <a:rPr lang="en-GB" sz="1600" b="1" dirty="0" smtClean="0">
                <a:solidFill>
                  <a:schemeClr val="tx1">
                    <a:lumMod val="50000"/>
                    <a:lumOff val="50000"/>
                  </a:schemeClr>
                </a:solidFill>
                <a:latin typeface="Arial" panose="020B0604020202020204" pitchFamily="34" charset="0"/>
                <a:cs typeface="Arial" panose="020B0604020202020204" pitchFamily="34" charset="0"/>
              </a:rPr>
              <a:t>manner</a:t>
            </a:r>
            <a:r>
              <a:rPr lang="en-GB" sz="1600" dirty="0" smtClean="0">
                <a:solidFill>
                  <a:schemeClr val="tx1">
                    <a:lumMod val="50000"/>
                    <a:lumOff val="50000"/>
                  </a:schemeClr>
                </a:solidFill>
                <a:latin typeface="Arial" panose="020B0604020202020204" pitchFamily="34" charset="0"/>
                <a:cs typeface="Arial" panose="020B0604020202020204" pitchFamily="34" charset="0"/>
              </a:rPr>
              <a:t>.</a:t>
            </a:r>
            <a:endParaRPr lang="en-GB"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971600" y="3451623"/>
            <a:ext cx="7200799" cy="2425649"/>
          </a:xfrm>
          <a:prstGeom prst="rect">
            <a:avLst/>
          </a:prstGeom>
          <a:solidFill>
            <a:srgbClr val="0F5494"/>
          </a:solidFill>
          <a:ln>
            <a:noFill/>
          </a:ln>
          <a:effectLst/>
        </p:spPr>
        <p:txBody>
          <a:bodyPr vert="horz" wrap="square" lIns="253920" tIns="31740" rIns="0" bIns="15870" numCol="1" anchor="ctr" anchorCtr="0" compatLnSpc="1">
            <a:prstTxWarp prst="textNoShape">
              <a:avLst/>
            </a:prstTxWarp>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rPr>
              <a:t>Article 50.2 of</a:t>
            </a:r>
            <a:r>
              <a:rPr kumimoji="0" lang="en-US" altLang="en-US" sz="1600" b="1" i="0" u="none" strike="noStrike" cap="none" normalizeH="0" dirty="0" smtClean="0">
                <a:ln>
                  <a:noFill/>
                </a:ln>
                <a:solidFill>
                  <a:srgbClr val="FFFFFF"/>
                </a:solidFill>
                <a:effectLst/>
              </a:rPr>
              <a:t> the Treaty on European Union</a:t>
            </a:r>
            <a:r>
              <a:rPr kumimoji="0" lang="en-US" altLang="en-US" sz="1600" b="0" i="0" u="none" strike="noStrike" cap="none" normalizeH="0" baseline="0" dirty="0" smtClean="0">
                <a:ln>
                  <a:noFill/>
                </a:ln>
                <a:solidFill>
                  <a:srgbClr val="FFFFFF"/>
                </a:solidFill>
                <a:effectLst/>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FFFFFF"/>
              </a:solidFill>
              <a:effectLst/>
            </a:endParaRPr>
          </a:p>
          <a:p>
            <a:pPr marL="9525" marR="0" lvl="1" indent="-9525" algn="l" defTabSz="914400" rtl="0" eaLnBrk="0" fontAlgn="base" latinLnBrk="0" hangingPunct="0">
              <a:lnSpc>
                <a:spcPct val="100000"/>
              </a:lnSpc>
              <a:spcBef>
                <a:spcPct val="0"/>
              </a:spcBef>
              <a:spcAft>
                <a:spcPct val="0"/>
              </a:spcAft>
              <a:buClrTx/>
              <a:buSzTx/>
              <a:buFontTx/>
              <a:buNone/>
              <a:tabLst/>
            </a:pPr>
            <a:r>
              <a:rPr lang="en-US" altLang="en-US" sz="1600" dirty="0" smtClean="0">
                <a:solidFill>
                  <a:srgbClr val="FFFFFF"/>
                </a:solidFill>
              </a:rPr>
              <a:t>"A </a:t>
            </a:r>
            <a:r>
              <a:rPr lang="en-US" altLang="en-US" sz="1600" dirty="0">
                <a:solidFill>
                  <a:srgbClr val="FFFFFF"/>
                </a:solidFill>
              </a:rPr>
              <a:t>Member State which decides to withdraw shall notify the European Council of its intention. </a:t>
            </a:r>
            <a:endParaRPr lang="en-US" altLang="en-US" sz="1600" dirty="0" smtClean="0">
              <a:solidFill>
                <a:srgbClr val="FFFFFF"/>
              </a:solidFill>
            </a:endParaRPr>
          </a:p>
          <a:p>
            <a:pPr marL="9525" marR="0" lvl="1" indent="-9525"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FFFFFF"/>
              </a:solidFill>
            </a:endParaRPr>
          </a:p>
          <a:p>
            <a:pPr marL="9525" marR="0" lvl="1" indent="-9525" algn="l" defTabSz="914400" rtl="0" eaLnBrk="0" fontAlgn="base" latinLnBrk="0" hangingPunct="0">
              <a:lnSpc>
                <a:spcPct val="100000"/>
              </a:lnSpc>
              <a:spcBef>
                <a:spcPct val="0"/>
              </a:spcBef>
              <a:spcAft>
                <a:spcPct val="0"/>
              </a:spcAft>
              <a:buClrTx/>
              <a:buSzTx/>
              <a:buFontTx/>
              <a:buNone/>
              <a:tabLst/>
            </a:pPr>
            <a:r>
              <a:rPr lang="en-US" altLang="en-US" sz="1600" dirty="0" smtClean="0">
                <a:solidFill>
                  <a:srgbClr val="FFFFFF"/>
                </a:solidFill>
              </a:rPr>
              <a:t>In </a:t>
            </a:r>
            <a:r>
              <a:rPr lang="en-US" altLang="en-US" sz="1600" dirty="0">
                <a:solidFill>
                  <a:srgbClr val="FFFFFF"/>
                </a:solidFill>
              </a:rPr>
              <a:t>the light of the guidelines provided by the European Council, the Union shall negotiate and conclude </a:t>
            </a:r>
            <a:r>
              <a:rPr lang="en-US" altLang="en-US" sz="1600" b="1" dirty="0">
                <a:solidFill>
                  <a:srgbClr val="FFFFFF"/>
                </a:solidFill>
              </a:rPr>
              <a:t>an agreement </a:t>
            </a:r>
            <a:r>
              <a:rPr lang="en-US" altLang="en-US" sz="1600" dirty="0">
                <a:solidFill>
                  <a:srgbClr val="FFFFFF"/>
                </a:solidFill>
              </a:rPr>
              <a:t>with that State, setting out the arrangements for its withdrawal, taking account of the </a:t>
            </a:r>
            <a:r>
              <a:rPr lang="en-US" altLang="en-US" sz="1600" b="1" dirty="0">
                <a:solidFill>
                  <a:srgbClr val="FFFFFF"/>
                </a:solidFill>
              </a:rPr>
              <a:t>framework for its future relationship </a:t>
            </a:r>
            <a:r>
              <a:rPr lang="en-US" altLang="en-US" sz="1600" dirty="0">
                <a:solidFill>
                  <a:srgbClr val="FFFFFF"/>
                </a:solidFill>
              </a:rPr>
              <a:t>with the Union. </a:t>
            </a:r>
            <a:r>
              <a:rPr lang="en-US" altLang="en-US" sz="1600" dirty="0" smtClean="0">
                <a:solidFill>
                  <a:srgbClr val="FFFFFF"/>
                </a:solidFill>
              </a:rPr>
              <a:t>[…]"</a:t>
            </a:r>
          </a:p>
          <a:p>
            <a:pPr marL="9525" marR="0" lvl="1" indent="-9525" algn="l" defTabSz="914400" rtl="0" eaLnBrk="0" fontAlgn="base" latinLnBrk="0" hangingPunct="0">
              <a:lnSpc>
                <a:spcPct val="100000"/>
              </a:lnSpc>
              <a:spcBef>
                <a:spcPct val="0"/>
              </a:spcBef>
              <a:spcAft>
                <a:spcPct val="0"/>
              </a:spcAft>
              <a:buClrTx/>
              <a:buSzTx/>
              <a:buFontTx/>
              <a:buNone/>
              <a:tabLst/>
            </a:pPr>
            <a:endParaRPr lang="en-US" altLang="en-US" sz="1050" dirty="0">
              <a:solidFill>
                <a:srgbClr val="FFFFFF"/>
              </a:solidFill>
            </a:endParaRPr>
          </a:p>
        </p:txBody>
      </p:sp>
      <p:sp>
        <p:nvSpPr>
          <p:cNvPr id="5" name="Rectangle 6"/>
          <p:cNvSpPr>
            <a:spLocks noGrp="1" noChangeArrowheads="1"/>
          </p:cNvSpPr>
          <p:nvPr>
            <p:ph type="sldNum" sz="quarter" idx="12"/>
          </p:nvPr>
        </p:nvSpPr>
        <p:spPr>
          <a:xfrm>
            <a:off x="6660232" y="6237312"/>
            <a:ext cx="2133600" cy="47625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fld id="{48748504-8F57-425E-A68B-FC75946D62D7}" type="slidenum">
              <a:rPr lang="en-GB" altLang="en-US" smtClean="0"/>
              <a:pPr>
                <a:defRPr/>
              </a:pPr>
              <a:t>4</a:t>
            </a:fld>
            <a:endParaRPr lang="en-GB" altLang="en-US" dirty="0"/>
          </a:p>
        </p:txBody>
      </p:sp>
      <p:pic>
        <p:nvPicPr>
          <p:cNvPr id="1026" name="Picture 2" descr="C:\Users\cavalsa\Downloads\contra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823" y="1916832"/>
            <a:ext cx="1300593" cy="130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322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254569" y="2276873"/>
            <a:ext cx="4248472" cy="1080119"/>
          </a:xfrm>
          <a:prstGeom prst="rect">
            <a:avLst/>
          </a:prstGeom>
          <a:solidFill>
            <a:schemeClr val="accent5">
              <a:alpha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3" name="Rectangle 2"/>
          <p:cNvSpPr/>
          <p:nvPr/>
        </p:nvSpPr>
        <p:spPr bwMode="auto">
          <a:xfrm>
            <a:off x="251519" y="1760238"/>
            <a:ext cx="4248473" cy="588641"/>
          </a:xfrm>
          <a:prstGeom prst="rect">
            <a:avLst/>
          </a:prstGeom>
          <a:solidFill>
            <a:srgbClr val="0F5494"/>
          </a:solidFill>
          <a:ln>
            <a:noFill/>
          </a:ln>
          <a:effectLst/>
        </p:spPr>
        <p:txBody>
          <a:bodyPr vert="horz" wrap="square" lIns="91436" tIns="45718" rIns="91436" bIns="45718" numCol="1" rtlCol="0" anchor="ctr" anchorCtr="0" compatLnSpc="1">
            <a:prstTxWarp prst="textNoShape">
              <a:avLst/>
            </a:prstTxWarp>
          </a:bodyPr>
          <a:lstStyle/>
          <a:p>
            <a:r>
              <a:rPr lang="en-GB" b="1" dirty="0">
                <a:solidFill>
                  <a:schemeClr val="bg1"/>
                </a:solidFill>
                <a:latin typeface="Arial" panose="020B0604020202020204" pitchFamily="34" charset="0"/>
                <a:cs typeface="Arial" panose="020B0604020202020204" pitchFamily="34" charset="0"/>
              </a:rPr>
              <a:t>	</a:t>
            </a:r>
            <a:r>
              <a:rPr lang="en-GB" sz="1600" b="1" dirty="0" smtClean="0">
                <a:solidFill>
                  <a:schemeClr val="bg1"/>
                </a:solidFill>
                <a:latin typeface="Arial" panose="020B0604020202020204" pitchFamily="34" charset="0"/>
                <a:cs typeface="Arial" panose="020B0604020202020204" pitchFamily="34" charset="0"/>
              </a:rPr>
              <a:t>Common provisions (Part I)</a:t>
            </a:r>
            <a:endParaRPr lang="en-GB" sz="16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bwMode="auto">
          <a:xfrm>
            <a:off x="4644008" y="2060848"/>
            <a:ext cx="4248472" cy="1391000"/>
          </a:xfrm>
          <a:prstGeom prst="rect">
            <a:avLst/>
          </a:prstGeom>
          <a:solidFill>
            <a:schemeClr val="accent5">
              <a:alpha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6" name="Rectangle 5"/>
          <p:cNvSpPr/>
          <p:nvPr/>
        </p:nvSpPr>
        <p:spPr bwMode="auto">
          <a:xfrm>
            <a:off x="4644008" y="1760238"/>
            <a:ext cx="4255072" cy="588641"/>
          </a:xfrm>
          <a:prstGeom prst="rect">
            <a:avLst/>
          </a:prstGeom>
          <a:solidFill>
            <a:srgbClr val="0F5494"/>
          </a:solidFill>
          <a:ln>
            <a:noFill/>
          </a:ln>
          <a:effectLst/>
        </p:spPr>
        <p:txBody>
          <a:bodyPr vert="horz" wrap="square" lIns="91436" tIns="45718" rIns="91436" bIns="45718" numCol="1" rtlCol="0" anchor="ctr" anchorCtr="0" compatLnSpc="1">
            <a:prstTxWarp prst="textNoShape">
              <a:avLst/>
            </a:prstTxWarp>
          </a:bodyPr>
          <a:lstStyle/>
          <a:p>
            <a:pPr marL="3173" defTabSz="914243"/>
            <a:r>
              <a:rPr lang="en-GB" b="1" dirty="0" smtClean="0">
                <a:solidFill>
                  <a:schemeClr val="bg1"/>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Citizens' rights (Part II)</a:t>
            </a:r>
          </a:p>
        </p:txBody>
      </p:sp>
      <p:sp>
        <p:nvSpPr>
          <p:cNvPr id="9" name="TextBox 8"/>
          <p:cNvSpPr txBox="1"/>
          <p:nvPr/>
        </p:nvSpPr>
        <p:spPr>
          <a:xfrm>
            <a:off x="611559" y="2527444"/>
            <a:ext cx="3888431" cy="646331"/>
          </a:xfrm>
          <a:prstGeom prst="rect">
            <a:avLst/>
          </a:prstGeom>
          <a:noFill/>
        </p:spPr>
        <p:txBody>
          <a:bodyPr wrap="square" rtlCol="0">
            <a:spAutoFit/>
          </a:bodyPr>
          <a:lstStyle/>
          <a:p>
            <a:r>
              <a:rPr lang="en-GB" b="1" dirty="0">
                <a:solidFill>
                  <a:schemeClr val="bg2"/>
                </a:solidFill>
                <a:latin typeface="Arial" panose="020B0604020202020204" pitchFamily="34" charset="0"/>
                <a:cs typeface="Arial" panose="020B0604020202020204" pitchFamily="34" charset="0"/>
              </a:rPr>
              <a:t>Setting out </a:t>
            </a:r>
            <a:r>
              <a:rPr lang="en-GB" b="1" dirty="0" smtClean="0">
                <a:solidFill>
                  <a:schemeClr val="bg2"/>
                </a:solidFill>
                <a:latin typeface="Arial" panose="020B0604020202020204" pitchFamily="34" charset="0"/>
                <a:cs typeface="Arial" panose="020B0604020202020204" pitchFamily="34" charset="0"/>
              </a:rPr>
              <a:t>cross-cutting clauses </a:t>
            </a:r>
            <a:r>
              <a:rPr lang="en-GB" b="1" dirty="0">
                <a:solidFill>
                  <a:schemeClr val="bg2"/>
                </a:solidFill>
                <a:latin typeface="Arial" panose="020B0604020202020204" pitchFamily="34" charset="0"/>
                <a:cs typeface="Arial" panose="020B0604020202020204" pitchFamily="34" charset="0"/>
              </a:rPr>
              <a:t>for the proper </a:t>
            </a:r>
            <a:r>
              <a:rPr lang="en-GB" b="1" dirty="0" smtClean="0">
                <a:solidFill>
                  <a:schemeClr val="bg2"/>
                </a:solidFill>
                <a:latin typeface="Arial" panose="020B0604020202020204" pitchFamily="34" charset="0"/>
                <a:cs typeface="Arial" panose="020B0604020202020204" pitchFamily="34" charset="0"/>
              </a:rPr>
              <a:t>  understanding </a:t>
            </a:r>
            <a:r>
              <a:rPr lang="en-GB" b="1" dirty="0">
                <a:solidFill>
                  <a:schemeClr val="bg2"/>
                </a:solidFill>
                <a:latin typeface="Arial" panose="020B0604020202020204" pitchFamily="34" charset="0"/>
                <a:cs typeface="Arial" panose="020B0604020202020204" pitchFamily="34" charset="0"/>
              </a:rPr>
              <a:t>and operation </a:t>
            </a:r>
            <a:r>
              <a:rPr lang="en-GB" b="1" dirty="0" smtClean="0">
                <a:solidFill>
                  <a:schemeClr val="bg2"/>
                </a:solidFill>
                <a:latin typeface="Arial" panose="020B0604020202020204" pitchFamily="34" charset="0"/>
                <a:cs typeface="Arial" panose="020B0604020202020204" pitchFamily="34" charset="0"/>
              </a:rPr>
              <a:t>of the </a:t>
            </a:r>
            <a:r>
              <a:rPr lang="en-GB" b="1" dirty="0">
                <a:solidFill>
                  <a:schemeClr val="bg2"/>
                </a:solidFill>
                <a:latin typeface="Arial" panose="020B0604020202020204" pitchFamily="34" charset="0"/>
                <a:cs typeface="Arial" panose="020B0604020202020204" pitchFamily="34" charset="0"/>
              </a:rPr>
              <a:t>Withdrawal Agreement.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584972"/>
            <a:ext cx="82296" cy="15849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473" y="1856558"/>
            <a:ext cx="406173" cy="396000"/>
          </a:xfrm>
          <a:prstGeom prst="rect">
            <a:avLst/>
          </a:prstGeom>
        </p:spPr>
      </p:pic>
      <p:sp>
        <p:nvSpPr>
          <p:cNvPr id="19" name="TextBox 18"/>
          <p:cNvSpPr txBox="1"/>
          <p:nvPr/>
        </p:nvSpPr>
        <p:spPr>
          <a:xfrm>
            <a:off x="4993146" y="2476053"/>
            <a:ext cx="3744416" cy="830997"/>
          </a:xfrm>
          <a:prstGeom prst="rect">
            <a:avLst/>
          </a:prstGeom>
          <a:noFill/>
        </p:spPr>
        <p:txBody>
          <a:bodyPr wrap="square" rtlCol="0">
            <a:spAutoFit/>
          </a:bodyPr>
          <a:lstStyle/>
          <a:p>
            <a:r>
              <a:rPr lang="en-GB" b="1" dirty="0">
                <a:solidFill>
                  <a:schemeClr val="bg2"/>
                </a:solidFill>
                <a:latin typeface="Arial" panose="020B0604020202020204" pitchFamily="34" charset="0"/>
                <a:cs typeface="Arial" panose="020B0604020202020204" pitchFamily="34" charset="0"/>
              </a:rPr>
              <a:t>P</a:t>
            </a:r>
            <a:r>
              <a:rPr lang="en-GB" b="1" dirty="0" smtClean="0">
                <a:solidFill>
                  <a:schemeClr val="bg2"/>
                </a:solidFill>
                <a:latin typeface="Arial" panose="020B0604020202020204" pitchFamily="34" charset="0"/>
                <a:cs typeface="Arial" panose="020B0604020202020204" pitchFamily="34" charset="0"/>
              </a:rPr>
              <a:t>rotecting </a:t>
            </a:r>
            <a:r>
              <a:rPr lang="en-GB" b="1" dirty="0">
                <a:solidFill>
                  <a:schemeClr val="bg2"/>
                </a:solidFill>
                <a:latin typeface="Arial" panose="020B0604020202020204" pitchFamily="34" charset="0"/>
                <a:cs typeface="Arial" panose="020B0604020202020204" pitchFamily="34" charset="0"/>
              </a:rPr>
              <a:t>the life choices of over 3 million EU citizens in the UK, and over </a:t>
            </a:r>
            <a:r>
              <a:rPr lang="en-GB" b="1" dirty="0" smtClean="0">
                <a:solidFill>
                  <a:schemeClr val="bg2"/>
                </a:solidFill>
                <a:latin typeface="Arial" panose="020B0604020202020204" pitchFamily="34" charset="0"/>
                <a:cs typeface="Arial" panose="020B0604020202020204" pitchFamily="34" charset="0"/>
              </a:rPr>
              <a:t>1 million </a:t>
            </a:r>
            <a:r>
              <a:rPr lang="en-GB" b="1" dirty="0">
                <a:solidFill>
                  <a:schemeClr val="bg2"/>
                </a:solidFill>
                <a:latin typeface="Arial" panose="020B0604020202020204" pitchFamily="34" charset="0"/>
                <a:cs typeface="Arial" panose="020B0604020202020204" pitchFamily="34" charset="0"/>
              </a:rPr>
              <a:t>UK nationals in EU </a:t>
            </a:r>
            <a:r>
              <a:rPr lang="en-GB" b="1" dirty="0" smtClean="0">
                <a:solidFill>
                  <a:schemeClr val="bg2"/>
                </a:solidFill>
                <a:latin typeface="Arial" panose="020B0604020202020204" pitchFamily="34" charset="0"/>
                <a:cs typeface="Arial" panose="020B0604020202020204" pitchFamily="34" charset="0"/>
              </a:rPr>
              <a:t>countries, safeguarding </a:t>
            </a:r>
            <a:r>
              <a:rPr lang="en-GB" b="1" dirty="0">
                <a:solidFill>
                  <a:schemeClr val="bg2"/>
                </a:solidFill>
                <a:latin typeface="Arial" panose="020B0604020202020204" pitchFamily="34" charset="0"/>
                <a:cs typeface="Arial" panose="020B0604020202020204" pitchFamily="34" charset="0"/>
              </a:rPr>
              <a:t>their right to </a:t>
            </a:r>
            <a:r>
              <a:rPr lang="sv-SE" b="1" dirty="0">
                <a:solidFill>
                  <a:schemeClr val="bg2"/>
                </a:solidFill>
                <a:latin typeface="Arial" panose="020B0604020202020204" pitchFamily="34" charset="0"/>
                <a:cs typeface="Arial" panose="020B0604020202020204" pitchFamily="34" charset="0"/>
              </a:rPr>
              <a:t>live, work or study </a:t>
            </a:r>
            <a:r>
              <a:rPr lang="sv-SE" b="1" dirty="0" smtClean="0">
                <a:solidFill>
                  <a:schemeClr val="bg2"/>
                </a:solidFill>
                <a:latin typeface="Arial" panose="020B0604020202020204" pitchFamily="34" charset="0"/>
                <a:cs typeface="Arial" panose="020B0604020202020204" pitchFamily="34" charset="0"/>
              </a:rPr>
              <a:t>in their host country</a:t>
            </a:r>
            <a:r>
              <a:rPr lang="en-GB" b="1" dirty="0" smtClean="0">
                <a:solidFill>
                  <a:schemeClr val="bg2"/>
                </a:solidFill>
                <a:latin typeface="Arial" panose="020B0604020202020204" pitchFamily="34" charset="0"/>
                <a:cs typeface="Arial" panose="020B0604020202020204" pitchFamily="34" charset="0"/>
              </a:rPr>
              <a:t>.</a:t>
            </a:r>
            <a:endParaRPr lang="en-GB" b="1" dirty="0">
              <a:solidFill>
                <a:schemeClr val="bg2"/>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130" y="2564904"/>
            <a:ext cx="82296" cy="158496"/>
          </a:xfrm>
          <a:prstGeom prst="rect">
            <a:avLst/>
          </a:prstGeom>
        </p:spPr>
      </p:pic>
      <p:sp>
        <p:nvSpPr>
          <p:cNvPr id="25" name="Rectangle 24"/>
          <p:cNvSpPr/>
          <p:nvPr/>
        </p:nvSpPr>
        <p:spPr bwMode="auto">
          <a:xfrm>
            <a:off x="251519" y="3752459"/>
            <a:ext cx="4248472" cy="1260717"/>
          </a:xfrm>
          <a:prstGeom prst="rect">
            <a:avLst/>
          </a:prstGeom>
          <a:solidFill>
            <a:schemeClr val="accent5">
              <a:alpha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26" name="Rectangle 25"/>
          <p:cNvSpPr/>
          <p:nvPr/>
        </p:nvSpPr>
        <p:spPr bwMode="auto">
          <a:xfrm>
            <a:off x="244918" y="3451848"/>
            <a:ext cx="4255072" cy="588641"/>
          </a:xfrm>
          <a:prstGeom prst="rect">
            <a:avLst/>
          </a:prstGeom>
          <a:solidFill>
            <a:srgbClr val="0F5494"/>
          </a:solidFill>
          <a:ln>
            <a:noFill/>
          </a:ln>
          <a:effectLst/>
        </p:spPr>
        <p:txBody>
          <a:bodyPr vert="horz" wrap="square" lIns="91436" tIns="45718" rIns="91436" bIns="45718" numCol="1" rtlCol="0" anchor="ctr" anchorCtr="0" compatLnSpc="1">
            <a:prstTxWarp prst="textNoShape">
              <a:avLst/>
            </a:prstTxWarp>
          </a:bodyPr>
          <a:lstStyle/>
          <a:p>
            <a:pPr marL="3173" defTabSz="914243"/>
            <a:r>
              <a:rPr lang="en-GB" b="1" dirty="0" smtClean="0">
                <a:solidFill>
                  <a:schemeClr val="bg1"/>
                </a:solidFill>
                <a:latin typeface="Arial" panose="020B0604020202020204" pitchFamily="34" charset="0"/>
                <a:cs typeface="Arial" panose="020B0604020202020204" pitchFamily="34" charset="0"/>
              </a:rPr>
              <a:t>	</a:t>
            </a:r>
            <a:r>
              <a:rPr lang="en-GB" sz="1600" b="1" dirty="0" smtClean="0">
                <a:solidFill>
                  <a:schemeClr val="bg1"/>
                </a:solidFill>
                <a:latin typeface="Arial" panose="020B0604020202020204" pitchFamily="34" charset="0"/>
                <a:cs typeface="Arial" panose="020B0604020202020204" pitchFamily="34" charset="0"/>
              </a:rPr>
              <a:t>Separation issues (Part III)</a:t>
            </a:r>
            <a:endParaRPr lang="en-GB" sz="1600" b="1"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600657" y="4149080"/>
            <a:ext cx="3744416" cy="830997"/>
          </a:xfrm>
          <a:prstGeom prst="rect">
            <a:avLst/>
          </a:prstGeom>
          <a:noFill/>
        </p:spPr>
        <p:txBody>
          <a:bodyPr wrap="square" rtlCol="0">
            <a:spAutoFit/>
          </a:bodyPr>
          <a:lstStyle/>
          <a:p>
            <a:r>
              <a:rPr lang="en-GB" b="1" dirty="0">
                <a:solidFill>
                  <a:schemeClr val="bg2"/>
                </a:solidFill>
                <a:latin typeface="Arial" panose="020B0604020202020204" pitchFamily="34" charset="0"/>
                <a:cs typeface="Arial" panose="020B0604020202020204" pitchFamily="34" charset="0"/>
              </a:rPr>
              <a:t>E</a:t>
            </a:r>
            <a:r>
              <a:rPr lang="en-GB" b="1" dirty="0" smtClean="0">
                <a:solidFill>
                  <a:schemeClr val="bg2"/>
                </a:solidFill>
                <a:latin typeface="Arial" panose="020B0604020202020204" pitchFamily="34" charset="0"/>
                <a:cs typeface="Arial" panose="020B0604020202020204" pitchFamily="34" charset="0"/>
              </a:rPr>
              <a:t>nsuring </a:t>
            </a:r>
            <a:r>
              <a:rPr lang="en-GB" b="1" dirty="0">
                <a:solidFill>
                  <a:schemeClr val="bg2"/>
                </a:solidFill>
                <a:latin typeface="Arial" panose="020B0604020202020204" pitchFamily="34" charset="0"/>
                <a:cs typeface="Arial" panose="020B0604020202020204" pitchFamily="34" charset="0"/>
              </a:rPr>
              <a:t>an orderly </a:t>
            </a:r>
            <a:r>
              <a:rPr lang="en-GB" b="1" dirty="0" smtClean="0">
                <a:solidFill>
                  <a:schemeClr val="bg2"/>
                </a:solidFill>
                <a:latin typeface="Arial" panose="020B0604020202020204" pitchFamily="34" charset="0"/>
                <a:cs typeface="Arial" panose="020B0604020202020204" pitchFamily="34" charset="0"/>
              </a:rPr>
              <a:t>withdrawal, notably through a </a:t>
            </a:r>
            <a:r>
              <a:rPr lang="en-GB" b="1" dirty="0">
                <a:solidFill>
                  <a:schemeClr val="bg2"/>
                </a:solidFill>
                <a:latin typeface="Arial" panose="020B0604020202020204" pitchFamily="34" charset="0"/>
                <a:cs typeface="Arial" panose="020B0604020202020204" pitchFamily="34" charset="0"/>
              </a:rPr>
              <a:t>smooth winding-down of </a:t>
            </a:r>
            <a:r>
              <a:rPr lang="en-GB" b="1" dirty="0" smtClean="0">
                <a:solidFill>
                  <a:schemeClr val="bg2"/>
                </a:solidFill>
                <a:latin typeface="Arial" panose="020B0604020202020204" pitchFamily="34" charset="0"/>
                <a:cs typeface="Arial" panose="020B0604020202020204" pitchFamily="34" charset="0"/>
              </a:rPr>
              <a:t>ongoing procedures and arrangements applicable at the end of the transition period.</a:t>
            </a: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641" y="4206608"/>
            <a:ext cx="82296" cy="158496"/>
          </a:xfrm>
          <a:prstGeom prst="rect">
            <a:avLst/>
          </a:prstGeom>
        </p:spPr>
      </p:pic>
      <p:sp>
        <p:nvSpPr>
          <p:cNvPr id="31" name="Rectangle 30"/>
          <p:cNvSpPr/>
          <p:nvPr/>
        </p:nvSpPr>
        <p:spPr bwMode="auto">
          <a:xfrm>
            <a:off x="4644008" y="3945634"/>
            <a:ext cx="4248472" cy="2621605"/>
          </a:xfrm>
          <a:prstGeom prst="rect">
            <a:avLst/>
          </a:prstGeom>
          <a:solidFill>
            <a:schemeClr val="accent5">
              <a:alpha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32" name="Rectangle 31"/>
          <p:cNvSpPr/>
          <p:nvPr/>
        </p:nvSpPr>
        <p:spPr bwMode="auto">
          <a:xfrm>
            <a:off x="4637408" y="3645024"/>
            <a:ext cx="4255072" cy="588641"/>
          </a:xfrm>
          <a:prstGeom prst="rect">
            <a:avLst/>
          </a:prstGeom>
          <a:solidFill>
            <a:srgbClr val="0F5494"/>
          </a:solidFill>
          <a:ln>
            <a:noFill/>
          </a:ln>
          <a:effectLst/>
        </p:spPr>
        <p:txBody>
          <a:bodyPr vert="horz" wrap="square" lIns="91436" tIns="45718" rIns="91436" bIns="45718" numCol="1" rtlCol="0" anchor="ctr" anchorCtr="0" compatLnSpc="1">
            <a:prstTxWarp prst="textNoShape">
              <a:avLst/>
            </a:prstTxWarp>
          </a:bodyPr>
          <a:lstStyle/>
          <a:p>
            <a:pPr marL="3173" defTabSz="914243"/>
            <a:r>
              <a:rPr lang="en-GB" b="1" dirty="0" smtClean="0">
                <a:solidFill>
                  <a:schemeClr val="bg1"/>
                </a:solidFill>
                <a:latin typeface="Arial" panose="020B0604020202020204" pitchFamily="34" charset="0"/>
                <a:cs typeface="Arial" panose="020B0604020202020204" pitchFamily="34" charset="0"/>
              </a:rPr>
              <a:t>             	</a:t>
            </a:r>
            <a:r>
              <a:rPr lang="en-GB" sz="1600" b="1" dirty="0" smtClean="0">
                <a:solidFill>
                  <a:schemeClr val="bg1"/>
                </a:solidFill>
                <a:latin typeface="Arial" panose="020B0604020202020204" pitchFamily="34" charset="0"/>
                <a:cs typeface="Arial" panose="020B0604020202020204" pitchFamily="34" charset="0"/>
              </a:rPr>
              <a:t>Transition (Part IV)</a:t>
            </a:r>
            <a:endParaRPr lang="en-GB" sz="1600" b="1" dirty="0">
              <a:solidFill>
                <a:schemeClr val="bg1"/>
              </a:solidFill>
              <a:latin typeface="Arial" panose="020B0604020202020204" pitchFamily="34" charset="0"/>
              <a:cs typeface="Arial" panose="020B0604020202020204" pitchFamily="34" charset="0"/>
            </a:endParaRPr>
          </a:p>
        </p:txBody>
      </p:sp>
      <p:sp>
        <p:nvSpPr>
          <p:cNvPr id="34" name="TextBox 33"/>
          <p:cNvSpPr txBox="1"/>
          <p:nvPr/>
        </p:nvSpPr>
        <p:spPr>
          <a:xfrm>
            <a:off x="4993145" y="4293096"/>
            <a:ext cx="3866451" cy="2062103"/>
          </a:xfrm>
          <a:prstGeom prst="rect">
            <a:avLst/>
          </a:prstGeom>
          <a:noFill/>
        </p:spPr>
        <p:txBody>
          <a:bodyPr wrap="square" rtlCol="0">
            <a:spAutoFit/>
          </a:bodyPr>
          <a:lstStyle/>
          <a:p>
            <a:r>
              <a:rPr lang="en-GB" b="1" dirty="0" smtClean="0">
                <a:solidFill>
                  <a:schemeClr val="bg2"/>
                </a:solidFill>
                <a:latin typeface="Arial" panose="020B0604020202020204" pitchFamily="34" charset="0"/>
                <a:cs typeface="Arial" panose="020B0604020202020204" pitchFamily="34" charset="0"/>
              </a:rPr>
              <a:t>Providing for a transition period, until the end of 2020, which </a:t>
            </a:r>
            <a:r>
              <a:rPr lang="fr-BE" b="1" dirty="0" smtClean="0">
                <a:solidFill>
                  <a:schemeClr val="bg2"/>
                </a:solidFill>
                <a:latin typeface="Arial" panose="020B0604020202020204" pitchFamily="34" charset="0"/>
                <a:cs typeface="Arial" panose="020B0604020202020204" pitchFamily="34" charset="0"/>
              </a:rPr>
              <a:t>can </a:t>
            </a:r>
            <a:r>
              <a:rPr lang="fr-BE" b="1" dirty="0">
                <a:solidFill>
                  <a:schemeClr val="bg2"/>
                </a:solidFill>
                <a:latin typeface="Arial" panose="020B0604020202020204" pitchFamily="34" charset="0"/>
                <a:cs typeface="Arial" panose="020B0604020202020204" pitchFamily="34" charset="0"/>
              </a:rPr>
              <a:t>be extended </a:t>
            </a:r>
            <a:r>
              <a:rPr lang="fr-BE" b="1" dirty="0" smtClean="0">
                <a:solidFill>
                  <a:schemeClr val="bg2"/>
                </a:solidFill>
                <a:latin typeface="Arial" panose="020B0604020202020204" pitchFamily="34" charset="0"/>
                <a:cs typeface="Arial" panose="020B0604020202020204" pitchFamily="34" charset="0"/>
              </a:rPr>
              <a:t>once</a:t>
            </a:r>
            <a:r>
              <a:rPr lang="fr-BE" b="1" dirty="0">
                <a:solidFill>
                  <a:schemeClr val="bg2"/>
                </a:solidFill>
                <a:latin typeface="Arial" panose="020B0604020202020204" pitchFamily="34" charset="0"/>
                <a:cs typeface="Arial" panose="020B0604020202020204" pitchFamily="34" charset="0"/>
              </a:rPr>
              <a:t>, by </a:t>
            </a:r>
            <a:r>
              <a:rPr lang="fr-BE" b="1" dirty="0" smtClean="0">
                <a:solidFill>
                  <a:schemeClr val="bg2"/>
                </a:solidFill>
                <a:latin typeface="Arial" panose="020B0604020202020204" pitchFamily="34" charset="0"/>
                <a:cs typeface="Arial" panose="020B0604020202020204" pitchFamily="34" charset="0"/>
              </a:rPr>
              <a:t>up </a:t>
            </a:r>
            <a:r>
              <a:rPr lang="fr-BE" b="1" dirty="0">
                <a:solidFill>
                  <a:schemeClr val="bg2"/>
                </a:solidFill>
                <a:latin typeface="Arial" panose="020B0604020202020204" pitchFamily="34" charset="0"/>
                <a:cs typeface="Arial" panose="020B0604020202020204" pitchFamily="34" charset="0"/>
              </a:rPr>
              <a:t>to one or two </a:t>
            </a:r>
            <a:r>
              <a:rPr lang="fr-BE" b="1" dirty="0" smtClean="0">
                <a:solidFill>
                  <a:schemeClr val="bg2"/>
                </a:solidFill>
                <a:latin typeface="Arial" panose="020B0604020202020204" pitchFamily="34" charset="0"/>
                <a:cs typeface="Arial" panose="020B0604020202020204" pitchFamily="34" charset="0"/>
              </a:rPr>
              <a:t>years.</a:t>
            </a:r>
          </a:p>
          <a:p>
            <a:endParaRPr lang="fr-BE" b="1" dirty="0">
              <a:solidFill>
                <a:schemeClr val="bg2"/>
              </a:solidFill>
              <a:latin typeface="Arial" panose="020B0604020202020204" pitchFamily="34" charset="0"/>
              <a:cs typeface="Arial" panose="020B0604020202020204" pitchFamily="34" charset="0"/>
            </a:endParaRPr>
          </a:p>
          <a:p>
            <a:r>
              <a:rPr lang="fr-BE" b="1" dirty="0" smtClean="0">
                <a:solidFill>
                  <a:schemeClr val="bg2"/>
                </a:solidFill>
                <a:latin typeface="Arial" panose="020B0604020202020204" pitchFamily="34" charset="0"/>
                <a:cs typeface="Arial" panose="020B0604020202020204" pitchFamily="34" charset="0"/>
              </a:rPr>
              <a:t>Ensuring continued application of EU law in and to the UK during that period (but </a:t>
            </a:r>
            <a:r>
              <a:rPr lang="fr-BE" b="1" dirty="0" err="1" smtClean="0">
                <a:solidFill>
                  <a:schemeClr val="bg2"/>
                </a:solidFill>
                <a:latin typeface="Arial" panose="020B0604020202020204" pitchFamily="34" charset="0"/>
                <a:cs typeface="Arial" panose="020B0604020202020204" pitchFamily="34" charset="0"/>
              </a:rPr>
              <a:t>without</a:t>
            </a:r>
            <a:r>
              <a:rPr lang="fr-BE" b="1" dirty="0" smtClean="0">
                <a:solidFill>
                  <a:schemeClr val="bg2"/>
                </a:solidFill>
                <a:latin typeface="Arial" panose="020B0604020202020204" pitchFamily="34" charset="0"/>
                <a:cs typeface="Arial" panose="020B0604020202020204" pitchFamily="34" charset="0"/>
              </a:rPr>
              <a:t> UK participation in EU institutions and governance structures)</a:t>
            </a:r>
            <a:endParaRPr lang="en-GB" sz="800" b="1" dirty="0" smtClean="0">
              <a:solidFill>
                <a:schemeClr val="bg2"/>
              </a:solidFill>
              <a:latin typeface="Arial" panose="020B0604020202020204" pitchFamily="34" charset="0"/>
              <a:cs typeface="Arial" panose="020B0604020202020204" pitchFamily="34" charset="0"/>
            </a:endParaRPr>
          </a:p>
          <a:p>
            <a:endParaRPr lang="en-GB" sz="800" b="1" dirty="0" smtClean="0">
              <a:solidFill>
                <a:schemeClr val="bg2"/>
              </a:solidFill>
              <a:latin typeface="Arial" panose="020B0604020202020204" pitchFamily="34" charset="0"/>
              <a:cs typeface="Arial" panose="020B0604020202020204" pitchFamily="34" charset="0"/>
            </a:endParaRPr>
          </a:p>
          <a:p>
            <a:r>
              <a:rPr lang="en-GB" b="1" dirty="0" smtClean="0">
                <a:solidFill>
                  <a:schemeClr val="bg2"/>
                </a:solidFill>
                <a:latin typeface="Arial" panose="020B0604020202020204" pitchFamily="34" charset="0"/>
                <a:cs typeface="Arial" panose="020B0604020202020204" pitchFamily="34" charset="0"/>
              </a:rPr>
              <a:t>Providing more time for administrations</a:t>
            </a:r>
            <a:r>
              <a:rPr lang="en-GB" b="1" dirty="0">
                <a:solidFill>
                  <a:schemeClr val="bg2"/>
                </a:solidFill>
                <a:latin typeface="Arial" panose="020B0604020202020204" pitchFamily="34" charset="0"/>
                <a:cs typeface="Arial" panose="020B0604020202020204" pitchFamily="34" charset="0"/>
              </a:rPr>
              <a:t>, businesses and </a:t>
            </a:r>
            <a:r>
              <a:rPr lang="en-GB" b="1" dirty="0" smtClean="0">
                <a:solidFill>
                  <a:schemeClr val="bg2"/>
                </a:solidFill>
                <a:latin typeface="Arial" panose="020B0604020202020204" pitchFamily="34" charset="0"/>
                <a:cs typeface="Arial" panose="020B0604020202020204" pitchFamily="34" charset="0"/>
              </a:rPr>
              <a:t>citizens to adapt.</a:t>
            </a:r>
            <a:endParaRPr lang="en-GB" sz="800" b="1" dirty="0" smtClean="0">
              <a:solidFill>
                <a:schemeClr val="bg2"/>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744" y="4422632"/>
            <a:ext cx="82296" cy="158496"/>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744" y="5142712"/>
            <a:ext cx="82296" cy="158496"/>
          </a:xfrm>
          <a:prstGeom prst="rect">
            <a:avLst/>
          </a:prstGeom>
        </p:spPr>
      </p:pic>
      <p:sp>
        <p:nvSpPr>
          <p:cNvPr id="37" name="Rectangle 36"/>
          <p:cNvSpPr/>
          <p:nvPr/>
        </p:nvSpPr>
        <p:spPr bwMode="auto">
          <a:xfrm>
            <a:off x="251519" y="5454170"/>
            <a:ext cx="4248472" cy="1113070"/>
          </a:xfrm>
          <a:prstGeom prst="rect">
            <a:avLst/>
          </a:prstGeom>
          <a:solidFill>
            <a:schemeClr val="accent5">
              <a:alpha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38" name="Rectangle 37"/>
          <p:cNvSpPr/>
          <p:nvPr/>
        </p:nvSpPr>
        <p:spPr bwMode="auto">
          <a:xfrm>
            <a:off x="244918" y="5153558"/>
            <a:ext cx="4255072" cy="588641"/>
          </a:xfrm>
          <a:prstGeom prst="rect">
            <a:avLst/>
          </a:prstGeom>
          <a:solidFill>
            <a:srgbClr val="0F5494"/>
          </a:solidFill>
          <a:ln>
            <a:noFill/>
          </a:ln>
          <a:effectLst/>
        </p:spPr>
        <p:txBody>
          <a:bodyPr vert="horz" wrap="square" lIns="91436" tIns="45718" rIns="91436" bIns="45718" numCol="1" rtlCol="0" anchor="ctr" anchorCtr="0" compatLnSpc="1">
            <a:prstTxWarp prst="textNoShape">
              <a:avLst/>
            </a:prstTxWarp>
          </a:bodyPr>
          <a:lstStyle/>
          <a:p>
            <a:pPr marL="3173" defTabSz="914243"/>
            <a:r>
              <a:rPr lang="en-GB" b="1" dirty="0" smtClean="0">
                <a:solidFill>
                  <a:schemeClr val="bg1"/>
                </a:solidFill>
                <a:latin typeface="Arial" panose="020B0604020202020204" pitchFamily="34" charset="0"/>
                <a:cs typeface="Arial" panose="020B0604020202020204" pitchFamily="34" charset="0"/>
              </a:rPr>
              <a:t>	</a:t>
            </a:r>
            <a:r>
              <a:rPr lang="en-GB" sz="1600" b="1" dirty="0" smtClean="0">
                <a:solidFill>
                  <a:schemeClr val="bg1"/>
                </a:solidFill>
                <a:latin typeface="Arial" panose="020B0604020202020204" pitchFamily="34" charset="0"/>
                <a:cs typeface="Arial" panose="020B0604020202020204" pitchFamily="34" charset="0"/>
              </a:rPr>
              <a:t>Financial settlement (Part V)</a:t>
            </a:r>
            <a:endParaRPr lang="en-GB" sz="1600" b="1" dirty="0">
              <a:solidFill>
                <a:schemeClr val="bg1"/>
              </a:solidFill>
              <a:latin typeface="Arial" panose="020B0604020202020204" pitchFamily="34" charset="0"/>
              <a:cs typeface="Arial" panose="020B0604020202020204" pitchFamily="34" charset="0"/>
            </a:endParaRPr>
          </a:p>
        </p:txBody>
      </p:sp>
      <p:sp>
        <p:nvSpPr>
          <p:cNvPr id="39" name="TextBox 38"/>
          <p:cNvSpPr txBox="1"/>
          <p:nvPr/>
        </p:nvSpPr>
        <p:spPr>
          <a:xfrm>
            <a:off x="600657" y="5920908"/>
            <a:ext cx="3744416" cy="646331"/>
          </a:xfrm>
          <a:prstGeom prst="rect">
            <a:avLst/>
          </a:prstGeom>
          <a:noFill/>
        </p:spPr>
        <p:txBody>
          <a:bodyPr wrap="square" rtlCol="0">
            <a:spAutoFit/>
          </a:bodyPr>
          <a:lstStyle/>
          <a:p>
            <a:r>
              <a:rPr lang="en-GB" b="1" dirty="0" smtClean="0">
                <a:solidFill>
                  <a:schemeClr val="bg2"/>
                </a:solidFill>
                <a:latin typeface="Arial" panose="020B0604020202020204" pitchFamily="34" charset="0"/>
                <a:cs typeface="Arial" panose="020B0604020202020204" pitchFamily="34" charset="0"/>
              </a:rPr>
              <a:t>Ensuring </a:t>
            </a:r>
            <a:r>
              <a:rPr lang="en-GB" b="1" dirty="0">
                <a:solidFill>
                  <a:schemeClr val="bg2"/>
                </a:solidFill>
                <a:latin typeface="Arial" panose="020B0604020202020204" pitchFamily="34" charset="0"/>
                <a:cs typeface="Arial" panose="020B0604020202020204" pitchFamily="34" charset="0"/>
              </a:rPr>
              <a:t>that the UK and the EU </a:t>
            </a:r>
            <a:r>
              <a:rPr lang="en-GB" b="1" dirty="0" smtClean="0">
                <a:solidFill>
                  <a:schemeClr val="bg2"/>
                </a:solidFill>
                <a:latin typeface="Arial" panose="020B0604020202020204" pitchFamily="34" charset="0"/>
                <a:cs typeface="Arial" panose="020B0604020202020204" pitchFamily="34" charset="0"/>
              </a:rPr>
              <a:t>honour </a:t>
            </a:r>
            <a:r>
              <a:rPr lang="en-GB" b="1" dirty="0">
                <a:solidFill>
                  <a:schemeClr val="bg2"/>
                </a:solidFill>
                <a:latin typeface="Arial" panose="020B0604020202020204" pitchFamily="34" charset="0"/>
                <a:cs typeface="Arial" panose="020B0604020202020204" pitchFamily="34" charset="0"/>
              </a:rPr>
              <a:t>all financial </a:t>
            </a:r>
            <a:r>
              <a:rPr lang="en-GB" b="1" dirty="0" smtClean="0">
                <a:solidFill>
                  <a:schemeClr val="bg2"/>
                </a:solidFill>
                <a:latin typeface="Arial" panose="020B0604020202020204" pitchFamily="34" charset="0"/>
                <a:cs typeface="Arial" panose="020B0604020202020204" pitchFamily="34" charset="0"/>
              </a:rPr>
              <a:t>obligations undertaken jointly while </a:t>
            </a:r>
            <a:r>
              <a:rPr lang="en-GB" b="1" dirty="0">
                <a:solidFill>
                  <a:schemeClr val="bg2"/>
                </a:solidFill>
                <a:latin typeface="Arial" panose="020B0604020202020204" pitchFamily="34" charset="0"/>
                <a:cs typeface="Arial" panose="020B0604020202020204" pitchFamily="34" charset="0"/>
              </a:rPr>
              <a:t>the UK was a </a:t>
            </a:r>
            <a:r>
              <a:rPr lang="en-GB" b="1" dirty="0" smtClean="0">
                <a:solidFill>
                  <a:schemeClr val="bg2"/>
                </a:solidFill>
                <a:latin typeface="Arial" panose="020B0604020202020204" pitchFamily="34" charset="0"/>
                <a:cs typeface="Arial" panose="020B0604020202020204" pitchFamily="34" charset="0"/>
              </a:rPr>
              <a:t>Member State.</a:t>
            </a:r>
            <a:endParaRPr lang="en-GB" b="1" dirty="0">
              <a:solidFill>
                <a:schemeClr val="bg2"/>
              </a:solidFill>
              <a:latin typeface="Arial" panose="020B0604020202020204" pitchFamily="34" charset="0"/>
              <a:cs typeface="Arial" panose="020B0604020202020204" pitchFamily="34" charset="0"/>
            </a:endParaRPr>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641" y="5978436"/>
            <a:ext cx="82296" cy="158496"/>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473" y="5249878"/>
            <a:ext cx="406173" cy="396000"/>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70" y="3504296"/>
            <a:ext cx="406173" cy="396000"/>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278" y="3717032"/>
            <a:ext cx="406173" cy="396000"/>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412" y="1795445"/>
            <a:ext cx="406173" cy="396000"/>
          </a:xfrm>
          <a:prstGeom prst="rect">
            <a:avLst/>
          </a:prstGeom>
        </p:spPr>
      </p:pic>
      <p:sp>
        <p:nvSpPr>
          <p:cNvPr id="46" name="TextBox 45"/>
          <p:cNvSpPr txBox="1"/>
          <p:nvPr/>
        </p:nvSpPr>
        <p:spPr>
          <a:xfrm>
            <a:off x="168610" y="1251780"/>
            <a:ext cx="8568952"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MAIN AREAS COVERED BY </a:t>
            </a:r>
            <a:r>
              <a:rPr lang="en-GB" sz="2000" b="1" dirty="0" smtClean="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WITHDRAWAL </a:t>
            </a:r>
            <a:r>
              <a:rPr lang="en-GB" sz="2000" b="1" dirty="0" smtClean="0">
                <a:latin typeface="Arial" panose="020B0604020202020204" pitchFamily="34" charset="0"/>
                <a:cs typeface="Arial" panose="020B0604020202020204" pitchFamily="34" charset="0"/>
              </a:rPr>
              <a:t>AGREEMENT (1/2)</a:t>
            </a:r>
            <a:endParaRPr lang="en-GB" sz="2000" b="1"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744" y="5934800"/>
            <a:ext cx="82296" cy="158496"/>
          </a:xfrm>
          <a:prstGeom prst="rect">
            <a:avLst/>
          </a:prstGeom>
        </p:spPr>
      </p:pic>
    </p:spTree>
    <p:extLst>
      <p:ext uri="{BB962C8B-B14F-4D97-AF65-F5344CB8AC3E}">
        <p14:creationId xmlns:p14="http://schemas.microsoft.com/office/powerpoint/2010/main" val="2588237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4753752" y="3489008"/>
            <a:ext cx="4255072" cy="588641"/>
          </a:xfrm>
          <a:prstGeom prst="rect">
            <a:avLst/>
          </a:prstGeom>
          <a:solidFill>
            <a:srgbClr val="0F5494"/>
          </a:solidFill>
          <a:ln>
            <a:noFill/>
          </a:ln>
          <a:effectLst/>
        </p:spPr>
        <p:txBody>
          <a:bodyPr vert="horz" wrap="square" lIns="91436" tIns="45718" rIns="91436" bIns="45718" numCol="1" rtlCol="0" anchor="ctr" anchorCtr="0" compatLnSpc="1">
            <a:prstTxWarp prst="textNoShape">
              <a:avLst/>
            </a:prstTxWarp>
          </a:bodyPr>
          <a:lstStyle/>
          <a:p>
            <a:pPr marL="3173" defTabSz="914243"/>
            <a:r>
              <a:rPr lang="en-GB" b="1" dirty="0" smtClean="0">
                <a:solidFill>
                  <a:schemeClr val="bg1"/>
                </a:solidFill>
                <a:latin typeface="Arial" panose="020B0604020202020204" pitchFamily="34" charset="0"/>
                <a:cs typeface="Arial" panose="020B0604020202020204" pitchFamily="34" charset="0"/>
              </a:rPr>
              <a:t>	</a:t>
            </a:r>
            <a:r>
              <a:rPr lang="en-GB" sz="1600" b="1" dirty="0" smtClean="0">
                <a:solidFill>
                  <a:schemeClr val="bg1"/>
                </a:solidFill>
                <a:latin typeface="Arial" panose="020B0604020202020204" pitchFamily="34" charset="0"/>
                <a:cs typeface="Arial" panose="020B0604020202020204" pitchFamily="34" charset="0"/>
              </a:rPr>
              <a:t>Protocol on Gibraltar</a:t>
            </a:r>
            <a:endParaRPr lang="en-GB" sz="1600" b="1" dirty="0">
              <a:solidFill>
                <a:schemeClr val="bg1"/>
              </a:solidFill>
              <a:latin typeface="Arial" panose="020B0604020202020204" pitchFamily="34" charset="0"/>
              <a:cs typeface="Arial" panose="020B0604020202020204" pitchFamily="34" charset="0"/>
            </a:endParaRPr>
          </a:p>
        </p:txBody>
      </p:sp>
      <p:sp>
        <p:nvSpPr>
          <p:cNvPr id="37" name="Rectangle 36"/>
          <p:cNvSpPr/>
          <p:nvPr/>
        </p:nvSpPr>
        <p:spPr bwMode="auto">
          <a:xfrm>
            <a:off x="4753752" y="4077649"/>
            <a:ext cx="4248472" cy="2087655"/>
          </a:xfrm>
          <a:prstGeom prst="rect">
            <a:avLst/>
          </a:prstGeom>
          <a:solidFill>
            <a:schemeClr val="accent5">
              <a:alpha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24" name="Rectangle 23"/>
          <p:cNvSpPr/>
          <p:nvPr/>
        </p:nvSpPr>
        <p:spPr bwMode="auto">
          <a:xfrm>
            <a:off x="254569" y="2276873"/>
            <a:ext cx="4248472" cy="1080119"/>
          </a:xfrm>
          <a:prstGeom prst="rect">
            <a:avLst/>
          </a:prstGeom>
          <a:solidFill>
            <a:schemeClr val="accent5">
              <a:alpha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3" name="Rectangle 2"/>
          <p:cNvSpPr/>
          <p:nvPr/>
        </p:nvSpPr>
        <p:spPr bwMode="auto">
          <a:xfrm>
            <a:off x="251519" y="1760238"/>
            <a:ext cx="4248473" cy="588641"/>
          </a:xfrm>
          <a:prstGeom prst="rect">
            <a:avLst/>
          </a:prstGeom>
          <a:solidFill>
            <a:srgbClr val="0F5494"/>
          </a:solidFill>
          <a:ln>
            <a:noFill/>
          </a:ln>
          <a:effectLst/>
        </p:spPr>
        <p:txBody>
          <a:bodyPr vert="horz" wrap="square" lIns="91436" tIns="45718" rIns="91436" bIns="45718" numCol="1" rtlCol="0" anchor="ctr" anchorCtr="0" compatLnSpc="1">
            <a:prstTxWarp prst="textNoShape">
              <a:avLst/>
            </a:prstTxWarp>
          </a:bodyPr>
          <a:lstStyle/>
          <a:p>
            <a:r>
              <a:rPr lang="en-GB" b="1" dirty="0">
                <a:solidFill>
                  <a:schemeClr val="bg1"/>
                </a:solidFill>
                <a:latin typeface="Arial" panose="020B0604020202020204" pitchFamily="34" charset="0"/>
                <a:cs typeface="Arial" panose="020B0604020202020204" pitchFamily="34" charset="0"/>
              </a:rPr>
              <a:t>	</a:t>
            </a:r>
            <a:r>
              <a:rPr lang="en-GB" sz="1600" b="1" dirty="0" smtClean="0">
                <a:solidFill>
                  <a:schemeClr val="bg1"/>
                </a:solidFill>
                <a:latin typeface="Arial" panose="020B0604020202020204" pitchFamily="34" charset="0"/>
                <a:cs typeface="Arial" panose="020B0604020202020204" pitchFamily="34" charset="0"/>
              </a:rPr>
              <a:t>Governance (Part VI)</a:t>
            </a:r>
            <a:endParaRPr lang="en-GB" sz="16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bwMode="auto">
          <a:xfrm>
            <a:off x="250059" y="3801617"/>
            <a:ext cx="4248472" cy="2363687"/>
          </a:xfrm>
          <a:prstGeom prst="rect">
            <a:avLst/>
          </a:prstGeom>
          <a:solidFill>
            <a:schemeClr val="accent5">
              <a:alpha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6" name="Rectangle 5"/>
          <p:cNvSpPr/>
          <p:nvPr/>
        </p:nvSpPr>
        <p:spPr bwMode="auto">
          <a:xfrm>
            <a:off x="256659" y="3489009"/>
            <a:ext cx="4255072" cy="588641"/>
          </a:xfrm>
          <a:prstGeom prst="rect">
            <a:avLst/>
          </a:prstGeom>
          <a:solidFill>
            <a:srgbClr val="0F5494"/>
          </a:solidFill>
          <a:ln>
            <a:noFill/>
          </a:ln>
          <a:effectLst/>
        </p:spPr>
        <p:txBody>
          <a:bodyPr vert="horz" wrap="square" lIns="91436" tIns="45718" rIns="91436" bIns="45718" numCol="1" rtlCol="0" anchor="ctr" anchorCtr="0" compatLnSpc="1">
            <a:prstTxWarp prst="textNoShape">
              <a:avLst/>
            </a:prstTxWarp>
          </a:bodyPr>
          <a:lstStyle/>
          <a:p>
            <a:pPr marL="3173" defTabSz="914243"/>
            <a:r>
              <a:rPr lang="en-GB" b="1" dirty="0" smtClean="0">
                <a:solidFill>
                  <a:schemeClr val="bg1"/>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Protocol</a:t>
            </a:r>
            <a:r>
              <a:rPr lang="en-GB" b="1" dirty="0" smtClean="0">
                <a:solidFill>
                  <a:schemeClr val="bg1"/>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on Ireland </a:t>
            </a:r>
            <a:endParaRPr lang="en-GB" sz="1600" b="1" dirty="0" smtClean="0">
              <a:solidFill>
                <a:schemeClr val="bg1"/>
              </a:solidFill>
              <a:latin typeface="Arial" panose="020B0604020202020204" pitchFamily="34" charset="0"/>
              <a:cs typeface="Arial" panose="020B0604020202020204" pitchFamily="34" charset="0"/>
            </a:endParaRPr>
          </a:p>
          <a:p>
            <a:pPr marL="3173" defTabSz="914243"/>
            <a:r>
              <a:rPr lang="en-GB" sz="1600" b="1" dirty="0">
                <a:solidFill>
                  <a:schemeClr val="bg1"/>
                </a:solidFill>
                <a:latin typeface="Arial" panose="020B0604020202020204" pitchFamily="34" charset="0"/>
                <a:cs typeface="Arial" panose="020B0604020202020204" pitchFamily="34" charset="0"/>
              </a:rPr>
              <a:t>	</a:t>
            </a:r>
            <a:r>
              <a:rPr lang="en-GB" sz="1600" b="1" dirty="0" smtClean="0">
                <a:solidFill>
                  <a:schemeClr val="bg1"/>
                </a:solidFill>
                <a:latin typeface="Arial" panose="020B0604020202020204" pitchFamily="34" charset="0"/>
                <a:cs typeface="Arial" panose="020B0604020202020204" pitchFamily="34" charset="0"/>
              </a:rPr>
              <a:t>and </a:t>
            </a:r>
            <a:r>
              <a:rPr lang="en-GB" sz="1600" b="1" dirty="0">
                <a:solidFill>
                  <a:schemeClr val="bg1"/>
                </a:solidFill>
                <a:latin typeface="Arial" panose="020B0604020202020204" pitchFamily="34" charset="0"/>
                <a:cs typeface="Arial" panose="020B0604020202020204" pitchFamily="34" charset="0"/>
              </a:rPr>
              <a:t>Northern Ireland  </a:t>
            </a:r>
          </a:p>
        </p:txBody>
      </p:sp>
      <p:sp>
        <p:nvSpPr>
          <p:cNvPr id="9" name="TextBox 8"/>
          <p:cNvSpPr txBox="1"/>
          <p:nvPr/>
        </p:nvSpPr>
        <p:spPr>
          <a:xfrm>
            <a:off x="611559" y="2420888"/>
            <a:ext cx="3888431" cy="830997"/>
          </a:xfrm>
          <a:prstGeom prst="rect">
            <a:avLst/>
          </a:prstGeom>
          <a:noFill/>
        </p:spPr>
        <p:txBody>
          <a:bodyPr wrap="square" rtlCol="0">
            <a:spAutoFit/>
          </a:bodyPr>
          <a:lstStyle/>
          <a:p>
            <a:r>
              <a:rPr lang="en-GB" b="1" dirty="0" smtClean="0">
                <a:solidFill>
                  <a:schemeClr val="bg2"/>
                </a:solidFill>
                <a:latin typeface="Arial" panose="020B0604020202020204" pitchFamily="34" charset="0"/>
                <a:cs typeface="Arial" panose="020B0604020202020204" pitchFamily="34" charset="0"/>
              </a:rPr>
              <a:t>Ensuring </a:t>
            </a:r>
            <a:r>
              <a:rPr lang="en-GB" b="1" dirty="0">
                <a:solidFill>
                  <a:schemeClr val="bg2"/>
                </a:solidFill>
                <a:latin typeface="Arial" panose="020B0604020202020204" pitchFamily="34" charset="0"/>
                <a:cs typeface="Arial" panose="020B0604020202020204" pitchFamily="34" charset="0"/>
              </a:rPr>
              <a:t>the </a:t>
            </a:r>
            <a:r>
              <a:rPr lang="en-GB" b="1" dirty="0" smtClean="0">
                <a:solidFill>
                  <a:schemeClr val="bg2"/>
                </a:solidFill>
                <a:latin typeface="Arial" panose="020B0604020202020204" pitchFamily="34" charset="0"/>
                <a:cs typeface="Arial" panose="020B0604020202020204" pitchFamily="34" charset="0"/>
              </a:rPr>
              <a:t>effective management</a:t>
            </a:r>
            <a:r>
              <a:rPr lang="en-GB" b="1" dirty="0">
                <a:solidFill>
                  <a:schemeClr val="bg2"/>
                </a:solidFill>
                <a:latin typeface="Arial" panose="020B0604020202020204" pitchFamily="34" charset="0"/>
                <a:cs typeface="Arial" panose="020B0604020202020204" pitchFamily="34" charset="0"/>
              </a:rPr>
              <a:t>, implementation and enforcement of the </a:t>
            </a:r>
            <a:r>
              <a:rPr lang="en-GB" b="1" dirty="0" smtClean="0">
                <a:solidFill>
                  <a:schemeClr val="bg2"/>
                </a:solidFill>
                <a:latin typeface="Arial" panose="020B0604020202020204" pitchFamily="34" charset="0"/>
                <a:cs typeface="Arial" panose="020B0604020202020204" pitchFamily="34" charset="0"/>
              </a:rPr>
              <a:t>agreement, including an effective dispute settlement mechanism.</a:t>
            </a:r>
            <a:endParaRPr lang="en-GB" b="1" dirty="0">
              <a:solidFill>
                <a:schemeClr val="bg2"/>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492896"/>
            <a:ext cx="82296" cy="15849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473" y="1856558"/>
            <a:ext cx="406173" cy="396000"/>
          </a:xfrm>
          <a:prstGeom prst="rect">
            <a:avLst/>
          </a:prstGeom>
        </p:spPr>
      </p:pic>
      <p:sp>
        <p:nvSpPr>
          <p:cNvPr id="19" name="TextBox 18"/>
          <p:cNvSpPr txBox="1"/>
          <p:nvPr/>
        </p:nvSpPr>
        <p:spPr>
          <a:xfrm>
            <a:off x="629054" y="4251324"/>
            <a:ext cx="3744416" cy="1754326"/>
          </a:xfrm>
          <a:prstGeom prst="rect">
            <a:avLst/>
          </a:prstGeom>
          <a:noFill/>
        </p:spPr>
        <p:txBody>
          <a:bodyPr wrap="square" rtlCol="0">
            <a:spAutoFit/>
          </a:bodyPr>
          <a:lstStyle/>
          <a:p>
            <a:r>
              <a:rPr lang="en-GB" b="1" dirty="0" smtClean="0">
                <a:solidFill>
                  <a:schemeClr val="bg2"/>
                </a:solidFill>
                <a:latin typeface="Arial" panose="020B0604020202020204" pitchFamily="34" charset="0"/>
                <a:cs typeface="Arial" panose="020B0604020202020204" pitchFamily="34" charset="0"/>
              </a:rPr>
              <a:t>No hard border between Ireland and Northern Ireland.</a:t>
            </a:r>
          </a:p>
          <a:p>
            <a:endParaRPr lang="en-GB" b="1" dirty="0">
              <a:solidFill>
                <a:schemeClr val="bg2"/>
              </a:solidFill>
              <a:latin typeface="Arial" panose="020B0604020202020204" pitchFamily="34" charset="0"/>
              <a:cs typeface="Arial" panose="020B0604020202020204" pitchFamily="34" charset="0"/>
            </a:endParaRPr>
          </a:p>
          <a:p>
            <a:r>
              <a:rPr lang="en-GB" b="1" dirty="0" smtClean="0">
                <a:solidFill>
                  <a:schemeClr val="bg2"/>
                </a:solidFill>
                <a:latin typeface="Arial" panose="020B0604020202020204" pitchFamily="34" charset="0"/>
                <a:cs typeface="Arial" panose="020B0604020202020204" pitchFamily="34" charset="0"/>
              </a:rPr>
              <a:t>No diminution of rights set out in the Good Friday (Belfast) Agreement 1998. North-South cooperation protected. </a:t>
            </a:r>
            <a:endParaRPr lang="en-GB" b="1" dirty="0">
              <a:solidFill>
                <a:schemeClr val="bg2"/>
              </a:solidFill>
              <a:latin typeface="Arial" panose="020B0604020202020204" pitchFamily="34" charset="0"/>
              <a:cs typeface="Arial" panose="020B0604020202020204" pitchFamily="34" charset="0"/>
            </a:endParaRPr>
          </a:p>
          <a:p>
            <a:r>
              <a:rPr lang="en-GB" b="1" dirty="0" smtClean="0">
                <a:solidFill>
                  <a:schemeClr val="bg2"/>
                </a:solidFill>
                <a:latin typeface="Arial" panose="020B0604020202020204" pitchFamily="34" charset="0"/>
                <a:cs typeface="Arial" panose="020B0604020202020204" pitchFamily="34" charset="0"/>
              </a:rPr>
              <a:t>Continuation of the Common Travel Area </a:t>
            </a:r>
            <a:r>
              <a:rPr lang="en-GB" b="1" dirty="0">
                <a:solidFill>
                  <a:schemeClr val="bg2"/>
                </a:solidFill>
                <a:latin typeface="Arial" panose="020B0604020202020204" pitchFamily="34" charset="0"/>
                <a:cs typeface="Arial" panose="020B0604020202020204" pitchFamily="34" charset="0"/>
              </a:rPr>
              <a:t>arrangements between Ireland and the UK, and </a:t>
            </a:r>
            <a:r>
              <a:rPr lang="en-GB" b="1" dirty="0" smtClean="0">
                <a:solidFill>
                  <a:schemeClr val="bg2"/>
                </a:solidFill>
                <a:latin typeface="Arial" panose="020B0604020202020204" pitchFamily="34" charset="0"/>
                <a:cs typeface="Arial" panose="020B0604020202020204" pitchFamily="34" charset="0"/>
              </a:rPr>
              <a:t>preservation of </a:t>
            </a:r>
            <a:r>
              <a:rPr lang="en-GB" b="1" dirty="0">
                <a:solidFill>
                  <a:schemeClr val="bg2"/>
                </a:solidFill>
                <a:latin typeface="Arial" panose="020B0604020202020204" pitchFamily="34" charset="0"/>
                <a:cs typeface="Arial" panose="020B0604020202020204" pitchFamily="34" charset="0"/>
              </a:rPr>
              <a:t>the Single Electricity </a:t>
            </a:r>
            <a:r>
              <a:rPr lang="en-GB" b="1" dirty="0" smtClean="0">
                <a:solidFill>
                  <a:schemeClr val="bg2"/>
                </a:solidFill>
                <a:latin typeface="Arial" panose="020B0604020202020204" pitchFamily="34" charset="0"/>
                <a:cs typeface="Arial" panose="020B0604020202020204" pitchFamily="34" charset="0"/>
              </a:rPr>
              <a:t>Market</a:t>
            </a:r>
            <a:endParaRPr lang="en-GB" dirty="0">
              <a:solidFill>
                <a:schemeClr val="bg2"/>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81" y="4313887"/>
            <a:ext cx="82296" cy="158496"/>
          </a:xfrm>
          <a:prstGeom prst="rect">
            <a:avLst/>
          </a:prstGeom>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909" y="4855259"/>
            <a:ext cx="82296" cy="158496"/>
          </a:xfrm>
          <a:prstGeom prst="rect">
            <a:avLst/>
          </a:prstGeom>
        </p:spPr>
      </p:pic>
      <p:sp>
        <p:nvSpPr>
          <p:cNvPr id="25" name="Rectangle 24"/>
          <p:cNvSpPr/>
          <p:nvPr/>
        </p:nvSpPr>
        <p:spPr bwMode="auto">
          <a:xfrm>
            <a:off x="4744419" y="2060848"/>
            <a:ext cx="4248472" cy="1260717"/>
          </a:xfrm>
          <a:prstGeom prst="rect">
            <a:avLst/>
          </a:prstGeom>
          <a:solidFill>
            <a:schemeClr val="accent5">
              <a:alpha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26" name="Rectangle 25"/>
          <p:cNvSpPr/>
          <p:nvPr/>
        </p:nvSpPr>
        <p:spPr bwMode="auto">
          <a:xfrm>
            <a:off x="4737818" y="1760237"/>
            <a:ext cx="4255072" cy="588641"/>
          </a:xfrm>
          <a:prstGeom prst="rect">
            <a:avLst/>
          </a:prstGeom>
          <a:solidFill>
            <a:srgbClr val="0F5494"/>
          </a:solidFill>
          <a:ln>
            <a:noFill/>
          </a:ln>
          <a:effectLst/>
        </p:spPr>
        <p:txBody>
          <a:bodyPr vert="horz" wrap="square" lIns="91436" tIns="45718" rIns="91436" bIns="45718" numCol="1" rtlCol="0" anchor="ctr" anchorCtr="0" compatLnSpc="1">
            <a:prstTxWarp prst="textNoShape">
              <a:avLst/>
            </a:prstTxWarp>
          </a:bodyPr>
          <a:lstStyle/>
          <a:p>
            <a:pPr marL="3173" defTabSz="914243"/>
            <a:r>
              <a:rPr lang="en-GB" b="1" dirty="0">
                <a:solidFill>
                  <a:schemeClr val="bg1"/>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Protocol on the Sovereign </a:t>
            </a:r>
            <a:r>
              <a:rPr lang="en-GB" sz="1600" b="1" dirty="0" smtClean="0">
                <a:solidFill>
                  <a:schemeClr val="bg1"/>
                </a:solidFill>
                <a:latin typeface="Arial" panose="020B0604020202020204" pitchFamily="34" charset="0"/>
                <a:cs typeface="Arial" panose="020B0604020202020204" pitchFamily="34" charset="0"/>
              </a:rPr>
              <a:t>Base </a:t>
            </a:r>
          </a:p>
          <a:p>
            <a:pPr marL="3173" defTabSz="914243"/>
            <a:r>
              <a:rPr lang="en-GB" sz="1600" b="1" dirty="0">
                <a:solidFill>
                  <a:schemeClr val="bg1"/>
                </a:solidFill>
                <a:latin typeface="Arial" panose="020B0604020202020204" pitchFamily="34" charset="0"/>
                <a:cs typeface="Arial" panose="020B0604020202020204" pitchFamily="34" charset="0"/>
              </a:rPr>
              <a:t>	</a:t>
            </a:r>
            <a:r>
              <a:rPr lang="en-GB" sz="1600" b="1" dirty="0" smtClean="0">
                <a:solidFill>
                  <a:schemeClr val="bg1"/>
                </a:solidFill>
                <a:latin typeface="Arial" panose="020B0604020202020204" pitchFamily="34" charset="0"/>
                <a:cs typeface="Arial" panose="020B0604020202020204" pitchFamily="34" charset="0"/>
              </a:rPr>
              <a:t>Areas (SBAs</a:t>
            </a:r>
            <a:r>
              <a:rPr lang="en-GB" sz="1600" b="1" dirty="0">
                <a:solidFill>
                  <a:schemeClr val="bg1"/>
                </a:solidFill>
                <a:latin typeface="Arial" panose="020B0604020202020204" pitchFamily="34" charset="0"/>
                <a:cs typeface="Arial" panose="020B0604020202020204" pitchFamily="34" charset="0"/>
              </a:rPr>
              <a:t>) in Cyprus</a:t>
            </a:r>
          </a:p>
        </p:txBody>
      </p:sp>
      <p:sp>
        <p:nvSpPr>
          <p:cNvPr id="27" name="TextBox 26"/>
          <p:cNvSpPr txBox="1"/>
          <p:nvPr/>
        </p:nvSpPr>
        <p:spPr>
          <a:xfrm>
            <a:off x="5093557" y="2527587"/>
            <a:ext cx="3744416" cy="461665"/>
          </a:xfrm>
          <a:prstGeom prst="rect">
            <a:avLst/>
          </a:prstGeom>
          <a:noFill/>
        </p:spPr>
        <p:txBody>
          <a:bodyPr wrap="square" rtlCol="0">
            <a:spAutoFit/>
          </a:bodyPr>
          <a:lstStyle/>
          <a:p>
            <a:r>
              <a:rPr lang="en-GB" b="1" dirty="0">
                <a:solidFill>
                  <a:schemeClr val="bg2"/>
                </a:solidFill>
                <a:latin typeface="Arial" panose="020B0604020202020204" pitchFamily="34" charset="0"/>
                <a:cs typeface="Arial" panose="020B0604020202020204" pitchFamily="34" charset="0"/>
              </a:rPr>
              <a:t>P</a:t>
            </a:r>
            <a:r>
              <a:rPr lang="en-GB" b="1" dirty="0" smtClean="0">
                <a:solidFill>
                  <a:schemeClr val="bg2"/>
                </a:solidFill>
                <a:latin typeface="Arial" panose="020B0604020202020204" pitchFamily="34" charset="0"/>
                <a:cs typeface="Arial" panose="020B0604020202020204" pitchFamily="34" charset="0"/>
              </a:rPr>
              <a:t>rotecting </a:t>
            </a:r>
            <a:r>
              <a:rPr lang="en-GB" b="1" dirty="0">
                <a:solidFill>
                  <a:schemeClr val="bg2"/>
                </a:solidFill>
                <a:latin typeface="Arial" panose="020B0604020202020204" pitchFamily="34" charset="0"/>
                <a:cs typeface="Arial" panose="020B0604020202020204" pitchFamily="34" charset="0"/>
              </a:rPr>
              <a:t>the interests of Cypriots </a:t>
            </a:r>
            <a:r>
              <a:rPr lang="en-GB" b="1" dirty="0" smtClean="0">
                <a:solidFill>
                  <a:schemeClr val="bg2"/>
                </a:solidFill>
                <a:latin typeface="Arial" panose="020B0604020202020204" pitchFamily="34" charset="0"/>
                <a:cs typeface="Arial" panose="020B0604020202020204" pitchFamily="34" charset="0"/>
              </a:rPr>
              <a:t>who live </a:t>
            </a:r>
            <a:r>
              <a:rPr lang="en-GB" b="1" dirty="0">
                <a:solidFill>
                  <a:schemeClr val="bg2"/>
                </a:solidFill>
                <a:latin typeface="Arial" panose="020B0604020202020204" pitchFamily="34" charset="0"/>
                <a:cs typeface="Arial" panose="020B0604020202020204" pitchFamily="34" charset="0"/>
              </a:rPr>
              <a:t>and work in the Sovereign Base </a:t>
            </a:r>
            <a:r>
              <a:rPr lang="en-GB" b="1" dirty="0" smtClean="0">
                <a:solidFill>
                  <a:schemeClr val="bg2"/>
                </a:solidFill>
                <a:latin typeface="Arial" panose="020B0604020202020204" pitchFamily="34" charset="0"/>
                <a:cs typeface="Arial" panose="020B0604020202020204" pitchFamily="34" charset="0"/>
              </a:rPr>
              <a:t>Areas.</a:t>
            </a:r>
            <a:endParaRPr lang="en-GB" b="1" dirty="0">
              <a:solidFill>
                <a:schemeClr val="bg2"/>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8935" y="4393135"/>
            <a:ext cx="82296" cy="158496"/>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130" y="2622432"/>
            <a:ext cx="82296" cy="158496"/>
          </a:xfrm>
          <a:prstGeom prst="rect">
            <a:avLst/>
          </a:prstGeom>
        </p:spPr>
      </p:pic>
      <p:sp>
        <p:nvSpPr>
          <p:cNvPr id="39" name="TextBox 38"/>
          <p:cNvSpPr txBox="1"/>
          <p:nvPr/>
        </p:nvSpPr>
        <p:spPr>
          <a:xfrm>
            <a:off x="5009080" y="4334342"/>
            <a:ext cx="3744416" cy="1015663"/>
          </a:xfrm>
          <a:prstGeom prst="rect">
            <a:avLst/>
          </a:prstGeom>
          <a:noFill/>
        </p:spPr>
        <p:txBody>
          <a:bodyPr wrap="square" rtlCol="0">
            <a:spAutoFit/>
          </a:bodyPr>
          <a:lstStyle/>
          <a:p>
            <a:r>
              <a:rPr lang="en-GB" b="1" dirty="0">
                <a:solidFill>
                  <a:schemeClr val="bg2"/>
                </a:solidFill>
                <a:latin typeface="Arial" panose="020B0604020202020204" pitchFamily="34" charset="0"/>
                <a:cs typeface="Arial" panose="020B0604020202020204" pitchFamily="34" charset="0"/>
              </a:rPr>
              <a:t>Providing for </a:t>
            </a:r>
            <a:r>
              <a:rPr lang="en-GB" b="1" dirty="0" smtClean="0">
                <a:solidFill>
                  <a:schemeClr val="bg2"/>
                </a:solidFill>
                <a:latin typeface="Arial" panose="020B0604020202020204" pitchFamily="34" charset="0"/>
                <a:cs typeface="Arial" panose="020B0604020202020204" pitchFamily="34" charset="0"/>
              </a:rPr>
              <a:t>administrative cooperation </a:t>
            </a:r>
            <a:r>
              <a:rPr lang="en-GB" b="1" dirty="0">
                <a:solidFill>
                  <a:schemeClr val="bg2"/>
                </a:solidFill>
                <a:latin typeface="Arial" panose="020B0604020202020204" pitchFamily="34" charset="0"/>
                <a:cs typeface="Arial" panose="020B0604020202020204" pitchFamily="34" charset="0"/>
              </a:rPr>
              <a:t>between Spain and the UK in respect of Gibraltar </a:t>
            </a:r>
            <a:r>
              <a:rPr lang="en-GB" b="1" dirty="0" smtClean="0">
                <a:solidFill>
                  <a:schemeClr val="bg2"/>
                </a:solidFill>
                <a:latin typeface="Arial" panose="020B0604020202020204" pitchFamily="34" charset="0"/>
                <a:cs typeface="Arial" panose="020B0604020202020204" pitchFamily="34" charset="0"/>
              </a:rPr>
              <a:t>in </a:t>
            </a:r>
            <a:r>
              <a:rPr lang="en-GB" b="1" dirty="0">
                <a:solidFill>
                  <a:schemeClr val="bg2"/>
                </a:solidFill>
                <a:latin typeface="Arial" panose="020B0604020202020204" pitchFamily="34" charset="0"/>
                <a:cs typeface="Arial" panose="020B0604020202020204" pitchFamily="34" charset="0"/>
              </a:rPr>
              <a:t>a number of policy areas during the transition period and on the </a:t>
            </a:r>
            <a:r>
              <a:rPr lang="en-GB" b="1" dirty="0" smtClean="0">
                <a:solidFill>
                  <a:schemeClr val="bg2"/>
                </a:solidFill>
                <a:latin typeface="Arial" panose="020B0604020202020204" pitchFamily="34" charset="0"/>
                <a:cs typeface="Arial" panose="020B0604020202020204" pitchFamily="34" charset="0"/>
              </a:rPr>
              <a:t>implementation of </a:t>
            </a:r>
            <a:r>
              <a:rPr lang="en-GB" b="1" dirty="0">
                <a:solidFill>
                  <a:schemeClr val="bg2"/>
                </a:solidFill>
                <a:latin typeface="Arial" panose="020B0604020202020204" pitchFamily="34" charset="0"/>
                <a:cs typeface="Arial" panose="020B0604020202020204" pitchFamily="34" charset="0"/>
              </a:rPr>
              <a:t>the citizens' rights part of the Withdrawal Agreement. </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9541" y="1838306"/>
            <a:ext cx="406173" cy="396000"/>
          </a:xfrm>
          <a:prstGeom prst="rect">
            <a:avLst/>
          </a:prstGeom>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909" y="5418348"/>
            <a:ext cx="82296" cy="158496"/>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710" y="3578780"/>
            <a:ext cx="406173" cy="396000"/>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9541" y="3545436"/>
            <a:ext cx="406173" cy="396000"/>
          </a:xfrm>
          <a:prstGeom prst="rect">
            <a:avLst/>
          </a:prstGeom>
        </p:spPr>
      </p:pic>
      <p:sp>
        <p:nvSpPr>
          <p:cNvPr id="29" name="TextBox 28"/>
          <p:cNvSpPr txBox="1"/>
          <p:nvPr/>
        </p:nvSpPr>
        <p:spPr>
          <a:xfrm>
            <a:off x="168610" y="1251780"/>
            <a:ext cx="8568952"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MAIN AREAS COVERED BY </a:t>
            </a:r>
            <a:r>
              <a:rPr lang="en-GB" sz="2000" b="1" dirty="0" smtClean="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WITHDRAWAL </a:t>
            </a:r>
            <a:r>
              <a:rPr lang="en-GB" sz="2000" b="1" dirty="0" smtClean="0">
                <a:latin typeface="Arial" panose="020B0604020202020204" pitchFamily="34" charset="0"/>
                <a:cs typeface="Arial" panose="020B0604020202020204" pitchFamily="34" charset="0"/>
              </a:rPr>
              <a:t>AGREEMENT (2/2)</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0730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Clr>
                <a:srgbClr val="0F5494"/>
              </a:buClr>
              <a:buNone/>
            </a:pPr>
            <a:endParaRPr lang="en-GB" i="0" dirty="0" smtClean="0"/>
          </a:p>
          <a:p>
            <a:pPr lvl="1">
              <a:buClr>
                <a:srgbClr val="0F5494"/>
              </a:buClr>
            </a:pPr>
            <a:r>
              <a:rPr lang="en-GB" dirty="0" smtClean="0"/>
              <a:t>Customs: Articles 47-50 (Title II of Part III)</a:t>
            </a:r>
          </a:p>
          <a:p>
            <a:pPr lvl="1">
              <a:buClr>
                <a:srgbClr val="0F5494"/>
              </a:buClr>
            </a:pPr>
            <a:r>
              <a:rPr lang="en-GB" i="0" dirty="0" smtClean="0"/>
              <a:t>Value Added Tax and Excise: Articles 51-53 (Title III of Part III)</a:t>
            </a:r>
          </a:p>
          <a:p>
            <a:pPr marL="0" indent="0">
              <a:buClr>
                <a:srgbClr val="0F5494"/>
              </a:buClr>
              <a:buNone/>
            </a:pPr>
            <a:endParaRPr lang="en-GB" i="0" dirty="0"/>
          </a:p>
          <a:p>
            <a:pPr marL="0" indent="0">
              <a:buClr>
                <a:srgbClr val="0F5494"/>
              </a:buClr>
              <a:buNone/>
            </a:pPr>
            <a:endParaRPr lang="en-GB" i="0" dirty="0" smtClean="0"/>
          </a:p>
          <a:p>
            <a:pPr marL="0" indent="0">
              <a:buClr>
                <a:srgbClr val="0F5494"/>
              </a:buClr>
              <a:buNone/>
            </a:pPr>
            <a:r>
              <a:rPr lang="en-GB" i="0" dirty="0" smtClean="0"/>
              <a:t>Basic principle: </a:t>
            </a:r>
          </a:p>
          <a:p>
            <a:pPr marL="0" indent="0">
              <a:buClr>
                <a:srgbClr val="0F5494"/>
              </a:buClr>
              <a:buNone/>
            </a:pPr>
            <a:r>
              <a:rPr lang="en-GB" i="0" dirty="0" smtClean="0"/>
              <a:t>‘grandfathering’ of EU rules for ongoing procedures and movements at the end of the transition period</a:t>
            </a:r>
            <a:endParaRPr lang="en-GB" i="0" dirty="0"/>
          </a:p>
        </p:txBody>
      </p:sp>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7</a:t>
            </a:fld>
            <a:endParaRPr lang="en-GB" altLang="en-US"/>
          </a:p>
        </p:txBody>
      </p:sp>
      <p:sp>
        <p:nvSpPr>
          <p:cNvPr id="7" name="Title 1"/>
          <p:cNvSpPr>
            <a:spLocks noGrp="1"/>
          </p:cNvSpPr>
          <p:nvPr>
            <p:ph type="title"/>
          </p:nvPr>
        </p:nvSpPr>
        <p:spPr>
          <a:xfrm>
            <a:off x="395288" y="1556792"/>
            <a:ext cx="8229600" cy="1368673"/>
          </a:xfrm>
        </p:spPr>
        <p:txBody>
          <a:bodyPr/>
          <a:lstStyle/>
          <a:p>
            <a:pPr algn="ctr"/>
            <a:r>
              <a:rPr lang="en-GB" dirty="0"/>
              <a:t>The Withdrawal Agreement</a:t>
            </a:r>
            <a:br>
              <a:rPr lang="en-GB" dirty="0"/>
            </a:br>
            <a:r>
              <a:rPr lang="en-GB" b="0" dirty="0"/>
              <a:t>Separation </a:t>
            </a:r>
            <a:r>
              <a:rPr lang="en-GB" b="0" dirty="0" smtClean="0"/>
              <a:t>issues</a:t>
            </a:r>
            <a:br>
              <a:rPr lang="en-GB" b="0" dirty="0" smtClean="0"/>
            </a:br>
            <a:endParaRPr lang="en-GB" sz="2400" dirty="0"/>
          </a:p>
        </p:txBody>
      </p:sp>
    </p:spTree>
    <p:extLst>
      <p:ext uri="{BB962C8B-B14F-4D97-AF65-F5344CB8AC3E}">
        <p14:creationId xmlns:p14="http://schemas.microsoft.com/office/powerpoint/2010/main" val="3258907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556792"/>
            <a:ext cx="8229600" cy="1368673"/>
          </a:xfrm>
        </p:spPr>
        <p:txBody>
          <a:bodyPr/>
          <a:lstStyle/>
          <a:p>
            <a:pPr algn="ctr"/>
            <a:r>
              <a:rPr lang="en-GB" dirty="0"/>
              <a:t>The Withdrawal Agreement</a:t>
            </a:r>
            <a:br>
              <a:rPr lang="en-GB" dirty="0"/>
            </a:br>
            <a:r>
              <a:rPr lang="en-GB" b="0" dirty="0"/>
              <a:t>Separation issues</a:t>
            </a:r>
            <a:br>
              <a:rPr lang="en-GB" b="0" dirty="0"/>
            </a:br>
            <a:r>
              <a:rPr lang="en-GB" sz="2400" b="0" dirty="0"/>
              <a:t>Customs: Articles 47-50 (Title II of Part III)</a:t>
            </a:r>
            <a:endParaRPr lang="en-GB" sz="2400" dirty="0"/>
          </a:p>
        </p:txBody>
      </p:sp>
      <p:sp>
        <p:nvSpPr>
          <p:cNvPr id="3" name="Content Placeholder 2"/>
          <p:cNvSpPr>
            <a:spLocks noGrp="1"/>
          </p:cNvSpPr>
          <p:nvPr>
            <p:ph idx="1"/>
          </p:nvPr>
        </p:nvSpPr>
        <p:spPr>
          <a:xfrm>
            <a:off x="457200" y="3212355"/>
            <a:ext cx="8229600" cy="3529013"/>
          </a:xfrm>
        </p:spPr>
        <p:txBody>
          <a:bodyPr/>
          <a:lstStyle/>
          <a:p>
            <a:pPr marL="0" indent="0">
              <a:buClr>
                <a:srgbClr val="0F5494"/>
              </a:buClr>
              <a:buNone/>
            </a:pPr>
            <a:r>
              <a:rPr lang="en-GB" dirty="0" smtClean="0"/>
              <a:t>Article 47</a:t>
            </a:r>
          </a:p>
          <a:p>
            <a:pPr lvl="1">
              <a:buClr>
                <a:srgbClr val="0F5494"/>
              </a:buClr>
            </a:pPr>
            <a:r>
              <a:rPr lang="en-US" b="0" dirty="0" smtClean="0"/>
              <a:t>Customs procedures started before the end of the transition period can be </a:t>
            </a:r>
            <a:r>
              <a:rPr lang="en-US" b="0" dirty="0" err="1" smtClean="0"/>
              <a:t>finalised</a:t>
            </a:r>
            <a:r>
              <a:rPr lang="en-US" b="0" dirty="0" smtClean="0"/>
              <a:t> after withdrawal on the basis of the rules and requirements applied before</a:t>
            </a:r>
          </a:p>
          <a:p>
            <a:pPr lvl="1">
              <a:buClr>
                <a:srgbClr val="0F5494"/>
              </a:buClr>
            </a:pPr>
            <a:endParaRPr lang="en-US" b="0" dirty="0" smtClean="0"/>
          </a:p>
          <a:p>
            <a:pPr lvl="1">
              <a:buClr>
                <a:srgbClr val="0F5494"/>
              </a:buClr>
            </a:pPr>
            <a:r>
              <a:rPr lang="en-US" b="0" dirty="0" smtClean="0"/>
              <a:t>Pre-conditions: </a:t>
            </a:r>
            <a:r>
              <a:rPr lang="en-US" b="0" u="sng" dirty="0" smtClean="0"/>
              <a:t>status of the goods </a:t>
            </a:r>
            <a:r>
              <a:rPr lang="en-US" b="0" dirty="0" smtClean="0"/>
              <a:t>(Union or non-Union) is to be demonstrated &amp; that transport of a </a:t>
            </a:r>
            <a:r>
              <a:rPr lang="en-US" b="0" u="sng" dirty="0" smtClean="0"/>
              <a:t>movement has started before the end of the transition period</a:t>
            </a:r>
            <a:endParaRPr lang="en-GB" b="0" i="0" u="sng" dirty="0" smtClean="0"/>
          </a:p>
        </p:txBody>
      </p:sp>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8</a:t>
            </a:fld>
            <a:endParaRPr lang="en-GB" altLang="en-US"/>
          </a:p>
        </p:txBody>
      </p:sp>
    </p:spTree>
    <p:extLst>
      <p:ext uri="{BB962C8B-B14F-4D97-AF65-F5344CB8AC3E}">
        <p14:creationId xmlns:p14="http://schemas.microsoft.com/office/powerpoint/2010/main" val="3276764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3212976"/>
            <a:ext cx="7705104" cy="2412578"/>
          </a:xfrm>
        </p:spPr>
        <p:txBody>
          <a:bodyPr/>
          <a:lstStyle/>
          <a:p>
            <a:pPr marL="0" indent="0">
              <a:buClr>
                <a:srgbClr val="0F5494"/>
              </a:buClr>
              <a:buNone/>
            </a:pPr>
            <a:r>
              <a:rPr lang="en-GB" dirty="0" smtClean="0"/>
              <a:t>Article 48 – § 1</a:t>
            </a:r>
          </a:p>
          <a:p>
            <a:pPr marL="0" indent="0">
              <a:buClr>
                <a:srgbClr val="0F5494"/>
              </a:buClr>
              <a:buNone/>
            </a:pPr>
            <a:endParaRPr lang="en-GB" dirty="0" smtClean="0"/>
          </a:p>
          <a:p>
            <a:pPr lvl="1">
              <a:buClr>
                <a:srgbClr val="0F5494"/>
              </a:buClr>
            </a:pPr>
            <a:r>
              <a:rPr lang="en-US" b="0" dirty="0"/>
              <a:t>Waiving the need for a </a:t>
            </a:r>
            <a:r>
              <a:rPr lang="en-US" dirty="0"/>
              <a:t>pre-arrival</a:t>
            </a:r>
            <a:r>
              <a:rPr lang="en-US" b="0" dirty="0"/>
              <a:t> entry summary declaration (ENS) in case this has been lodged before the end of the transition </a:t>
            </a:r>
            <a:r>
              <a:rPr lang="en-US" b="0" dirty="0" smtClean="0"/>
              <a:t>period</a:t>
            </a:r>
          </a:p>
          <a:p>
            <a:pPr marL="457200" lvl="1" indent="0">
              <a:buClr>
                <a:srgbClr val="0F5494"/>
              </a:buClr>
              <a:buNone/>
            </a:pPr>
            <a:endParaRPr lang="en-GB" dirty="0" smtClean="0"/>
          </a:p>
        </p:txBody>
      </p:sp>
      <p:sp>
        <p:nvSpPr>
          <p:cNvPr id="4" name="Slide Number Placeholder 3"/>
          <p:cNvSpPr>
            <a:spLocks noGrp="1"/>
          </p:cNvSpPr>
          <p:nvPr>
            <p:ph type="sldNum" sz="quarter" idx="12"/>
          </p:nvPr>
        </p:nvSpPr>
        <p:spPr/>
        <p:txBody>
          <a:bodyPr/>
          <a:lstStyle/>
          <a:p>
            <a:pPr>
              <a:defRPr/>
            </a:pPr>
            <a:fld id="{48748504-8F57-425E-A68B-FC75946D62D7}" type="slidenum">
              <a:rPr lang="en-GB" altLang="en-US" smtClean="0"/>
              <a:pPr>
                <a:defRPr/>
              </a:pPr>
              <a:t>9</a:t>
            </a:fld>
            <a:endParaRPr lang="en-GB" altLang="en-US"/>
          </a:p>
        </p:txBody>
      </p:sp>
      <p:sp>
        <p:nvSpPr>
          <p:cNvPr id="7" name="Title 1"/>
          <p:cNvSpPr txBox="1">
            <a:spLocks/>
          </p:cNvSpPr>
          <p:nvPr/>
        </p:nvSpPr>
        <p:spPr bwMode="auto">
          <a:xfrm>
            <a:off x="395288" y="1556792"/>
            <a:ext cx="8229600" cy="1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smtClean="0"/>
              <a:t>The Withdrawal Agreement</a:t>
            </a:r>
            <a:br>
              <a:rPr lang="en-GB" kern="0" smtClean="0"/>
            </a:br>
            <a:r>
              <a:rPr lang="en-GB" b="0" kern="0" smtClean="0"/>
              <a:t>Separation issues</a:t>
            </a:r>
            <a:br>
              <a:rPr lang="en-GB" b="0" kern="0" smtClean="0"/>
            </a:br>
            <a:r>
              <a:rPr lang="en-GB" sz="2400" b="0" kern="0" smtClean="0"/>
              <a:t>Customs: Articles 47-50 (Title II of Part III)</a:t>
            </a:r>
            <a:endParaRPr lang="en-GB" sz="2400" kern="0" dirty="0"/>
          </a:p>
        </p:txBody>
      </p:sp>
    </p:spTree>
    <p:extLst>
      <p:ext uri="{BB962C8B-B14F-4D97-AF65-F5344CB8AC3E}">
        <p14:creationId xmlns:p14="http://schemas.microsoft.com/office/powerpoint/2010/main" val="964594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ADCDFB7532C3842A2EB4B7941CE3A40" ma:contentTypeVersion="4" ma:contentTypeDescription="Vytvořit nový dokument" ma:contentTypeScope="" ma:versionID="0d6d072662d0c10dcca4085e45811c2d">
  <xsd:schema xmlns:xsd="http://www.w3.org/2001/XMLSchema" xmlns:xs="http://www.w3.org/2001/XMLSchema" xmlns:p="http://schemas.microsoft.com/office/2006/metadata/properties" xmlns:ns1="http://schemas.microsoft.com/sharepoint/v3" targetNamespace="http://schemas.microsoft.com/office/2006/metadata/properties" ma:root="true" ma:fieldsID="f26fb6c70d70f4e6fa83ea1e674c03f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Datum zahájení plánování je sloupec webu, který vytvořila funkce Publikování. Používá se k zadání data a času, od kterého se tato stránka začne návštěvníkům webu zobrazovat." ma:hidden="true" ma:internalName="PublishingStartDate">
      <xsd:simpleType>
        <xsd:restriction base="dms:Unknown"/>
      </xsd:simpleType>
    </xsd:element>
    <xsd:element name="PublishingExpirationDate" ma:index="5" nillable="true" ma:displayName="Scheduling End Date" ma:description="Datum ukončení plánování je sloupec webu, který vytvořila funkce Publikování. Používá se k zadání data a času, od kterého se tato stránka už nebude návštěvníkům webu zobrazova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Typ obsahu" ma:readOnly="true"/>
        <xsd:element ref="dc:title" minOccurs="0" maxOccurs="1" ma:index="3"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0F1FF84-AF0F-46C6-94D2-1E1AB33979F3}"/>
</file>

<file path=customXml/itemProps2.xml><?xml version="1.0" encoding="utf-8"?>
<ds:datastoreItem xmlns:ds="http://schemas.openxmlformats.org/officeDocument/2006/customXml" ds:itemID="{4448D55E-BCCD-4A3D-A825-256B9CE3676A}"/>
</file>

<file path=customXml/itemProps3.xml><?xml version="1.0" encoding="utf-8"?>
<ds:datastoreItem xmlns:ds="http://schemas.openxmlformats.org/officeDocument/2006/customXml" ds:itemID="{60F53707-013A-4D05-AFA1-7690740D5CF8}"/>
</file>

<file path=docProps/app.xml><?xml version="1.0" encoding="utf-8"?>
<Properties xmlns="http://schemas.openxmlformats.org/officeDocument/2006/extended-properties" xmlns:vt="http://schemas.openxmlformats.org/officeDocument/2006/docPropsVTypes">
  <Template>blank</Template>
  <TotalTime>14616</TotalTime>
  <Words>1588</Words>
  <Application>Microsoft Office PowerPoint</Application>
  <PresentationFormat>On-screen Show (4:3)</PresentationFormat>
  <Paragraphs>247</Paragraphs>
  <Slides>30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EC Square Sans Cond Pro</vt:lpstr>
      <vt:lpstr>Verdana</vt:lpstr>
      <vt:lpstr>Wingdings</vt:lpstr>
      <vt:lpstr>Blank</vt:lpstr>
      <vt:lpstr>1_Blank</vt:lpstr>
      <vt:lpstr>   Customs and Indirect tax matters  on the withdrawal of  the United Kingdom  from the European Union</vt:lpstr>
      <vt:lpstr>Taskforce on Article 50 negotiations with the United Kingdom</vt:lpstr>
      <vt:lpstr>PowerPoint Presentation</vt:lpstr>
      <vt:lpstr>PowerPoint Presentation</vt:lpstr>
      <vt:lpstr>PowerPoint Presentation</vt:lpstr>
      <vt:lpstr>PowerPoint Presentation</vt:lpstr>
      <vt:lpstr>The Withdrawal Agreement Separation issues </vt:lpstr>
      <vt:lpstr>The Withdrawal Agreement Separation issues Customs: Articles 47-50 (Title II of Part 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Preparedness</vt:lpstr>
      <vt:lpstr>PowerPoint Presentation</vt:lpstr>
      <vt:lpstr>The Future Relationship</vt:lpstr>
      <vt:lpstr>PowerPoint Presentation</vt:lpstr>
      <vt:lpstr>PowerPoint Presentation</vt:lpstr>
      <vt:lpstr>PowerPoint Presentation</vt:lpstr>
      <vt:lpstr>PowerPoint Presentation</vt:lpstr>
      <vt:lpstr>Future relationship</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RULES</dc:title>
  <dc:creator>Marco.Abate@ec.europa.eu</dc:creator>
  <cp:lastModifiedBy>HUPPERETZ Jozef (TF50)</cp:lastModifiedBy>
  <cp:revision>772</cp:revision>
  <cp:lastPrinted>2017-09-06T12:19:46Z</cp:lastPrinted>
  <dcterms:created xsi:type="dcterms:W3CDTF">2015-01-16T05:59:11Z</dcterms:created>
  <dcterms:modified xsi:type="dcterms:W3CDTF">2018-12-11T10:39:29Z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0x0101001ADCDFB7532C3842A2EB4B7941CE3A40</vt:lpwstr>
  </property>
  <property fmtid="{D5CDD505-2E9C-101B-9397-08002B2CF9AE}" pid="3" name="Order">
    <vt:r8>1400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