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56" r:id="rId5"/>
    <p:sldId id="358" r:id="rId6"/>
    <p:sldId id="359" r:id="rId7"/>
    <p:sldId id="360" r:id="rId8"/>
    <p:sldId id="361" r:id="rId9"/>
    <p:sldId id="362" r:id="rId10"/>
    <p:sldId id="357" r:id="rId11"/>
    <p:sldId id="258" r:id="rId12"/>
    <p:sldId id="272" r:id="rId13"/>
    <p:sldId id="273" r:id="rId14"/>
    <p:sldId id="259" r:id="rId15"/>
    <p:sldId id="278" r:id="rId16"/>
    <p:sldId id="281" r:id="rId17"/>
    <p:sldId id="285" r:id="rId18"/>
    <p:sldId id="286" r:id="rId19"/>
    <p:sldId id="366" r:id="rId20"/>
    <p:sldId id="297" r:id="rId21"/>
    <p:sldId id="298" r:id="rId22"/>
    <p:sldId id="299" r:id="rId23"/>
    <p:sldId id="301" r:id="rId24"/>
    <p:sldId id="284" r:id="rId25"/>
    <p:sldId id="302" r:id="rId26"/>
    <p:sldId id="303" r:id="rId27"/>
    <p:sldId id="304" r:id="rId28"/>
    <p:sldId id="306" r:id="rId29"/>
    <p:sldId id="274" r:id="rId30"/>
    <p:sldId id="318" r:id="rId31"/>
    <p:sldId id="363" r:id="rId32"/>
    <p:sldId id="365" r:id="rId33"/>
    <p:sldId id="364" r:id="rId34"/>
    <p:sldId id="319" r:id="rId35"/>
    <p:sldId id="355" r:id="rId36"/>
    <p:sldId id="320" r:id="rId37"/>
    <p:sldId id="321" r:id="rId38"/>
    <p:sldId id="32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7" autoAdjust="0"/>
  </p:normalViewPr>
  <p:slideViewPr>
    <p:cSldViewPr>
      <p:cViewPr varScale="1">
        <p:scale>
          <a:sx n="60" d="100"/>
          <a:sy n="60" d="100"/>
        </p:scale>
        <p:origin x="10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30D67-FCA5-42A6-8142-208D3C0D0B16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1388-AA2D-481B-8265-997BC20AEF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09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1388-AA2D-481B-8265-997BC20AEF92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3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1388-AA2D-481B-8265-997BC20AEF92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5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1388-AA2D-481B-8265-997BC20AEF92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773A-03DB-4C57-A365-80929D67C61B}" type="datetimeFigureOut">
              <a:rPr lang="cs-CZ" smtClean="0"/>
              <a:pPr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AF28-E70F-436C-A470-CB48CEBB7B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CF77.1DC015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592288"/>
          </a:xfrm>
        </p:spPr>
        <p:txBody>
          <a:bodyPr>
            <a:normAutofit/>
          </a:bodyPr>
          <a:lstStyle/>
          <a:p>
            <a:r>
              <a:rPr lang="cs-CZ" sz="6000" b="1" dirty="0" err="1" smtClean="0">
                <a:solidFill>
                  <a:srgbClr val="FFFF00"/>
                </a:solidFill>
              </a:rPr>
              <a:t>Intrastat</a:t>
            </a:r>
            <a:endParaRPr lang="cs-CZ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3528392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Nařízení Evropského parlamentu a Rady (ES) č. 638/2004 o statistice Společenství obchodu se zbožím mezi členskými státy a o zrušení nařízení Rady (EHS) č. 3330/91, v platném znění</a:t>
            </a:r>
            <a:endParaRPr lang="cs-CZ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97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Co se vykazuje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cs-CZ" sz="3600" dirty="0">
                <a:solidFill>
                  <a:srgbClr val="FFFF00"/>
                </a:solidFill>
              </a:rPr>
              <a:t>Čl. 2 nařízení č. 638/2004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a) </a:t>
            </a:r>
            <a:r>
              <a:rPr lang="cs-CZ" sz="3600" b="1" i="1" dirty="0" smtClean="0">
                <a:solidFill>
                  <a:srgbClr val="FFFF00"/>
                </a:solidFill>
              </a:rPr>
              <a:t>Zbožím</a:t>
            </a:r>
            <a:r>
              <a:rPr lang="cs-CZ" sz="3600" dirty="0" smtClean="0">
                <a:solidFill>
                  <a:srgbClr val="FFFF00"/>
                </a:solidFill>
              </a:rPr>
              <a:t> se rozumí veškerý movitý majetek včetně elektrického proudu;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b) </a:t>
            </a:r>
            <a:r>
              <a:rPr lang="cs-CZ" sz="3600" b="1" i="1" dirty="0" smtClean="0">
                <a:solidFill>
                  <a:srgbClr val="FFFF00"/>
                </a:solidFill>
              </a:rPr>
              <a:t>Zvláštním zbožím nebo pohybem zboží </a:t>
            </a:r>
            <a:r>
              <a:rPr lang="cs-CZ" sz="3600" dirty="0" smtClean="0">
                <a:solidFill>
                  <a:srgbClr val="FFFF00"/>
                </a:solidFill>
              </a:rPr>
              <a:t>se rozumí zboží nebo pohyb zboží, které svou povahou vyžadují přijetí zvláštních ustanovení, zejména technické plodiny, lodě a letadla, produkty získávané z moře, zboží dodávané na lodě a do letadel, časově rozložené zásilky, vojenské zboží, zboží určené pro zařízení na volném moři nebo z nich pocházející, kosmické lodě, části motorových vozidel nebo letadel a odpadové produkty;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Statistické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rgbClr val="FFFF00"/>
                </a:solidFill>
              </a:rPr>
              <a:t>Čl. </a:t>
            </a:r>
            <a:r>
              <a:rPr lang="cs-CZ" dirty="0" smtClean="0">
                <a:solidFill>
                  <a:srgbClr val="FFFF00"/>
                </a:solidFill>
              </a:rPr>
              <a:t>4 </a:t>
            </a:r>
            <a:r>
              <a:rPr lang="cs-CZ" dirty="0">
                <a:solidFill>
                  <a:srgbClr val="FFFF00"/>
                </a:solidFill>
              </a:rPr>
              <a:t>nařízení č. 638/2004 </a:t>
            </a:r>
            <a:endParaRPr lang="cs-CZ" dirty="0" smtClean="0">
              <a:solidFill>
                <a:srgbClr val="FFFF00"/>
              </a:solidFill>
            </a:endParaRPr>
          </a:p>
          <a:p>
            <a:pPr marL="0" indent="539750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Statistické území členských států odpovídá jejich celnímu území, </a:t>
            </a:r>
            <a:r>
              <a:rPr lang="pl-PL" dirty="0" smtClean="0">
                <a:solidFill>
                  <a:srgbClr val="FFFF00"/>
                </a:solidFill>
              </a:rPr>
              <a:t>jak je vymezeno v článku 3 nařízení Rady (EHS) č. 2913/92</a:t>
            </a:r>
            <a:r>
              <a:rPr lang="cs-CZ" dirty="0" smtClean="0">
                <a:solidFill>
                  <a:srgbClr val="FFFF00"/>
                </a:solidFill>
              </a:rPr>
              <a:t>, kterým se vydává celní kodex Společenství, v platném znění.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Referenční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2400"/>
              </a:spcBef>
              <a:buNone/>
            </a:pPr>
            <a:r>
              <a:rPr lang="cs-CZ" b="1" dirty="0">
                <a:solidFill>
                  <a:srgbClr val="FFFF00"/>
                </a:solidFill>
              </a:rPr>
              <a:t>Čl. 6 </a:t>
            </a:r>
            <a:r>
              <a:rPr lang="cs-CZ" dirty="0">
                <a:solidFill>
                  <a:srgbClr val="FFFF00"/>
                </a:solidFill>
              </a:rPr>
              <a:t>nařízení č. 638/2004 </a:t>
            </a:r>
            <a:endParaRPr lang="cs-CZ" dirty="0" smtClean="0">
              <a:solidFill>
                <a:srgbClr val="FFFF00"/>
              </a:solidFill>
            </a:endParaRPr>
          </a:p>
          <a:p>
            <a:pPr marL="0" indent="539750" algn="just">
              <a:spcBef>
                <a:spcPts val="24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1. Referenčním obdobím je u informací, které mají být poskytovány v souladu s článkem 5, kalendářní měsíc odeslání nebo přijetí zboží.</a:t>
            </a:r>
          </a:p>
          <a:p>
            <a:pPr marL="0" indent="539750" algn="just">
              <a:spcBef>
                <a:spcPts val="24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2. Aby bylo zohledněno propojení s povinnostmi souvisejícími s daní z přidané hodnoty (DPH) a se clem, může Komise referenční období upravit.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Kdo je zpravodajskou osobou?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Čl. 7 </a:t>
            </a:r>
            <a:r>
              <a:rPr lang="cs-CZ" dirty="0">
                <a:solidFill>
                  <a:srgbClr val="FFFF00"/>
                </a:solidFill>
              </a:rPr>
              <a:t>nařízení č. 638/2004 </a:t>
            </a:r>
            <a:endParaRPr lang="cs-CZ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l-PL" dirty="0" smtClean="0">
              <a:solidFill>
                <a:srgbClr val="FFFF00"/>
              </a:solidFill>
            </a:endParaRPr>
          </a:p>
          <a:p>
            <a:pPr marL="0" indent="452438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1. Stranami odpovědnými za poskytování informací do systému </a:t>
            </a:r>
            <a:r>
              <a:rPr lang="cs-CZ" dirty="0" smtClean="0">
                <a:solidFill>
                  <a:srgbClr val="FFFF00"/>
                </a:solidFill>
              </a:rPr>
              <a:t>Intrastat jsou: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a) osoba povinná k dani ve smyslu hlavy III směrnice Rady </a:t>
            </a:r>
            <a:r>
              <a:rPr lang="pl-PL" dirty="0" smtClean="0">
                <a:solidFill>
                  <a:srgbClr val="FFFF00"/>
                </a:solidFill>
              </a:rPr>
              <a:t>2006/112/ES ze dne 28. listopadu 2006 o společném systému daně </a:t>
            </a:r>
            <a:r>
              <a:rPr lang="cs-CZ" dirty="0" smtClean="0">
                <a:solidFill>
                  <a:srgbClr val="FFFF00"/>
                </a:solidFill>
              </a:rPr>
              <a:t>z přidané hodnoty </a:t>
            </a:r>
            <a:r>
              <a:rPr lang="cs-CZ" b="1" i="1" dirty="0" smtClean="0">
                <a:solidFill>
                  <a:srgbClr val="FFFF00"/>
                </a:solidFill>
              </a:rPr>
              <a:t>v členském státě odeslání</a:t>
            </a:r>
            <a:r>
              <a:rPr lang="cs-CZ" dirty="0" smtClean="0">
                <a:solidFill>
                  <a:srgbClr val="FFFF00"/>
                </a:solidFill>
              </a:rPr>
              <a:t>, která: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i) uzavřela smlouvu, na jejímž základě došlo k odeslání zboží, s výjimkou smluv o přepravě, nebo není-li tomu tak,</a:t>
            </a:r>
          </a:p>
          <a:p>
            <a:pPr algn="just">
              <a:buNone/>
            </a:pPr>
            <a:r>
              <a:rPr lang="cs-CZ" dirty="0" err="1" smtClean="0">
                <a:solidFill>
                  <a:srgbClr val="FFFF00"/>
                </a:solidFill>
              </a:rPr>
              <a:t>ii</a:t>
            </a:r>
            <a:r>
              <a:rPr lang="cs-CZ" dirty="0" smtClean="0">
                <a:solidFill>
                  <a:srgbClr val="FFFF00"/>
                </a:solidFill>
              </a:rPr>
              <a:t>) odesílá zboží nebo zajišťuje odeslání zboží, nebo není-li tomu tak,</a:t>
            </a:r>
          </a:p>
          <a:p>
            <a:pPr algn="just">
              <a:buNone/>
            </a:pPr>
            <a:r>
              <a:rPr lang="cs-CZ" dirty="0" err="1" smtClean="0">
                <a:solidFill>
                  <a:srgbClr val="FFFF00"/>
                </a:solidFill>
              </a:rPr>
              <a:t>iii</a:t>
            </a:r>
            <a:r>
              <a:rPr lang="cs-CZ" dirty="0" smtClean="0">
                <a:solidFill>
                  <a:srgbClr val="FFFF00"/>
                </a:solidFill>
              </a:rPr>
              <a:t>) vlastní zboží, které je předmětem odeslání,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nebo její daňový zástupce podle článku 204 směrnice 2006/112/ES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Kdo je zpravodajskou osobou?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b) osoba povinná k dani ve smyslu hlavy III směrnice 2006/112/ES </a:t>
            </a:r>
            <a:r>
              <a:rPr lang="cs-CZ" b="1" i="1" dirty="0" smtClean="0">
                <a:solidFill>
                  <a:srgbClr val="FFFF00"/>
                </a:solidFill>
              </a:rPr>
              <a:t>v členském státě přijetí</a:t>
            </a:r>
            <a:r>
              <a:rPr lang="cs-CZ" dirty="0" smtClean="0">
                <a:solidFill>
                  <a:srgbClr val="FFFF00"/>
                </a:solidFill>
              </a:rPr>
              <a:t>, která: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i) uzavřela smlouvu, na jejímž základě došlo k dodání zboží, s výjimkou smluv o přepravě, nebo není-li tomu tak,</a:t>
            </a:r>
          </a:p>
          <a:p>
            <a:pPr algn="just">
              <a:buNone/>
            </a:pPr>
            <a:r>
              <a:rPr lang="cs-CZ" dirty="0" err="1" smtClean="0">
                <a:solidFill>
                  <a:srgbClr val="FFFF00"/>
                </a:solidFill>
              </a:rPr>
              <a:t>ii</a:t>
            </a:r>
            <a:r>
              <a:rPr lang="cs-CZ" dirty="0" smtClean="0">
                <a:solidFill>
                  <a:srgbClr val="FFFF00"/>
                </a:solidFill>
              </a:rPr>
              <a:t>) přebírá dodávku zboží nebo zajišťuje dodávku zboží, nebo není-li tomu tak,</a:t>
            </a:r>
          </a:p>
          <a:p>
            <a:pPr algn="just">
              <a:buNone/>
            </a:pPr>
            <a:r>
              <a:rPr lang="cs-CZ" dirty="0" err="1" smtClean="0">
                <a:solidFill>
                  <a:srgbClr val="FFFF00"/>
                </a:solidFill>
              </a:rPr>
              <a:t>iii</a:t>
            </a:r>
            <a:r>
              <a:rPr lang="cs-CZ" dirty="0" smtClean="0">
                <a:solidFill>
                  <a:srgbClr val="FFFF00"/>
                </a:solidFill>
              </a:rPr>
              <a:t>) vlastní zboží, které je předmětem dodání,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 nebo její daňový zástupce podle článku 204 směrnice 2006/112/ES.</a:t>
            </a:r>
            <a:endParaRPr lang="cs-CZ" b="1" dirty="0" smtClean="0">
              <a:solidFill>
                <a:srgbClr val="FFFF00"/>
              </a:solidFill>
            </a:endParaRPr>
          </a:p>
          <a:p>
            <a:pPr marL="0" indent="539750" algn="just">
              <a:spcBef>
                <a:spcPts val="24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2. Strany odpovědné za poskytování informací mohou tuto povinnost přenést na třetí stranu; </a:t>
            </a:r>
            <a:r>
              <a:rPr lang="cs-CZ" b="1" i="1" dirty="0" smtClean="0">
                <a:solidFill>
                  <a:srgbClr val="FFFF00"/>
                </a:solidFill>
              </a:rPr>
              <a:t>takové přenesení však v žádném případě nesnižuje odpovědnost uvedené strany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Statistický práh pro vykazování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 každém členském státu EU je rozdílní práh pro vykazování dat </a:t>
            </a:r>
            <a:r>
              <a:rPr lang="cs-CZ" dirty="0" err="1" smtClean="0">
                <a:solidFill>
                  <a:srgbClr val="FFFF00"/>
                </a:solidFill>
              </a:rPr>
              <a:t>Intrastatu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V České republice existují dva statistické prahy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 odeslání zboží – 8.000.000,- Kč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 přijaté zboží – 8.000.000,- Kč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57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Příloha – Definice statistických údajů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1. </a:t>
            </a:r>
            <a:r>
              <a:rPr lang="cs-CZ" b="1" dirty="0" smtClean="0">
                <a:solidFill>
                  <a:srgbClr val="FFFF00"/>
                </a:solidFill>
              </a:rPr>
              <a:t>Partnerský členský stát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a) Partnerským členským státem je v případě přijetí členský stát zaslání. Tím se rozumí členský stát odeslání v případech, kdy zboží vstupuje přímo z jiného členského státu. Pokud zboží při tranzitu před příchodem do členského státu přijetí vstoupilo do jednoho či více členských států a v těchto státech se zdržovalo nebo bylo předmětem právních úkonů nesouvisejících s jeho přepravou (např. změna vlastnictví), považuje se za členský stát zaslání poslední členský stát, ve kterém se zboží zdržovalo nebo ve kterém byly učiněny takový právní úkony.</a:t>
            </a:r>
          </a:p>
          <a:p>
            <a:pPr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b) Partnerským členským státem je v případě odeslání členský stát určení. Tím se rozumí poslední členský stát, o kterém se v době odeslání ví, že do něj má být zboží zasláno.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Příloha – Definice statistických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2. </a:t>
            </a:r>
            <a:r>
              <a:rPr lang="cs-CZ" b="1" dirty="0" smtClean="0">
                <a:solidFill>
                  <a:srgbClr val="FFFF00"/>
                </a:solidFill>
              </a:rPr>
              <a:t>Množství zboží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Množství zboží může být vyjádřeno dvěma způsoby: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a) pomocí vlastní hmotnosti, kterou se rozumí skutečná hmotnost zboží bez všech obalů;</a:t>
            </a:r>
          </a:p>
          <a:p>
            <a:pPr marL="182563" indent="-182563">
              <a:buNone/>
            </a:pPr>
            <a:r>
              <a:rPr lang="cs-CZ" dirty="0" smtClean="0">
                <a:solidFill>
                  <a:srgbClr val="FFFF00"/>
                </a:solidFill>
              </a:rPr>
              <a:t>b) pomocí doplňkových jednotek, kterými se rozumí další možné jednotky měření množství jiné než vlastní hmotnost, jak je podrobně popsáno v nařízení Komise, kterým se každoročně aktualizuje kombinovaná nomenklatura.</a:t>
            </a:r>
          </a:p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3. </a:t>
            </a:r>
            <a:r>
              <a:rPr lang="cs-CZ" b="1" dirty="0" smtClean="0">
                <a:solidFill>
                  <a:srgbClr val="FFFF00"/>
                </a:solidFill>
              </a:rPr>
              <a:t>Hodnota zboží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Hodnota zboží může být vyjádřena dvěma způsoby:</a:t>
            </a:r>
          </a:p>
          <a:p>
            <a:pPr marL="269875" indent="-269875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a) zdanitelnou částkou, která představuje hodnotu, již je třeba určit pro daňové účely v souladu se směrnicí 2006/112/ES;</a:t>
            </a:r>
          </a:p>
          <a:p>
            <a:pPr marL="269875" indent="-269875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b) statistickou hodnotou, kterou se rozumí hodnota vypočítaná na vnitrostátní hranici členských států. Tato hodnota zahrnuje pouze vzniklé vedlejší náklady (dopravné, pojištění) v případě odeslání na přepravním úseku nacházejícím se na území členského státu odeslání a v případě přijetí na přepravním úseku nacházejícím se mimo území členského státu přijetí. V případech odeslání se jedná o hodnotu FOB (free on </a:t>
            </a:r>
            <a:r>
              <a:rPr lang="cs-CZ" dirty="0" err="1" smtClean="0">
                <a:solidFill>
                  <a:srgbClr val="FFFF00"/>
                </a:solidFill>
              </a:rPr>
              <a:t>board</a:t>
            </a:r>
            <a:r>
              <a:rPr lang="cs-CZ" dirty="0" smtClean="0">
                <a:solidFill>
                  <a:srgbClr val="FFFF00"/>
                </a:solidFill>
              </a:rPr>
              <a:t>), v případech přijetí o hodnotu CIF (</a:t>
            </a:r>
            <a:r>
              <a:rPr lang="cs-CZ" dirty="0" err="1" smtClean="0">
                <a:solidFill>
                  <a:srgbClr val="FFFF00"/>
                </a:solidFill>
              </a:rPr>
              <a:t>cost</a:t>
            </a:r>
            <a:r>
              <a:rPr lang="cs-CZ" dirty="0" smtClean="0">
                <a:solidFill>
                  <a:srgbClr val="FFFF00"/>
                </a:solidFill>
              </a:rPr>
              <a:t>, </a:t>
            </a:r>
            <a:r>
              <a:rPr lang="cs-CZ" dirty="0" err="1" smtClean="0">
                <a:solidFill>
                  <a:srgbClr val="FFFF00"/>
                </a:solidFill>
              </a:rPr>
              <a:t>insurance</a:t>
            </a:r>
            <a:r>
              <a:rPr lang="cs-CZ" dirty="0" smtClean="0">
                <a:solidFill>
                  <a:srgbClr val="FFFF00"/>
                </a:solidFill>
              </a:rPr>
              <a:t>, </a:t>
            </a:r>
            <a:r>
              <a:rPr lang="cs-CZ" dirty="0" err="1" smtClean="0">
                <a:solidFill>
                  <a:srgbClr val="FFFF00"/>
                </a:solidFill>
              </a:rPr>
              <a:t>freight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Příloha – Definice statistických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4. </a:t>
            </a:r>
            <a:r>
              <a:rPr lang="cs-CZ" b="1" dirty="0" smtClean="0">
                <a:solidFill>
                  <a:srgbClr val="FFFF00"/>
                </a:solidFill>
              </a:rPr>
              <a:t>Povaha transakce</a:t>
            </a:r>
          </a:p>
          <a:p>
            <a:pPr marL="0" indent="53975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Povahou transakce se rozumí různé charakteristiky (nákup/prodej, práce vykonávané ve smluvním vztahu apod.), které jsou považovány za užitečné </a:t>
            </a:r>
            <a:r>
              <a:rPr lang="pl-PL" dirty="0" smtClean="0">
                <a:solidFill>
                  <a:srgbClr val="FFFF00"/>
                </a:solidFill>
              </a:rPr>
              <a:t>pro rozlišení jedné transakce od druhé.</a:t>
            </a:r>
          </a:p>
          <a:p>
            <a:pPr algn="ctr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5. </a:t>
            </a:r>
            <a:r>
              <a:rPr lang="cs-CZ" b="1" dirty="0" smtClean="0">
                <a:solidFill>
                  <a:srgbClr val="FFFF00"/>
                </a:solidFill>
              </a:rPr>
              <a:t>Země původu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a) Zemí původu se – pouze v případě přijetí – rozumí země, odkud zboží pochází.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b) Za zboží pocházející z určité země se považuje zboží, které bylo zcela získáno nebo vyrobeno v této zemi.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c) V případě zboží, na jehož výrobě se podílelo více zemí, se předpokládá, že pochází ze země, kde došlo k poslednímu podstatnému hospodářsky zdůvodněnému zpracování nebo opracování, které bylo provedeno v podnicích k tomu vybavených a které vyústilo v nový výrobek nebo představuje důležitý stupeň výroby.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Statistika zahraničního </a:t>
            </a:r>
            <a:r>
              <a:rPr lang="cs-CZ" b="1" dirty="0" smtClean="0">
                <a:solidFill>
                  <a:srgbClr val="FFFF00"/>
                </a:solidFill>
              </a:rPr>
              <a:t>obchodu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Statistiku zahraničního obchodu</a:t>
            </a:r>
            <a:r>
              <a:rPr lang="cs-CZ" dirty="0">
                <a:solidFill>
                  <a:srgbClr val="FFFF00"/>
                </a:solidFill>
              </a:rPr>
              <a:t> vytváří ČSÚ. Jedná se o souhrn </a:t>
            </a:r>
            <a:r>
              <a:rPr lang="cs-CZ" i="1" dirty="0">
                <a:solidFill>
                  <a:srgbClr val="FFFF00"/>
                </a:solidFill>
              </a:rPr>
              <a:t>statistiky služeb</a:t>
            </a:r>
            <a:r>
              <a:rPr lang="cs-CZ" dirty="0">
                <a:solidFill>
                  <a:srgbClr val="FFFF00"/>
                </a:solidFill>
              </a:rPr>
              <a:t> a </a:t>
            </a:r>
            <a:r>
              <a:rPr lang="cs-CZ" i="1" dirty="0">
                <a:solidFill>
                  <a:srgbClr val="FFFF00"/>
                </a:solidFill>
              </a:rPr>
              <a:t>statistiky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i="1" dirty="0">
                <a:solidFill>
                  <a:srgbClr val="FFFF00"/>
                </a:solidFill>
              </a:rPr>
              <a:t>pohyby zboží.</a:t>
            </a:r>
            <a:endParaRPr lang="cs-CZ" dirty="0">
              <a:solidFill>
                <a:srgbClr val="FFFF00"/>
              </a:solidFill>
            </a:endParaRPr>
          </a:p>
          <a:p>
            <a:pPr lvl="0" algn="just"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Statistika služeb </a:t>
            </a:r>
            <a:r>
              <a:rPr lang="cs-CZ" dirty="0">
                <a:solidFill>
                  <a:srgbClr val="FFFF00"/>
                </a:solidFill>
              </a:rPr>
              <a:t>– jedná se o statistiku přeshraničních služeb. Například jde o příjezdy turistů, odjezdy tuzemců na zahraniční dovolenou, poskytování různých služeb tuzemci v zahraničí, přeshraniční platby, apod. Tuto statistiku vytváří ČSÚ z </a:t>
            </a:r>
            <a:r>
              <a:rPr lang="cs-CZ" b="1" i="1" dirty="0">
                <a:solidFill>
                  <a:srgbClr val="FFFF00"/>
                </a:solidFill>
              </a:rPr>
              <a:t>jiných zdrojů dat, než jsou data CS ČR</a:t>
            </a:r>
            <a:r>
              <a:rPr lang="cs-CZ" dirty="0">
                <a:solidFill>
                  <a:srgbClr val="FFFF00"/>
                </a:solidFill>
              </a:rPr>
              <a:t>. Celní správa ČR údaje této statistiky nesbírá ani nekontroluje.</a:t>
            </a:r>
          </a:p>
          <a:p>
            <a:pPr lvl="0" algn="just"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Statistika pohybu zboží </a:t>
            </a:r>
            <a:r>
              <a:rPr lang="cs-CZ" dirty="0">
                <a:solidFill>
                  <a:srgbClr val="FFFF00"/>
                </a:solidFill>
              </a:rPr>
              <a:t>– jedná se o statistiku pohybu zboží přes hranice ČR. Statistika pohybu zboží se skládá ze dvou statistik a to </a:t>
            </a:r>
            <a:r>
              <a:rPr lang="cs-CZ" i="1" dirty="0">
                <a:solidFill>
                  <a:srgbClr val="FFFF00"/>
                </a:solidFill>
              </a:rPr>
              <a:t>statistiky obchodu se zbožím s nečlenskými státy EU </a:t>
            </a:r>
            <a:r>
              <a:rPr lang="cs-CZ" dirty="0">
                <a:solidFill>
                  <a:srgbClr val="FFFF00"/>
                </a:solidFill>
              </a:rPr>
              <a:t>(tzv. </a:t>
            </a:r>
            <a:r>
              <a:rPr lang="cs-CZ" dirty="0" err="1">
                <a:solidFill>
                  <a:srgbClr val="FFFF00"/>
                </a:solidFill>
              </a:rPr>
              <a:t>Extrastat</a:t>
            </a:r>
            <a:r>
              <a:rPr lang="cs-CZ" dirty="0">
                <a:solidFill>
                  <a:srgbClr val="FFFF00"/>
                </a:solidFill>
              </a:rPr>
              <a:t>) a </a:t>
            </a:r>
            <a:r>
              <a:rPr lang="cs-CZ" i="1" dirty="0">
                <a:solidFill>
                  <a:srgbClr val="FFFF00"/>
                </a:solidFill>
              </a:rPr>
              <a:t>statistiky obchodu se zbožím s členskými státy EU</a:t>
            </a:r>
            <a:r>
              <a:rPr lang="cs-CZ" dirty="0">
                <a:solidFill>
                  <a:srgbClr val="FFFF00"/>
                </a:solidFill>
              </a:rPr>
              <a:t> (tzv. </a:t>
            </a:r>
            <a:r>
              <a:rPr lang="cs-CZ" dirty="0" err="1">
                <a:solidFill>
                  <a:srgbClr val="FFFF00"/>
                </a:solidFill>
              </a:rPr>
              <a:t>Intrastat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73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Příloha – Definice statistických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7. </a:t>
            </a:r>
            <a:r>
              <a:rPr lang="cs-CZ" b="1" dirty="0" smtClean="0">
                <a:solidFill>
                  <a:srgbClr val="FFFF00"/>
                </a:solidFill>
              </a:rPr>
              <a:t>Dodací podmínky</a:t>
            </a:r>
          </a:p>
          <a:p>
            <a:pPr marL="0" indent="53975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Dodacími podmínkami se rozumí ta ustanovení kupní smlouvy, která stanoví povinnosti prodávajícího a kupujícího v souladu s podmínkami </a:t>
            </a:r>
            <a:r>
              <a:rPr lang="cs-CZ" dirty="0" err="1" smtClean="0">
                <a:solidFill>
                  <a:srgbClr val="FFFF00"/>
                </a:solidFill>
              </a:rPr>
              <a:t>Incoterms</a:t>
            </a:r>
            <a:r>
              <a:rPr lang="cs-CZ" dirty="0" smtClean="0">
                <a:solidFill>
                  <a:srgbClr val="FFFF00"/>
                </a:solidFill>
              </a:rPr>
              <a:t> Mezinárodní obchodní komory.</a:t>
            </a:r>
          </a:p>
          <a:p>
            <a:pPr algn="ctr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8. </a:t>
            </a:r>
            <a:r>
              <a:rPr lang="cs-CZ" b="1" dirty="0" smtClean="0">
                <a:solidFill>
                  <a:srgbClr val="FFFF00"/>
                </a:solidFill>
              </a:rPr>
              <a:t>Druh dopravy</a:t>
            </a:r>
          </a:p>
          <a:p>
            <a:pPr marL="0" indent="53975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Druh dopravy je určen aktivními dopravními prostředky, kterými zboží, v případě odeslání, podle očekávání opustilo statistické území členského státu odeslání, a aktivními dopravními prostředky, kterými zboží, v případě přijetí, podle očekávání vstoupilo na statistické území členského státu přijetí.</a:t>
            </a:r>
          </a:p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9. </a:t>
            </a:r>
            <a:r>
              <a:rPr lang="cs-CZ" b="1" dirty="0" smtClean="0">
                <a:solidFill>
                  <a:srgbClr val="FFFF00"/>
                </a:solidFill>
              </a:rPr>
              <a:t>Statistický režim</a:t>
            </a:r>
          </a:p>
          <a:p>
            <a:pPr marL="0" indent="53975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Statistickým režimem se rozumí různé charakteristiky, které jsou považovány za užitečné při rozlišování různých typů přijetí/odeslání pro statistické účely.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392488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cs-CZ" sz="3600" b="1" dirty="0" smtClean="0">
                <a:solidFill>
                  <a:srgbClr val="FFFF00"/>
                </a:solidFill>
              </a:rPr>
              <a:t>Nařízení</a:t>
            </a:r>
            <a:r>
              <a:rPr lang="de-DE" sz="3600" b="1" dirty="0" smtClean="0">
                <a:solidFill>
                  <a:srgbClr val="FFFF00"/>
                </a:solidFill>
              </a:rPr>
              <a:t> </a:t>
            </a:r>
            <a:r>
              <a:rPr lang="cs-CZ" sz="3600" b="1" dirty="0" smtClean="0">
                <a:solidFill>
                  <a:srgbClr val="FFFF00"/>
                </a:solidFill>
              </a:rPr>
              <a:t>Komise</a:t>
            </a:r>
            <a:r>
              <a:rPr lang="de-DE" sz="3600" b="1" dirty="0" smtClean="0">
                <a:solidFill>
                  <a:srgbClr val="FFFF00"/>
                </a:solidFill>
              </a:rPr>
              <a:t> (ES) č. 1982/2004</a:t>
            </a:r>
            <a:r>
              <a:rPr lang="pl-PL" sz="3600" b="1" dirty="0" smtClean="0">
                <a:solidFill>
                  <a:srgbClr val="FFFF00"/>
                </a:solidFill>
              </a:rPr>
              <a:t>, </a:t>
            </a:r>
            <a:r>
              <a:rPr lang="cs-CZ" sz="3600" b="1" dirty="0" smtClean="0">
                <a:solidFill>
                  <a:srgbClr val="FFFF00"/>
                </a:solidFill>
              </a:rPr>
              <a:t>kterým se provádí nařízení Evropského parlamentu a Rady (ES) č. 638/2004 o statistice Společenství obchodu se zbožím mezi členskými státy a o zrušení nařízení Komise (ES) č. 1901/2000 a (EHS) č. 3590/92, v platném znění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Čl. 2 - Vyňaté zboží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 marL="0" indent="539750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Zboží uvedené v příloze I se vyjímá ze statistiky obchodu se zbožím mezi členskými státy, která se předává Komisi (</a:t>
            </a:r>
            <a:r>
              <a:rPr lang="cs-CZ" dirty="0" err="1" smtClean="0">
                <a:solidFill>
                  <a:srgbClr val="FFFF00"/>
                </a:solidFill>
              </a:rPr>
              <a:t>Eurostat</a:t>
            </a:r>
            <a:r>
              <a:rPr lang="cs-CZ" dirty="0" smtClean="0">
                <a:solidFill>
                  <a:srgbClr val="FFFF00"/>
                </a:solidFill>
              </a:rPr>
              <a:t>).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Seznam zboží vyňatého ze statistiky obchodu se zbožím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a) měnové zlato;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b) platební prostředky, které jsou zákonnými platidly a cennými papíry, včetně prostředků, které jsou platbami za služby jako například poštovné, daně, uživatelské poplatky;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c) zboží pro dočasné použití či po něm (například nájem, půjčka, operační leasing), pokud jsou splněny všechny tyto podmínky: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není nebo nebylo plánováno či uskutečněno žádné přepracování,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předpokládaná doba dočasného použití neměla nebo nemá přesáhnout 24 měsíců,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odeslání/přijetí nesmí být deklarováno jako dodání/pořízení pro účely DPH;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d) zboží, které se pohybuje mezi: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členským státem a jeho územními enklávami v jiných členských státech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a hostitelským členským státem a územními enklávami jiných členských států nebo mezinárodními organizacemi.</a:t>
            </a:r>
          </a:p>
          <a:p>
            <a:pPr marL="0" indent="269875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Územní enklávy zahrnují velvyslanectví a národní ozbrojené síly umístěné mimo území mateřské země;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Seznam zboží vyňatého ze statistiky obchodu se zbožím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e) zboží používané jako nosiče informací zpracovaných na zakázku odběratele včetně softwaru;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f) software, který se stahuje z internetu;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g) bezplatně dodané zboží, které samo o sobě není předmětem obchodní transakce, jestliže jediným účelem jeho pohybu je příprava nebo podpora plánované následné obchodní transakce ve smyslu předvedení vlastností zboží nebo služeb, jako je například: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reklamní materiál,</a:t>
            </a:r>
          </a:p>
          <a:p>
            <a:pPr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— obchodní vzorky;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h) zboží určené k opravě a po opravě a náhradní díly určené k jeho opravě a při ní nahrazené nefunkční díly;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i) dopravní prostředky, které se při výkonu práce pohybují, včetně odpalovacích zařízení kosmických lodí během vystřelení do vesmíru.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Článek 4 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2438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1. Strany odpovědné za poskytování informací do systému Intrastat </a:t>
            </a:r>
            <a:r>
              <a:rPr lang="cs-CZ" dirty="0" smtClean="0">
                <a:solidFill>
                  <a:srgbClr val="FFFF00"/>
                </a:solidFill>
              </a:rPr>
              <a:t>mají na vyžádání národních úřadů povinnost dokázat správnost poskytnutých statistických informací.</a:t>
            </a:r>
          </a:p>
          <a:p>
            <a:pPr marL="0" indent="452438" algn="just">
              <a:spcBef>
                <a:spcPts val="30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2. Povinnost dle odstavce 1 se omezuje na údaje, které musí poskytovatel statistických informací předkládat kompetentním daňovým úřadům v souvislosti s pohybem zboží uvnitř Společenství.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592288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FF00"/>
                </a:solidFill>
              </a:rPr>
              <a:t>Právní úprava ČR</a:t>
            </a:r>
            <a:endParaRPr lang="cs-CZ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FFFF00"/>
                </a:solidFill>
              </a:rPr>
              <a:t>Zákon č. 13/1993 Sb., celní zákon, ve znění pozdějších předpisů</a:t>
            </a:r>
            <a:endParaRPr lang="cs-CZ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§ 319 - </a:t>
            </a:r>
            <a:r>
              <a:rPr lang="cs-CZ" sz="3600" b="1" dirty="0">
                <a:solidFill>
                  <a:srgbClr val="FFFF00"/>
                </a:solidFill>
              </a:rPr>
              <a:t>Sběr, zpracování a kontrola statistických údajů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cs-CZ" sz="2300" dirty="0">
                <a:solidFill>
                  <a:srgbClr val="FFFF00"/>
                </a:solidFill>
              </a:rPr>
              <a:t>(3) Celní orgány zabezpečují sběr, zpracování, prvotní a následnou kontrolu údajů o obchodu se zbožím mezi Českou republikou a ostatními členskými státy Evropské unie, jejichž rozsah a způsob vykazování stanoví přímo použitelný předpis Evropské unie </a:t>
            </a:r>
            <a:r>
              <a:rPr lang="cs-CZ" sz="2300" dirty="0" smtClean="0">
                <a:solidFill>
                  <a:srgbClr val="FFFF00"/>
                </a:solidFill>
              </a:rPr>
              <a:t>a </a:t>
            </a:r>
            <a:r>
              <a:rPr lang="cs-CZ" sz="2300" dirty="0">
                <a:solidFill>
                  <a:srgbClr val="FFFF00"/>
                </a:solidFill>
              </a:rPr>
              <a:t>poskytují je pro statistické účely</a:t>
            </a:r>
            <a:r>
              <a:rPr lang="cs-CZ" sz="2300" dirty="0" smtClean="0">
                <a:solidFill>
                  <a:srgbClr val="FFFF00"/>
                </a:solidFill>
              </a:rPr>
              <a:t>.</a:t>
            </a:r>
            <a:endParaRPr lang="cs-CZ" sz="2300" dirty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cs-CZ" sz="2300" dirty="0">
                <a:solidFill>
                  <a:srgbClr val="FFFF00"/>
                </a:solidFill>
              </a:rPr>
              <a:t>(4) Osoba, která je podle přímo použitelného předpisu Evropské </a:t>
            </a:r>
            <a:r>
              <a:rPr lang="cs-CZ" sz="2300" dirty="0" smtClean="0">
                <a:solidFill>
                  <a:srgbClr val="FFFF00"/>
                </a:solidFill>
              </a:rPr>
              <a:t>unie </a:t>
            </a:r>
            <a:r>
              <a:rPr lang="cs-CZ" sz="2300" dirty="0">
                <a:solidFill>
                  <a:srgbClr val="FFFF00"/>
                </a:solidFill>
              </a:rPr>
              <a:t>povinna poskytnout informace o obchodu se zbožím mezi Českou republikou a jinými členskými státy Evropské unie (dále jen "zpravodajská jednotka"), je povinna sdělit celnímu úřadu pravdivé a úplné údaje o tomto obchodu písemně nebo elektronicky, pokud dosáhne prahu pro vykazování stanoveného zvlášť pro odeslání a zvlášť pro přijetí zboží</a:t>
            </a:r>
            <a:r>
              <a:rPr lang="cs-CZ" sz="2300" dirty="0" smtClean="0">
                <a:solidFill>
                  <a:srgbClr val="FFFF00"/>
                </a:solidFill>
              </a:rPr>
              <a:t>.</a:t>
            </a:r>
            <a:endParaRPr lang="cs-CZ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75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§ 319 - </a:t>
            </a:r>
            <a:r>
              <a:rPr lang="cs-CZ" sz="3600" b="1" dirty="0">
                <a:solidFill>
                  <a:srgbClr val="FFFF00"/>
                </a:solidFill>
              </a:rPr>
              <a:t>Sběr, zpracování a kontrola statistických údajů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200" dirty="0" smtClean="0">
                <a:solidFill>
                  <a:srgbClr val="FFFF00"/>
                </a:solidFill>
              </a:rPr>
              <a:t>(</a:t>
            </a:r>
            <a:r>
              <a:rPr lang="cs-CZ" sz="2200" dirty="0">
                <a:solidFill>
                  <a:srgbClr val="FFFF00"/>
                </a:solidFill>
              </a:rPr>
              <a:t>5) Zpravodajská jednotka je povinna</a:t>
            </a:r>
            <a:endParaRPr lang="cs-CZ" sz="2200" dirty="0" smtClean="0">
              <a:solidFill>
                <a:srgbClr val="FFFF00"/>
              </a:solidFill>
            </a:endParaRPr>
          </a:p>
          <a:p>
            <a:pPr algn="just"/>
            <a:r>
              <a:rPr lang="cs-CZ" sz="2200" dirty="0" smtClean="0">
                <a:solidFill>
                  <a:srgbClr val="FFFF00"/>
                </a:solidFill>
              </a:rPr>
              <a:t>a</a:t>
            </a:r>
            <a:r>
              <a:rPr lang="cs-CZ" sz="2200" dirty="0">
                <a:solidFill>
                  <a:srgbClr val="FFFF00"/>
                </a:solidFill>
              </a:rPr>
              <a:t>) sdělit celnímu úřadu údaje podle odstavce 4 nejpozději desátý pracovní den měsíce následujícího po skončení referenčního období, pokud jsou tyto údaje sdělovány písemně</a:t>
            </a:r>
            <a:r>
              <a:rPr lang="cs-CZ" sz="2200" dirty="0" smtClean="0">
                <a:solidFill>
                  <a:srgbClr val="FFFF00"/>
                </a:solidFill>
              </a:rPr>
              <a:t>,</a:t>
            </a:r>
            <a:endParaRPr lang="cs-CZ" sz="2200" dirty="0">
              <a:solidFill>
                <a:srgbClr val="FFFF00"/>
              </a:solidFill>
            </a:endParaRPr>
          </a:p>
          <a:p>
            <a:pPr algn="just"/>
            <a:r>
              <a:rPr lang="cs-CZ" sz="2200" dirty="0">
                <a:solidFill>
                  <a:srgbClr val="FFFF00"/>
                </a:solidFill>
              </a:rPr>
              <a:t>b) sdělit celnímu úřadu údaje podle odstavce 4 nejpozději dvanáctý pracovní den měsíce následujícího po skončení referenčního období, pokud jsou tyto údaje sdělovány elektronicky</a:t>
            </a:r>
            <a:r>
              <a:rPr lang="cs-CZ" sz="2200" dirty="0" smtClean="0">
                <a:solidFill>
                  <a:srgbClr val="FFFF00"/>
                </a:solidFill>
              </a:rPr>
              <a:t>,</a:t>
            </a:r>
            <a:endParaRPr lang="cs-CZ" sz="2200" dirty="0">
              <a:solidFill>
                <a:srgbClr val="FFFF00"/>
              </a:solidFill>
            </a:endParaRPr>
          </a:p>
          <a:p>
            <a:pPr algn="just"/>
            <a:r>
              <a:rPr lang="cs-CZ" sz="2200" dirty="0">
                <a:solidFill>
                  <a:srgbClr val="FFFF00"/>
                </a:solidFill>
              </a:rPr>
              <a:t>c) sdělit celnímu úřadu opravené údaje nebo doplnit chybějící údaje podle odstavce 4 nejpozději třicátý den následující po dni, kdy se o nepřesnosti údajů nebo o tom, že údaje chybějí, dozvěděla</a:t>
            </a:r>
            <a:r>
              <a:rPr lang="cs-CZ" sz="2200" dirty="0" smtClean="0">
                <a:solidFill>
                  <a:srgbClr val="FFFF00"/>
                </a:solidFill>
              </a:rPr>
              <a:t>,</a:t>
            </a:r>
          </a:p>
          <a:p>
            <a:pPr algn="just"/>
            <a:r>
              <a:rPr lang="cs-CZ" sz="2200" dirty="0" smtClean="0">
                <a:solidFill>
                  <a:srgbClr val="FFFF00"/>
                </a:solidFill>
              </a:rPr>
              <a:t>d</a:t>
            </a:r>
            <a:r>
              <a:rPr lang="cs-CZ" sz="2200" dirty="0">
                <a:solidFill>
                  <a:srgbClr val="FFFF00"/>
                </a:solidFill>
              </a:rPr>
              <a:t>) po dobu 2 let ode dne skončení lhůty podle písmen a) až c) uchovávat datové soubory a kopie písemností, které byly poskytnuty celnímu úřadu podle písmen a) až c).</a:t>
            </a:r>
          </a:p>
        </p:txBody>
      </p:sp>
    </p:spTree>
    <p:extLst>
      <p:ext uri="{BB962C8B-B14F-4D97-AF65-F5344CB8AC3E}">
        <p14:creationId xmlns:p14="http://schemas.microsoft.com/office/powerpoint/2010/main" val="251947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Statistika pohybu zboží</a:t>
            </a:r>
            <a:endParaRPr lang="cs-CZ" dirty="0"/>
          </a:p>
        </p:txBody>
      </p:sp>
      <p:pic>
        <p:nvPicPr>
          <p:cNvPr id="4" name="Zástupný symbol pro obsah 3" descr="cid:image001.png@01D0CF77.1DC015D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638"/>
            <a:ext cx="7931223" cy="5107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34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§ 319 - </a:t>
            </a:r>
            <a:r>
              <a:rPr lang="cs-CZ" sz="3600" b="1" dirty="0">
                <a:solidFill>
                  <a:srgbClr val="FFFF00"/>
                </a:solidFill>
              </a:rPr>
              <a:t>Sběr, zpracování a kontrola statistických údajů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800" dirty="0" smtClean="0">
                <a:solidFill>
                  <a:srgbClr val="FFFF00"/>
                </a:solidFill>
              </a:rPr>
              <a:t>(</a:t>
            </a:r>
            <a:r>
              <a:rPr lang="cs-CZ" sz="2800" dirty="0">
                <a:solidFill>
                  <a:srgbClr val="FFFF00"/>
                </a:solidFill>
              </a:rPr>
              <a:t>6) Český statistický úřad a ministerstvo stanoví vyhláškou</a:t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rgbClr val="FFFF00"/>
                </a:solidFill>
              </a:rPr>
              <a:t>a</a:t>
            </a:r>
            <a:r>
              <a:rPr lang="cs-CZ" sz="2800" dirty="0">
                <a:solidFill>
                  <a:srgbClr val="FFFF00"/>
                </a:solidFill>
              </a:rPr>
              <a:t>) rozsah údajů podle odstavce 4</a:t>
            </a:r>
            <a:r>
              <a:rPr lang="cs-CZ" sz="2800" dirty="0" smtClean="0">
                <a:solidFill>
                  <a:srgbClr val="FFFF00"/>
                </a:solidFill>
              </a:rPr>
              <a:t>,</a:t>
            </a:r>
            <a:r>
              <a:rPr lang="cs-CZ" sz="2800" dirty="0">
                <a:solidFill>
                  <a:srgbClr val="FFFF00"/>
                </a:solidFill>
              </a:rPr>
              <a:t/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rgbClr val="FFFF00"/>
                </a:solidFill>
              </a:rPr>
              <a:t>b</a:t>
            </a:r>
            <a:r>
              <a:rPr lang="cs-CZ" sz="2800" dirty="0">
                <a:solidFill>
                  <a:srgbClr val="FFFF00"/>
                </a:solidFill>
              </a:rPr>
              <a:t>) úpravu referenčního období pro účely vykazování údajů podle odstavce 4,</a:t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rgbClr val="FFFF00"/>
                </a:solidFill>
              </a:rPr>
              <a:t>c</a:t>
            </a:r>
            <a:r>
              <a:rPr lang="cs-CZ" sz="2800" dirty="0">
                <a:solidFill>
                  <a:srgbClr val="FFFF00"/>
                </a:solidFill>
              </a:rPr>
              <a:t>) způsob dosažení prahů pro vykazování údajů podle odstavce 4 a jejich výši a</a:t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rgbClr val="FFFF00"/>
                </a:solidFill>
              </a:rPr>
              <a:t>d</a:t>
            </a:r>
            <a:r>
              <a:rPr lang="cs-CZ" sz="2800" dirty="0">
                <a:solidFill>
                  <a:srgbClr val="FFFF00"/>
                </a:solidFill>
              </a:rPr>
              <a:t>) způsob a postup pro sdělování údajů podle odstavce 4</a:t>
            </a:r>
            <a:r>
              <a:rPr lang="cs-CZ" sz="2800" dirty="0" smtClean="0">
                <a:solidFill>
                  <a:srgbClr val="FFFF00"/>
                </a:solidFill>
              </a:rPr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19475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§ 319a - Následná kontrola údajů o obchodu se zbožím mezi členskými státy Evropské unie a Českou republikou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endParaRPr lang="cs-CZ" sz="1500" dirty="0" smtClean="0">
              <a:solidFill>
                <a:srgbClr val="FFFF00"/>
              </a:solidFill>
            </a:endParaRPr>
          </a:p>
          <a:p>
            <a:pPr marL="0" indent="539750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(1) Celní orgán provádí následnou kontrolu údajů o obchodu se zbožím mezi členskými státy Evropské unie a Českou republikou, </a:t>
            </a:r>
            <a:r>
              <a:rPr lang="cs-CZ" b="1" i="1" dirty="0" smtClean="0">
                <a:solidFill>
                  <a:srgbClr val="FFFF00"/>
                </a:solidFill>
              </a:rPr>
              <a:t>jejímž účelem je přesvědčit se o správnosti a úplnosti sdělených údajů </a:t>
            </a:r>
            <a:r>
              <a:rPr lang="cs-CZ" dirty="0" smtClean="0">
                <a:solidFill>
                  <a:srgbClr val="FFFF00"/>
                </a:solidFill>
              </a:rPr>
              <a:t>o tomto obchodu. Následnou kontrolou údajů se rovněž </a:t>
            </a:r>
            <a:r>
              <a:rPr lang="cs-CZ" b="1" i="1" dirty="0" smtClean="0">
                <a:solidFill>
                  <a:srgbClr val="FFFF00"/>
                </a:solidFill>
              </a:rPr>
              <a:t>ověřuje, zda nebyla porušena povinnost stanovená</a:t>
            </a:r>
            <a:r>
              <a:rPr lang="cs-CZ" dirty="0" smtClean="0">
                <a:solidFill>
                  <a:srgbClr val="FFFF00"/>
                </a:solidFill>
              </a:rPr>
              <a:t> v § 319 odst. 4 sdělit celnímu úřadu údaje o obchodu se zbožím mezi členskými státy Evropské unie a Českou republikou. </a:t>
            </a:r>
          </a:p>
          <a:p>
            <a:pPr marL="0" indent="539750" algn="just">
              <a:spcBef>
                <a:spcPts val="24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(2) Nestanoví-li tento zákon jinak, </a:t>
            </a:r>
            <a:r>
              <a:rPr lang="cs-CZ" b="1" i="1" dirty="0" smtClean="0">
                <a:solidFill>
                  <a:srgbClr val="FFFF00"/>
                </a:solidFill>
              </a:rPr>
              <a:t>platí</a:t>
            </a:r>
            <a:r>
              <a:rPr lang="cs-CZ" dirty="0" smtClean="0">
                <a:solidFill>
                  <a:srgbClr val="FFFF00"/>
                </a:solidFill>
              </a:rPr>
              <a:t> při následné kontrole údajů pro pravomoci celního orgánu a pro práva a povinnosti daňového subjektu </a:t>
            </a:r>
            <a:r>
              <a:rPr lang="cs-CZ" b="1" i="1" dirty="0" smtClean="0">
                <a:solidFill>
                  <a:srgbClr val="FFFF00"/>
                </a:solidFill>
              </a:rPr>
              <a:t>ustanovení daňového řádu o daňové kontrole obdobně</a:t>
            </a:r>
            <a:r>
              <a:rPr lang="cs-CZ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§ 319a - Následná kontrola údajů o obchodu se zbožím mezi členskými státy Evropské unie a Českou republikou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 marL="0" indent="539750" algn="just">
              <a:spcBef>
                <a:spcPts val="1200"/>
              </a:spcBef>
              <a:buNone/>
            </a:pPr>
            <a:endParaRPr lang="cs-CZ" sz="1600" dirty="0" smtClean="0">
              <a:solidFill>
                <a:srgbClr val="FFFF00"/>
              </a:solidFill>
            </a:endParaRPr>
          </a:p>
          <a:p>
            <a:pPr marL="0" indent="539750" algn="just">
              <a:spcBef>
                <a:spcPts val="12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(3) Následná kontrola údajů může být provedena u </a:t>
            </a:r>
            <a:r>
              <a:rPr lang="cs-CZ" b="1" i="1" dirty="0" smtClean="0">
                <a:solidFill>
                  <a:srgbClr val="FFFF00"/>
                </a:solidFill>
              </a:rPr>
              <a:t>osoby stanovené přímo použitelným předpisem Evropské unie</a:t>
            </a:r>
            <a:r>
              <a:rPr lang="cs-CZ" dirty="0" smtClean="0">
                <a:solidFill>
                  <a:srgbClr val="FFFF00"/>
                </a:solidFill>
              </a:rPr>
              <a:t>. </a:t>
            </a:r>
          </a:p>
          <a:p>
            <a:pPr marL="0" indent="539750" algn="just">
              <a:spcBef>
                <a:spcPts val="2400"/>
              </a:spcBef>
              <a:buNone/>
            </a:pPr>
            <a:r>
              <a:rPr lang="cs-CZ" dirty="0" smtClean="0">
                <a:solidFill>
                  <a:srgbClr val="FFFF00"/>
                </a:solidFill>
              </a:rPr>
              <a:t>(4) Následnou kontrolu údajů lze provést </a:t>
            </a:r>
            <a:r>
              <a:rPr lang="cs-CZ" b="1" i="1" dirty="0" smtClean="0">
                <a:solidFill>
                  <a:srgbClr val="FFFF00"/>
                </a:solidFill>
              </a:rPr>
              <a:t>ve lhůtě dvou let</a:t>
            </a:r>
            <a:r>
              <a:rPr lang="cs-CZ" dirty="0" smtClean="0">
                <a:solidFill>
                  <a:srgbClr val="FFFF00"/>
                </a:solidFill>
              </a:rPr>
              <a:t> od konce lhůty k předání výkazu pro Intrastat.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§ 319b - Pořádková pokuta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cs-CZ" dirty="0" smtClean="0">
                <a:solidFill>
                  <a:srgbClr val="FFFF00"/>
                </a:solidFill>
              </a:rPr>
              <a:t>(1) Celní orgán může rozhodnutím uložit pořádkovou pokutu až do výše 50 000 Kč osobě, která závažně ztěžuje nebo brání v provádění celního dohledu, celní kontroly, </a:t>
            </a:r>
            <a:r>
              <a:rPr lang="cs-CZ" dirty="0" err="1" smtClean="0">
                <a:solidFill>
                  <a:srgbClr val="FFFF00"/>
                </a:solidFill>
              </a:rPr>
              <a:t>kontroly</a:t>
            </a:r>
            <a:r>
              <a:rPr lang="cs-CZ" dirty="0" smtClean="0">
                <a:solidFill>
                  <a:srgbClr val="FFFF00"/>
                </a:solidFill>
              </a:rPr>
              <a:t> po propuštění zboží nebo následné kontroly údajů tím, že 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a) neumožní celnímu orgánu zahájit činnost nebo provést úkon, 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b) neposkytne celníkům potřebnou součinnost,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c) </a:t>
            </a:r>
            <a:r>
              <a:rPr lang="cs-CZ" dirty="0">
                <a:solidFill>
                  <a:srgbClr val="FFFF00"/>
                </a:solidFill>
              </a:rPr>
              <a:t>navzdory předchozímu </a:t>
            </a:r>
            <a:r>
              <a:rPr lang="cs-CZ" dirty="0" smtClean="0">
                <a:solidFill>
                  <a:srgbClr val="FFFF00"/>
                </a:solidFill>
              </a:rPr>
              <a:t>napomenutí se chová k </a:t>
            </a:r>
            <a:r>
              <a:rPr lang="cs-CZ" smtClean="0">
                <a:solidFill>
                  <a:srgbClr val="FFFF00"/>
                </a:solidFill>
              </a:rPr>
              <a:t>celníkovi urážlivě,</a:t>
            </a:r>
            <a:endParaRPr lang="cs-CZ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d</a:t>
            </a:r>
            <a:r>
              <a:rPr lang="cs-CZ" dirty="0" smtClean="0">
                <a:solidFill>
                  <a:srgbClr val="FFFF00"/>
                </a:solidFill>
              </a:rPr>
              <a:t>) navzdory předchozímu napomenutí ruší pořádek, nebo 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e</a:t>
            </a:r>
            <a:r>
              <a:rPr lang="cs-CZ" dirty="0" smtClean="0">
                <a:solidFill>
                  <a:srgbClr val="FFFF00"/>
                </a:solidFill>
              </a:rPr>
              <a:t>) neuposlechne pokynu celníka.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§ 293 - 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722313">
              <a:buNone/>
            </a:pPr>
            <a:r>
              <a:rPr lang="cs-CZ" dirty="0" smtClean="0">
                <a:solidFill>
                  <a:srgbClr val="FFFF00"/>
                </a:solidFill>
              </a:rPr>
              <a:t>(1) Fyzická osoba se dopustí přestupku tím, že </a:t>
            </a:r>
          </a:p>
          <a:p>
            <a:pPr algn="just">
              <a:spcAft>
                <a:spcPts val="1200"/>
              </a:spcAft>
              <a:buNone/>
            </a:pPr>
            <a:r>
              <a:rPr lang="cs-CZ" dirty="0" smtClean="0">
                <a:solidFill>
                  <a:srgbClr val="FFFF00"/>
                </a:solidFill>
              </a:rPr>
              <a:t>h</a:t>
            </a:r>
            <a:r>
              <a:rPr lang="cs-CZ" dirty="0">
                <a:solidFill>
                  <a:srgbClr val="FFFF00"/>
                </a:solidFill>
              </a:rPr>
              <a:t>) </a:t>
            </a:r>
            <a:r>
              <a:rPr lang="cs-CZ" b="1" i="1" dirty="0">
                <a:solidFill>
                  <a:srgbClr val="FFFF00"/>
                </a:solidFill>
              </a:rPr>
              <a:t>jako osoba, která je podle přímo použitelného předpisu Evropské unie odpovědná za poskytování informací o obchodu se zbožím mezi členskými státy Evropské unie a Českou republikou, nesdělí celnímu úřadu údaje podle § 319 odst. 4</a:t>
            </a:r>
            <a:r>
              <a:rPr lang="cs-CZ" b="1" i="1" dirty="0" smtClean="0">
                <a:solidFill>
                  <a:srgbClr val="FFFF00"/>
                </a:solidFill>
              </a:rPr>
              <a:t>,</a:t>
            </a:r>
          </a:p>
          <a:p>
            <a:pPr algn="just">
              <a:buNone/>
            </a:pPr>
            <a:r>
              <a:rPr lang="cs-CZ" dirty="0">
                <a:solidFill>
                  <a:srgbClr val="FFFF00"/>
                </a:solidFill>
              </a:rPr>
              <a:t>(2) Za přestupek </a:t>
            </a:r>
            <a:r>
              <a:rPr lang="cs-CZ" b="1" i="1" dirty="0">
                <a:solidFill>
                  <a:srgbClr val="FFFF00"/>
                </a:solidFill>
              </a:rPr>
              <a:t>podle odstavce 1 písm</a:t>
            </a:r>
            <a:r>
              <a:rPr lang="cs-CZ" dirty="0">
                <a:solidFill>
                  <a:srgbClr val="FFFF00"/>
                </a:solidFill>
              </a:rPr>
              <a:t>. a) až </a:t>
            </a:r>
            <a:r>
              <a:rPr lang="cs-CZ" b="1" i="1" dirty="0">
                <a:solidFill>
                  <a:srgbClr val="FFFF00"/>
                </a:solidFill>
              </a:rPr>
              <a:t>h)</a:t>
            </a:r>
            <a:r>
              <a:rPr lang="cs-CZ" dirty="0">
                <a:solidFill>
                  <a:srgbClr val="FFFF00"/>
                </a:solidFill>
              </a:rPr>
              <a:t> lze uložit pokutu </a:t>
            </a:r>
            <a:r>
              <a:rPr lang="cs-CZ" b="1" i="1" dirty="0">
                <a:solidFill>
                  <a:srgbClr val="FFFF00"/>
                </a:solidFill>
              </a:rPr>
              <a:t>do 100 000 Kč</a:t>
            </a:r>
            <a:r>
              <a:rPr lang="cs-CZ" dirty="0">
                <a:solidFill>
                  <a:srgbClr val="FFFF00"/>
                </a:solidFill>
              </a:rPr>
              <a:t>, za přestupek podle odstavce 1 písm. i) a j) pokutu do 50 000 Kč a za přestupek podle odstavce 1 písm. k) pokutu do </a:t>
            </a:r>
            <a:r>
              <a:rPr lang="cs-CZ" dirty="0" smtClean="0">
                <a:solidFill>
                  <a:srgbClr val="FFFF00"/>
                </a:solidFill>
              </a:rPr>
              <a:t>5000 </a:t>
            </a:r>
            <a:r>
              <a:rPr lang="cs-CZ" dirty="0">
                <a:solidFill>
                  <a:srgbClr val="FFFF00"/>
                </a:solidFill>
              </a:rPr>
              <a:t>Kč. </a:t>
            </a:r>
            <a:endParaRPr lang="cs-CZ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§ 294 –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Both"/>
            </a:pPr>
            <a:r>
              <a:rPr lang="cs-CZ" dirty="0" smtClean="0">
                <a:solidFill>
                  <a:srgbClr val="FFFF00"/>
                </a:solidFill>
              </a:rPr>
              <a:t>Právnická nebo podnikající fyzická osoba se dopustí správního deliktu tím, že 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FF00"/>
                </a:solidFill>
              </a:rPr>
              <a:t>h) </a:t>
            </a:r>
            <a:r>
              <a:rPr lang="cs-CZ" b="1" i="1" dirty="0">
                <a:solidFill>
                  <a:srgbClr val="FFFF00"/>
                </a:solidFill>
              </a:rPr>
              <a:t>jako osoba, která je podle přímo použitelného předpisu Evropské unie odpovědná za poskytování informací o obchodu se zbožím mezi členskými státy Evropské unie a Českou republikou, nesdělí celnímu úřadu údaje podle § 319 odst. 4</a:t>
            </a:r>
            <a:r>
              <a:rPr lang="cs-CZ" dirty="0">
                <a:solidFill>
                  <a:srgbClr val="FFFF00"/>
                </a:solidFill>
              </a:rPr>
              <a:t>, </a:t>
            </a:r>
          </a:p>
          <a:p>
            <a:pPr marL="0" indent="539750" algn="just">
              <a:spcBef>
                <a:spcPts val="180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(2) Za správní delikt podle odstavce 1 se uloží pokuta do </a:t>
            </a:r>
          </a:p>
          <a:p>
            <a:pPr algn="just">
              <a:buNone/>
            </a:pPr>
            <a:r>
              <a:rPr lang="cs-CZ" dirty="0">
                <a:solidFill>
                  <a:srgbClr val="FFFF00"/>
                </a:solidFill>
              </a:rPr>
              <a:t>b) </a:t>
            </a:r>
            <a:r>
              <a:rPr lang="cs-CZ" b="1" i="1" dirty="0">
                <a:solidFill>
                  <a:srgbClr val="FFFF00"/>
                </a:solidFill>
              </a:rPr>
              <a:t>1 000 000 Kč, jde-li o správní delikt podle odstavce 1 písm. h</a:t>
            </a:r>
            <a:r>
              <a:rPr lang="cs-CZ" dirty="0">
                <a:solidFill>
                  <a:srgbClr val="FFFF00"/>
                </a:solidFill>
              </a:rPr>
              <a:t>),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Statistika pohybu zboží s nečlenskými státy EU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cs-CZ" dirty="0">
                <a:solidFill>
                  <a:srgbClr val="FFFF00"/>
                </a:solidFill>
              </a:rPr>
              <a:t>J</a:t>
            </a:r>
            <a:r>
              <a:rPr lang="cs-CZ" dirty="0" smtClean="0">
                <a:solidFill>
                  <a:srgbClr val="FFFF00"/>
                </a:solidFill>
              </a:rPr>
              <a:t>edná </a:t>
            </a:r>
            <a:r>
              <a:rPr lang="cs-CZ" dirty="0">
                <a:solidFill>
                  <a:srgbClr val="FFFF00"/>
                </a:solidFill>
              </a:rPr>
              <a:t>se o statistiku obchodu se zbožím mezi ČR a nečlenskými státy EU (Indie, Čína, Rusku, apod.). Zdrojem dat jsou údaje z celních prohlášení, jde o informace o zboží, které bylo propuštěno do některého celního režimu. </a:t>
            </a:r>
            <a:endParaRPr lang="cs-CZ" dirty="0" smtClean="0">
              <a:solidFill>
                <a:srgbClr val="FFFF00"/>
              </a:solidFill>
            </a:endParaRPr>
          </a:p>
          <a:p>
            <a:pPr algn="just"/>
            <a:r>
              <a:rPr lang="cs-CZ" dirty="0">
                <a:solidFill>
                  <a:srgbClr val="FFFF00"/>
                </a:solidFill>
              </a:rPr>
              <a:t>Celní správa předává vybraná data z celních prohlášení ČSÚ, kontrola dat se provádí ve formě kontroly po propuštění zboží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Statistika pohybu zboží s nečlenskými státy EU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cs-CZ" dirty="0">
                <a:solidFill>
                  <a:srgbClr val="FFFF00"/>
                </a:solidFill>
              </a:rPr>
              <a:t>Na úrovni EU tuto statistiku upravuje:</a:t>
            </a:r>
          </a:p>
          <a:p>
            <a:pPr lvl="0" algn="just"/>
            <a:r>
              <a:rPr lang="cs-CZ" dirty="0">
                <a:solidFill>
                  <a:srgbClr val="FFFF00"/>
                </a:solidFill>
              </a:rPr>
              <a:t>Nařízení Evropského parlamentu a Rady (ES) č. 471/2009 ze dne 6. května 2009 o statistice Společenství týkající se zahraničního obchodu se třetími zeměmi a o zrušení nařízení Rady (ES) č. </a:t>
            </a:r>
            <a:r>
              <a:rPr lang="cs-CZ" dirty="0" smtClean="0">
                <a:solidFill>
                  <a:srgbClr val="FFFF00"/>
                </a:solidFill>
              </a:rPr>
              <a:t>1172/95</a:t>
            </a:r>
          </a:p>
          <a:p>
            <a:pPr lvl="0" algn="just"/>
            <a:r>
              <a:rPr lang="cs-CZ" dirty="0" smtClean="0">
                <a:solidFill>
                  <a:srgbClr val="FFFF00"/>
                </a:solidFill>
              </a:rPr>
              <a:t>Nařízení </a:t>
            </a:r>
            <a:r>
              <a:rPr lang="cs-CZ" dirty="0">
                <a:solidFill>
                  <a:srgbClr val="FFFF00"/>
                </a:solidFill>
              </a:rPr>
              <a:t>Komise (EU) č. 92/2010 ze dne 2. února 2010, kterým se provádí nařízení Evropského parlamentu a Rady (ES) č. 471/2009 o statistice Společenství týkající se zahraničního obchodu se třetími zeměmi, pokud jde o výměnu údajů mezi celními orgány a národními statistickými úřady, sestavování statistik a posuzování kvality</a:t>
            </a:r>
          </a:p>
          <a:p>
            <a:pPr lvl="0" algn="just"/>
            <a:r>
              <a:rPr lang="cs-CZ" dirty="0">
                <a:solidFill>
                  <a:srgbClr val="FFFF00"/>
                </a:solidFill>
              </a:rPr>
              <a:t>Nařízení Komise (EU) č. 113/2010 ze dne 9. února 2010, kterým se provádí nařízení Evropského parlamentu a Rady (ES) č. 471/2009 o statistice Společenství týkající se zahraničního obchodu se třetími zeměmi, pokud jde o rozsah obchodu, definici údajů, sestavování statistiky obchodu podle podnikových ukazatelů a fakturační měny a o zvláštní zboží a </a:t>
            </a:r>
            <a:r>
              <a:rPr lang="cs-CZ" dirty="0" smtClean="0">
                <a:solidFill>
                  <a:srgbClr val="FFFF00"/>
                </a:solidFill>
              </a:rPr>
              <a:t>pohyby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0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Statistika pohybu zboží se členskými státy EU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cs-CZ" dirty="0" smtClean="0">
                <a:solidFill>
                  <a:srgbClr val="FFFF00"/>
                </a:solidFill>
              </a:rPr>
              <a:t>Jedná </a:t>
            </a:r>
            <a:r>
              <a:rPr lang="cs-CZ" dirty="0">
                <a:solidFill>
                  <a:srgbClr val="FFFF00"/>
                </a:solidFill>
              </a:rPr>
              <a:t>se o statistiku obchodu se zbožím mezi ČR a členskými státy EU (Německo, Slovensko, apod.). Zdrojem dat jsou údaje z výkazů </a:t>
            </a:r>
            <a:r>
              <a:rPr lang="cs-CZ" dirty="0" smtClean="0">
                <a:solidFill>
                  <a:srgbClr val="FFFF00"/>
                </a:solidFill>
              </a:rPr>
              <a:t>dat.</a:t>
            </a:r>
          </a:p>
          <a:p>
            <a:pPr lvl="0" algn="just"/>
            <a:r>
              <a:rPr lang="cs-CZ" dirty="0" smtClean="0">
                <a:solidFill>
                  <a:srgbClr val="FFFF00"/>
                </a:solidFill>
              </a:rPr>
              <a:t>Celní </a:t>
            </a:r>
            <a:r>
              <a:rPr lang="cs-CZ" dirty="0">
                <a:solidFill>
                  <a:srgbClr val="FFFF00"/>
                </a:solidFill>
              </a:rPr>
              <a:t>správa sbírá výkazy statistiky obchodu se zbožím mezi ČR a členskými státy, shromážděná data předává ČSÚ. Kontrola dat probíhá ve formě následné kontroly </a:t>
            </a:r>
            <a:r>
              <a:rPr lang="cs-CZ" dirty="0" err="1">
                <a:solidFill>
                  <a:srgbClr val="FFFF00"/>
                </a:solidFill>
              </a:rPr>
              <a:t>Intrastatu</a:t>
            </a:r>
            <a:r>
              <a:rPr lang="cs-CZ" dirty="0" smtClean="0">
                <a:solidFill>
                  <a:srgbClr val="FFFF00"/>
                </a:solidFill>
              </a:rPr>
              <a:t>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4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592288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FF00"/>
                </a:solidFill>
              </a:rPr>
              <a:t>Právní úprava Intrastatu</a:t>
            </a:r>
            <a:endParaRPr lang="cs-CZ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Právní úprava v EU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55600" algn="just"/>
            <a:r>
              <a:rPr lang="cs-CZ" dirty="0" smtClean="0">
                <a:solidFill>
                  <a:srgbClr val="FFFF00"/>
                </a:solidFill>
              </a:rPr>
              <a:t>nařízení Evropského parlamentu a Rady (ES) č. 638/2004 o statistice Společenství obchodu se zbožím mezi členskými státy a o zrušení nařízení Rady (EHS) č. 3330/91, v platném znění</a:t>
            </a:r>
          </a:p>
          <a:p>
            <a:pPr marL="355600" indent="-355600" algn="just">
              <a:spcBef>
                <a:spcPts val="2400"/>
              </a:spcBef>
            </a:pPr>
            <a:r>
              <a:rPr lang="cs-CZ" dirty="0" smtClean="0">
                <a:solidFill>
                  <a:srgbClr val="FFFF00"/>
                </a:solidFill>
              </a:rPr>
              <a:t>nařízení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Komise</a:t>
            </a:r>
            <a:r>
              <a:rPr lang="de-DE" dirty="0" smtClean="0">
                <a:solidFill>
                  <a:srgbClr val="FFFF00"/>
                </a:solidFill>
              </a:rPr>
              <a:t> (ES) č. 1982/2004</a:t>
            </a:r>
            <a:r>
              <a:rPr lang="pl-PL" dirty="0" smtClean="0">
                <a:solidFill>
                  <a:srgbClr val="FFFF00"/>
                </a:solidFill>
              </a:rPr>
              <a:t>, </a:t>
            </a:r>
            <a:r>
              <a:rPr lang="cs-CZ" dirty="0" smtClean="0">
                <a:solidFill>
                  <a:srgbClr val="FFFF00"/>
                </a:solidFill>
              </a:rPr>
              <a:t>kterým se provádí nařízení Evropského parlamentu a Rady (ES) č. 638/2004 o statistice Společenství obchodu se zbožím mezi členskými státy a o zrušení nařízení Komise (ES) č. 1901/2000 a (EHS) č. 3590/92, v platném znění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Právní úprava v ČR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/>
            <a:r>
              <a:rPr lang="cs-CZ" dirty="0" smtClean="0">
                <a:solidFill>
                  <a:srgbClr val="FFFF00"/>
                </a:solidFill>
              </a:rPr>
              <a:t>zákon č. 13/1993 Sb., celní zákon, ve znění pozdějších předpisů</a:t>
            </a:r>
          </a:p>
          <a:p>
            <a:pPr marL="355600" indent="-355600" algn="just">
              <a:spcBef>
                <a:spcPts val="1800"/>
              </a:spcBef>
            </a:pPr>
            <a:r>
              <a:rPr lang="cs-CZ" dirty="0" smtClean="0">
                <a:solidFill>
                  <a:srgbClr val="FFFF00"/>
                </a:solidFill>
              </a:rPr>
              <a:t>vyhláška č. 201/2005 Sb., o statistice vyváženého a dováženého zboží a způsobu sdělování údajů o obchodu mezi Českou republikou a ostatními členskými státy Evropských společenství, ve znění pozdějších předpisů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4679A2F1B8854181EF365A870C2631" ma:contentTypeVersion="0" ma:contentTypeDescription="Vytvoří nový dokument" ma:contentTypeScope="" ma:versionID="d1710432e3dde94f4b4522af9f3773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2d1e8caac9fe4104d905113c4d1f8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7AAAEB-4BED-409D-BD3A-5471728B9068}"/>
</file>

<file path=customXml/itemProps2.xml><?xml version="1.0" encoding="utf-8"?>
<ds:datastoreItem xmlns:ds="http://schemas.openxmlformats.org/officeDocument/2006/customXml" ds:itemID="{5577BEFC-D3DF-46FF-8EA4-DC85853B1BBD}"/>
</file>

<file path=customXml/itemProps3.xml><?xml version="1.0" encoding="utf-8"?>
<ds:datastoreItem xmlns:ds="http://schemas.openxmlformats.org/officeDocument/2006/customXml" ds:itemID="{EE0AC406-4B6C-4FF5-9DA2-5EF45F815B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2660</Words>
  <Application>Microsoft Office PowerPoint</Application>
  <PresentationFormat>Předvádění na obrazovce (4:3)</PresentationFormat>
  <Paragraphs>150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Calibri</vt:lpstr>
      <vt:lpstr>Motiv sady Office</vt:lpstr>
      <vt:lpstr>Intrastat</vt:lpstr>
      <vt:lpstr>Statistika zahraničního obchodu</vt:lpstr>
      <vt:lpstr>Statistika pohybu zboží</vt:lpstr>
      <vt:lpstr>Statistika pohybu zboží s nečlenskými státy EU</vt:lpstr>
      <vt:lpstr>Statistika pohybu zboží s nečlenskými státy EU</vt:lpstr>
      <vt:lpstr>Statistika pohybu zboží se členskými státy EU</vt:lpstr>
      <vt:lpstr>Právní úprava Intrastatu</vt:lpstr>
      <vt:lpstr>Právní úprava v EU</vt:lpstr>
      <vt:lpstr>Právní úprava v ČR</vt:lpstr>
      <vt:lpstr>Nařízení Evropského parlamentu a Rady (ES) č. 638/2004 o statistice Společenství obchodu se zbožím mezi členskými státy a o zrušení nařízení Rady (EHS) č. 3330/91, v platném znění</vt:lpstr>
      <vt:lpstr>Co se vykazuje</vt:lpstr>
      <vt:lpstr>Statistické území</vt:lpstr>
      <vt:lpstr>Referenční období</vt:lpstr>
      <vt:lpstr>Kdo je zpravodajskou osobou?</vt:lpstr>
      <vt:lpstr>Kdo je zpravodajskou osobou?</vt:lpstr>
      <vt:lpstr>Statistický práh pro vykazování</vt:lpstr>
      <vt:lpstr>Příloha – Definice statistických údajů</vt:lpstr>
      <vt:lpstr>Příloha – Definice statistických údajů</vt:lpstr>
      <vt:lpstr>Příloha – Definice statistických údajů</vt:lpstr>
      <vt:lpstr>Příloha – Definice statistických údajů</vt:lpstr>
      <vt:lpstr>Nařízení Komise (ES) č. 1982/2004, kterým se provádí nařízení Evropského parlamentu a Rady (ES) č. 638/2004 o statistice Společenství obchodu se zbožím mezi členskými státy a o zrušení nařízení Komise (ES) č. 1901/2000 a (EHS) č. 3590/92, v platném znění</vt:lpstr>
      <vt:lpstr>Čl. 2 - Vyňaté zboží</vt:lpstr>
      <vt:lpstr>Seznam zboží vyňatého ze statistiky obchodu se zbožím</vt:lpstr>
      <vt:lpstr>Seznam zboží vyňatého ze statistiky obchodu se zbožím</vt:lpstr>
      <vt:lpstr>Článek 4 </vt:lpstr>
      <vt:lpstr>Právní úprava ČR</vt:lpstr>
      <vt:lpstr>Zákon č. 13/1993 Sb., celní zákon, ve znění pozdějších předpisů</vt:lpstr>
      <vt:lpstr>§ 319 - Sběr, zpracování a kontrola statistických údajů</vt:lpstr>
      <vt:lpstr>§ 319 - Sběr, zpracování a kontrola statistických údajů</vt:lpstr>
      <vt:lpstr>§ 319 - Sběr, zpracování a kontrola statistických údajů</vt:lpstr>
      <vt:lpstr>§ 319a - Následná kontrola údajů o obchodu se zbožím mezi členskými státy Evropské unie a Českou republikou</vt:lpstr>
      <vt:lpstr>§ 319a - Následná kontrola údajů o obchodu se zbožím mezi členskými státy Evropské unie a Českou republikou</vt:lpstr>
      <vt:lpstr>§ 319b - Pořádková pokuta</vt:lpstr>
      <vt:lpstr>§ 293 - Přestupky</vt:lpstr>
      <vt:lpstr>§ 294 – Správní delikty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Semorádová Hana, Bc.</cp:lastModifiedBy>
  <cp:revision>162</cp:revision>
  <dcterms:created xsi:type="dcterms:W3CDTF">2009-11-16T19:51:19Z</dcterms:created>
  <dcterms:modified xsi:type="dcterms:W3CDTF">2015-09-25T09:31:54Z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0x0101005F4679A2F1B8854181EF365A870C2631</vt:lpwstr>
  </property>
  <property fmtid="{D5CDD505-2E9C-101B-9397-08002B2CF9AE}" pid="3" name="TemplateUrl">
    <vt:lpwstr/>
  </property>
  <property fmtid="{D5CDD505-2E9C-101B-9397-08002B2CF9AE}" pid="4" name="Order">
    <vt:r8>9100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