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336" r:id="rId2"/>
    <p:sldId id="546" r:id="rId3"/>
    <p:sldId id="574" r:id="rId4"/>
    <p:sldId id="576" r:id="rId5"/>
    <p:sldId id="577" r:id="rId6"/>
    <p:sldId id="600" r:id="rId7"/>
    <p:sldId id="602" r:id="rId8"/>
    <p:sldId id="603" r:id="rId9"/>
    <p:sldId id="601" r:id="rId10"/>
    <p:sldId id="592" r:id="rId11"/>
    <p:sldId id="593" r:id="rId12"/>
    <p:sldId id="594" r:id="rId13"/>
    <p:sldId id="595" r:id="rId14"/>
    <p:sldId id="596" r:id="rId15"/>
    <p:sldId id="604" r:id="rId16"/>
    <p:sldId id="609" r:id="rId17"/>
    <p:sldId id="611" r:id="rId18"/>
    <p:sldId id="610" r:id="rId19"/>
    <p:sldId id="608" r:id="rId20"/>
    <p:sldId id="504" r:id="rId21"/>
  </p:sldIdLst>
  <p:sldSz cx="9144000" cy="6858000" type="screen4x3"/>
  <p:notesSz cx="6799263" cy="99298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9" autoAdjust="0"/>
    <p:restoredTop sz="94614" autoAdjust="0"/>
  </p:normalViewPr>
  <p:slideViewPr>
    <p:cSldViewPr>
      <p:cViewPr varScale="1">
        <p:scale>
          <a:sx n="87" d="100"/>
          <a:sy n="87" d="100"/>
        </p:scale>
        <p:origin x="10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935" cy="4968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726" y="0"/>
            <a:ext cx="2946934" cy="4968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F65D5C-A4BB-4FBC-9657-FB73A582D01F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1325"/>
            <a:ext cx="2946935" cy="496890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726" y="9431325"/>
            <a:ext cx="2946934" cy="496890"/>
          </a:xfrm>
          <a:prstGeom prst="rect">
            <a:avLst/>
          </a:prstGeom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9C236B-E95D-4E96-A497-89E4C8936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2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935" cy="496891"/>
          </a:xfrm>
          <a:prstGeom prst="rect">
            <a:avLst/>
          </a:prstGeom>
        </p:spPr>
        <p:txBody>
          <a:bodyPr vert="horz" lIns="91453" tIns="45727" rIns="91453" bIns="457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726" y="0"/>
            <a:ext cx="2946934" cy="496891"/>
          </a:xfrm>
          <a:prstGeom prst="rect">
            <a:avLst/>
          </a:prstGeom>
        </p:spPr>
        <p:txBody>
          <a:bodyPr vert="horz" lIns="91453" tIns="45727" rIns="91453" bIns="457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1AC331-86C7-4383-8613-FAF2D6824200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7" rIns="91453" bIns="45727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46" y="4716461"/>
            <a:ext cx="5440372" cy="4468816"/>
          </a:xfrm>
          <a:prstGeom prst="rect">
            <a:avLst/>
          </a:prstGeom>
        </p:spPr>
        <p:txBody>
          <a:bodyPr vert="horz" lIns="91453" tIns="45727" rIns="91453" bIns="45727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325"/>
            <a:ext cx="2946935" cy="496890"/>
          </a:xfrm>
          <a:prstGeom prst="rect">
            <a:avLst/>
          </a:prstGeom>
        </p:spPr>
        <p:txBody>
          <a:bodyPr vert="horz" lIns="91453" tIns="45727" rIns="91453" bIns="457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726" y="9431325"/>
            <a:ext cx="2946934" cy="496890"/>
          </a:xfrm>
          <a:prstGeom prst="rect">
            <a:avLst/>
          </a:prstGeom>
        </p:spPr>
        <p:txBody>
          <a:bodyPr vert="horz" wrap="square" lIns="91453" tIns="45727" rIns="91453" bIns="457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02C679-6959-4C43-B675-80048131DD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2C679-6959-4C43-B675-80048131DDE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30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8A4A-307E-48EA-9D7D-7421347483B8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C023-BCFE-45DF-B698-88FBFC80FF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9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1222-14EA-4927-8613-80A2C8DFAE2A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CA3C-4C59-4E32-BCFF-D55FD5FF0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5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3A93-27CF-4024-A62B-6E0F905FF245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2952-B1D9-4CDA-89F5-3E765805A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7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BF88-C894-41D1-A1F2-57136DAC8324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07A1-ACA6-416D-88D5-A58BDED71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96E8-5B95-4399-94E1-7D723CBC69CD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1A4B-4828-4F0A-B55C-984ACF34E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9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D87F-0568-4D25-B65A-DAFCAE4E018C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3256-629C-4502-B8AF-F19DF14B3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9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3B4C-CABC-4F6B-9918-1B6D686294B2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E0DE-CDF0-460F-B2CA-0C9003CEC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53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17AA8-4F4C-4876-B6C5-52FA5814171B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05B9-CF32-4318-97D5-37764A9B8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32B9-540A-43EC-93DA-52F6B617FD41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66B09-042E-45F9-8D00-D64B321414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17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E1C9-2C3A-4052-8211-A19D24274905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84FE-EDEE-4B8E-899E-01ADFC32F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9E24-395A-4FDF-9CD9-F34A24BC1B21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9169-ED79-47EB-90C1-6EDF18758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F242B5-2D77-49CD-92A3-3F1C1144A2CF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E03A7C-222C-43B0-B027-915E033C33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56" r:id="rId2"/>
    <p:sldLayoutId id="2147484065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6" r:id="rId9"/>
    <p:sldLayoutId id="2147484062" r:id="rId10"/>
    <p:sldLayoutId id="2147484063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33363" y="846224"/>
            <a:ext cx="8802687" cy="5294089"/>
          </a:xfrm>
          <a:extLst/>
        </p:spPr>
        <p:txBody>
          <a:bodyPr/>
          <a:lstStyle/>
          <a:p>
            <a:pPr marL="46037" indent="0" algn="ctr">
              <a:buNone/>
              <a:defRPr/>
            </a:pP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</a:rPr>
              <a:t>BREXIT – obecné zásady při plnění celních formalit a společný tranzitní režim</a:t>
            </a:r>
          </a:p>
          <a:p>
            <a:pPr marL="46037" indent="0" algn="ctr">
              <a:buNone/>
              <a:defRPr/>
            </a:pPr>
            <a:endParaRPr lang="cs-CZ" altLang="cs-CZ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4450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</a:rPr>
              <a:t>Ing. Jiří Štrupl, odbor 21 GŘC </a:t>
            </a:r>
          </a:p>
          <a:p>
            <a:pPr marL="44450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dirty="0">
                <a:solidFill>
                  <a:schemeClr val="accent1">
                    <a:lumMod val="50000"/>
                  </a:schemeClr>
                </a:solidFill>
              </a:rPr>
              <a:t>(j.strupl@cs.mfcr.cz)</a:t>
            </a:r>
          </a:p>
        </p:txBody>
      </p:sp>
      <p:grpSp>
        <p:nvGrpSpPr>
          <p:cNvPr id="7172" name="Skupina 3"/>
          <p:cNvGrpSpPr>
            <a:grpSpLocks/>
          </p:cNvGrpSpPr>
          <p:nvPr/>
        </p:nvGrpSpPr>
        <p:grpSpPr bwMode="auto">
          <a:xfrm>
            <a:off x="233363" y="0"/>
            <a:ext cx="9010650" cy="6858000"/>
            <a:chOff x="125981" y="-486"/>
            <a:chExt cx="9009808" cy="6858486"/>
          </a:xfrm>
        </p:grpSpPr>
        <p:pic>
          <p:nvPicPr>
            <p:cNvPr id="7173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Vývojový diagram: údaje 11"/>
            <p:cNvSpPr/>
            <p:nvPr/>
          </p:nvSpPr>
          <p:spPr>
            <a:xfrm>
              <a:off x="5792826" y="6318212"/>
              <a:ext cx="3338200" cy="539788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9" name="Pěticípá hvězda 8"/>
            <p:cNvSpPr/>
            <p:nvPr/>
          </p:nvSpPr>
          <p:spPr>
            <a:xfrm>
              <a:off x="8119884" y="2133265"/>
              <a:ext cx="593670" cy="5397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6810318" y="2276150"/>
              <a:ext cx="650814" cy="581066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634091" y="2857217"/>
              <a:ext cx="773040" cy="760467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2" name="Pěticípá hvězda 11"/>
            <p:cNvSpPr/>
            <p:nvPr/>
          </p:nvSpPr>
          <p:spPr>
            <a:xfrm>
              <a:off x="4949942" y="4005061"/>
              <a:ext cx="1003206" cy="79221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3" name="Pěticípá hvězda 12"/>
            <p:cNvSpPr/>
            <p:nvPr/>
          </p:nvSpPr>
          <p:spPr>
            <a:xfrm>
              <a:off x="4786445" y="5184656"/>
              <a:ext cx="1166703" cy="90811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7181" name="TextovéPole 13"/>
            <p:cNvSpPr txBox="1">
              <a:spLocks noChangeArrowheads="1"/>
            </p:cNvSpPr>
            <p:nvPr/>
          </p:nvSpPr>
          <p:spPr bwMode="auto">
            <a:xfrm>
              <a:off x="6459577" y="6456241"/>
              <a:ext cx="26642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Calibri" panose="020F0502020204030204" pitchFamily="34" charset="0"/>
                </a:rPr>
                <a:t>www.celnisprava.cz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06659" y="744501"/>
            <a:ext cx="8802687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navržené v prohlášení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 vývozu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 propuštění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 režimu vnitřního tranzitu Unie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pasivního zušlechťovacího styku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 pod celním dohledem od okamžiku přijetí celního prohlášení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až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okamžiku,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kdy opustí celní území Unie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je přenecháno ve prospěch státu nebo zničeno nebo kdy je platnost celního prohlášení zrušena.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má opustit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podléhá celnímu dohledu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 může podléhat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celním kontrolám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Celní orgány mohou případně určit trasu, kterou má zboží celní území Unie opustit, a lhůtu, kterou je třeba dodržet.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má opustit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podléhá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podle okolností: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použití zákazů a omezení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včetně kontrol zaměřených na prekurzory omamných látek, na zboží porušující některá práva duševního vlastnictví a na hotovost, odůvodněných mimo jiné veřejnými mravy, veřejným pořádkem nebo veřejnou bezpečností, ochranou zdraví a života lidí, zvířat nebo rostlin, ochranou životního prostředí, ochranou národních kulturních statků, jež mají uměleckou, historickou nebo archeologickou hodnotu, a ochranou průmyslového nebo obchodního vlastnictví, jakož i provádění opatření na zachování a řízení rybolovu a obchodněpolitických opatření.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0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6461" y="856745"/>
            <a:ext cx="8802687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má opustit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je předmětem prohlášení před výstupem 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které se příslušnému celnímu úřadu podává ve stanovené lhůtě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 tím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než zboží opustí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před výstupem zboží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má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jednu z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těchto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forem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celní prohlášení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pokud zboží, které má opustit celní území Unie, je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propuštěno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celního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pro který se toto celní prohlášení vyžaduje (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vývoz,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pasivní zušlechťovací styk a </a:t>
            </a:r>
            <a:r>
              <a:rPr lang="cs-CZ" sz="1700" b="1" u="sng" dirty="0">
                <a:solidFill>
                  <a:schemeClr val="accent1">
                    <a:lumMod val="50000"/>
                  </a:schemeClr>
                </a:solidFill>
              </a:rPr>
              <a:t>tranzit – opět viz přistoupení UK k Úmluvě o společném tranzitním 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b)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o zpětném vývozu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podle článku 270;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výstupní souhrnné celní prohlášení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podle článku 271.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461962" lvl="3" indent="-28575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Má-li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 opustit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 a není podáno celní prohlášení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nebo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o zpětném vývozu jakožto prohlášení před výstupem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zboží, podá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celního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úřadu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výstupní souhrnné celní prohlášení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V prohlášení před výstupem zboží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uvedou údaje nezbytné pro analýzu rizik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pro účely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bezpečnosti a zabezpečení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úřad, u nějž se podává prohlášení před výstupem zboží uvedené v článku 263, zajistí, aby ve stanovené lhůtě byla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především pro účely bezpečnosti a zabezpečení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provedena analýza rizik založená na uvedeném prohlášení, a na základě výsledků této analýzy rizik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přijme nezbytná opatření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6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692696"/>
            <a:ext cx="8982199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Podle čl. 137 odst. 1 písm. a) a b) UCC DA  je možné podat pro vývoz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 prohlášení ústně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na veškeré zboží neobchodní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povahy a také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na zboží obchodní povahy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tehdy, pokud jeho hodnota nepřesahuje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 1 000 EUR nebo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jeho čistá hmotnost nepřesahuje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1 000 kg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. To platí pro všechny druhy dopravy s výjimkou dopravy poštovní, kde jsou celní formality ještě jednodušší (viz dále).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Pokud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je překročen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byť jen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jeden parametr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je třeba podat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CP elektronicky nebo písemně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– zejména z důvodu zahrnutí do statistiky zahraničního obchodu.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Dle čl. 221 odst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3 UCC IA lze CP podat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ústně jen na CÚ výstupu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Tím je zpravidla CÚ umístěný na vnější hranici EU (přístav, letiště, silniční přechod…). „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Vnitrozemský“ CÚ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je jím mj. ten,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kde je zboží převzato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např.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leteckými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společnostmi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na základě jediné přepravní smlouvy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na přepravu zboží mimo celní území EU, které má opustit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letecky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Analogicky též u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železničních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společností, provozovatelů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poštovních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služeb a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lodních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společností (viz čl. 329 odst. 7 UCC IA). O to je třeba vždy požádat.  </a:t>
            </a: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V případě propuštění zboží do tranzitního režimu (vnějšího, vnitřního, též </a:t>
            </a:r>
            <a:r>
              <a:rPr lang="cs-CZ" sz="1900" b="1" u="sng" dirty="0">
                <a:solidFill>
                  <a:schemeClr val="accent1">
                    <a:lumMod val="50000"/>
                  </a:schemeClr>
                </a:solidFill>
              </a:rPr>
              <a:t>společného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) je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celním úřadem výstupu CÚ odeslání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tranzitní operace (viz čl. 329 odst. 5 a 6 UCC IA). Tedy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CÚ odeslání kdekoli v ČR.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 </a:t>
            </a:r>
          </a:p>
          <a:p>
            <a:pPr marL="176212" lvl="3" indent="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None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4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(4)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744501"/>
            <a:ext cx="8802687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Podle čl. 141 odst. 4 UCC DA  se zboží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 poštovních zásilkách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jehož hodnota nepřesahuje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1 000 EUR,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se považuje za navržené k vývozu jeho výstupem z EU. Jde tedy o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úkon, považovaný za 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(dříve „CP činěné projevem vůle“, resp. „jiným úkonem“). Tato fikce přijetí CP/propuštění zboží výstupem zboží v poštovní zásilce z EU, je opět zmíněna v čl. 220 odst. 1 písm. b) UCC IA.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Definice „zboží v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poštovních zásilkách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“ a „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provozovatele poštovních služeb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“ je stanovena v čl. 1 odst. 24 a 25 UCC DA (činnost podle aktů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Úmluvy Světové poštovní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; v podmínkách ČR pouze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Česká pošta s. p.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Dle čl. 245 odst. 1 UCC DA 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upuštěno od povinnosti podat výstupní souhrnné celní prohlášení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zejména pro následující zboží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právě listovní 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poštovní zásilky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zboží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v zavazadlech cestujících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zboží uvedené v článku 140 odst. 1 UCC DA - tedy takové, pro které je možné podat CP ústně nebo úkonem za něj považovaným (zejména právě zboží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neobchodní povahy</a:t>
            </a: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, resp.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obchodní povahy do 1 000 EUR/1 000 kg </a:t>
            </a: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při použití označených a oddělených kontrolních východů či při projití celním úřadem) s výjimkou palet, kontejnerů a dopravních prostředků, pokud jsou přepravovány na základě samostatné přepravní smlouvy. 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8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(5)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44501"/>
            <a:ext cx="8982199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Právě v souvislosti s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brexitem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změna čl. 244 odst. 1 písm. a) bod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UCC DA (vyšla jako NK 2019/334):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Prohlášení před výstupem zboží uvedené v článku 263 kodexu se podá příslušnému celnímu úřadu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 a) 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námořní přepravy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u pohybů nákladu v kontejnerech mezi celním územím Unie a …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všemi přístavy Spojeného království Velké Británie a Severního Irska, britských Normanských ostrovů a ostrova Man nejpozději dvě hodiny před odplutím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přístavu na celním území Unie.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461962" lvl="3" indent="-28575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letecké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přepravy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30 minut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 odletem z letiště na území EU;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silniční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dopravy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jednu hodinu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předtím, než zboží opustí území EU;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železniční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dopravy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dvě hodiny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předtím, než zboží opustí území EU.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Klíčové je opět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8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– možnost podávat údaje vstupního souhrnného CP (tzv. bezpečnostní data) již v rámci TCP a tisknout TBDD.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Formalitu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tedy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není třeba plnit samostatně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 to na „kritickém místě nové hranice“, ale je splněna již na celním úřadě odeslání kdekoli v EU (v ČR) v rámci jiné formality, tj. tranzitní operace. Tato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tranzitní operace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pak navíc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pokrývá celou přepravu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jakéhokoli CÚ odeslání v ČR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až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jakýkoli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CÚ určení v UK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(Liverpool, Birmingham,…).    </a:t>
            </a:r>
            <a:endParaRPr lang="cs-CZ" sz="18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11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(1)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635749"/>
            <a:ext cx="8910191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226 a 227 UCC a čl. 189 UCC DA</a:t>
            </a:r>
          </a:p>
          <a:p>
            <a:pPr marL="46037" indent="0" algn="just">
              <a:buNone/>
              <a:defRPr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Režim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vnějšího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tranzitu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umožňuje přepravu zboží, které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	- není zbožím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, mezi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dvěma místy na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celním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, aniž by toto zboží podléhalo dovoznímu clu, jiným poplatkům a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obchodněpolitickým opatřením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(např. FR-CZ)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    	-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zboží Unie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a to ve zvláštních případech uvedených v čl. 189 UCC DA (včetně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vývozu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určitého zboží - např. zboží způsobilého pro vrácení cla nebo vybraných výrobků - do smluvní strany Úmluvy o společném tranzitním režimu, tj. CZ-UK přes FR).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Režim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vnitřního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tranzitu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umožňuje přepravu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zboží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mezi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dvěma místy na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celním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území Unie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přes zemi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nebo území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mimo</a:t>
            </a:r>
            <a:r>
              <a:rPr lang="cs-CZ" sz="22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toto</a:t>
            </a:r>
            <a:r>
              <a:rPr lang="cs-CZ" sz="22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území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bez změny jeho celního statusu (např. CZ-UK-IE přes FR, resp. IE- UK-CZ přes FR). </a:t>
            </a: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5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(2)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7504" y="635749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Úmluva o společném tranzitním režimu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Společným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 tranzitním režimem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se rozumí režim, kterému podléhá zboží dopravované pod celním dohledem příslušných úřadů od celního úřadu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jedné smluvní strany k jinému celnímu úřadu této nebo jiné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smluvní strany Úmluvy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o společném tranzitním režimu,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přičemž je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překročena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 alespoň jedna státní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hranice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, a který se podle okolností označuje jako režim T1 nebo T2.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Země společného tranzitního režimu mimo EU: Island, Norsko, Švýcarsko, Lichtenštejnsko, Turecko, Severní Makedonie, Srbsko a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Velká Británie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Režimem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T2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se rozumí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vnitřní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 nebo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společný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tranzitní režim podle Úmluvy, označovaný tímto symbolem, v jehož rámci je dopravováno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zboží Unie.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V zemích mimo EU (na tamním CÚ odeslání) ho lze použít pouze tehdy, když bylo zboží do této země přepraveno v režimu T2, aby se případně v tomto režimu odeslalo dále (např. UK-CZ přes FR u  zboží z IE).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Režimem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T1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se rozumí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vnější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 nebo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společný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tranzitní režim u zboží, pro které nebyl použit/nelze použít režim T2.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53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(3)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734111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233 UCC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Držitel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tranzitního režimu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 povinen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předložit zboží v nezměněném stavu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jakož i požadované informace,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celnímu úřadu určení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ve stanovené lhůtě a dodržet přitom opatření přijatá celními orgány k zajištění totožnosti tohoto zboží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tytéž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povinnosti přechází na dopravce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který zboží přijímá s tímto vědomím, resp. též na příjemce zboží;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b) dodržovat celní předpisy vztahující se na režim;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poskytnout jistotu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 zajištění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úhrady cla a jiných poplatků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včetně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vnitrostátních daní –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DPH a SPD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), které mohou vzniknout. </a:t>
            </a: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Podávání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 plnění formalit k ukončení režimu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je v ČR možné: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prostřednictvím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komerčního softwaru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certifikovaný CS ČR a nabízený na trhu; možné propojení s firemním softwarem; volitelné šifrování zpráv; elektronický podpis a povolení elektronické komunikace s CS ČR;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prostřednictvím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webové aplikace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(tzv. „Web klient NCTS/ECS“) - zdarma; zejména pro malé a střední podniky; opět elektronický podpis a povolení elektronické komunikace s CS ČR.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62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(4)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0656" y="663939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296 a násl. UCC IA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Každé TCP se smí týkat pouze zboží, které se přepravuje nebo má přepravovat od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jednoho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odeslání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jednomu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určení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jediném dopravním prostředku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 kontejneru nebo v nákladovém kusu.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odeslání stanoví lhůtu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 níž má být zboží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předloženo CÚ určení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přičemž zohlední: trasu; dopravní prostředek; dopravní předpisy nebo jiné předpisy a veškeré informace sdělené držitelem režimu. Zboží propuštěné do tranzitního režimu se přepraví k CÚ určení po ekonomicky odůvodněné trase.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Uvádí se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tranzitu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CÚ ve vstupním bodě na celní území Unie (např. FR), pokud zboží v průběhu tranzitního režimu přecházelo přes území třetí země, resp. CÚ ve vstupním bodě na celní území jiné smluvní strany (UK).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Celní úřad odeslání se může odchylně od článku 299 UCC IA (na způsobilé dopravní prostředky/kontejnery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se přikládá celní závěra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 rozhodnout, že zboží neopatří celními závěrami, a namísto toho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se spolehne na popis zboží v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v doplňujících dokladech, pokud 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popis natolik přesný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aby umožnil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snadné ztotožnění 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a pokud obsahuje informace o jeho množství a povaze a jakýchkoli zvláštních charakteristikách, jako jsou sériová čísla zboží.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Každému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je ze strany CÚ odeslání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přiděleno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unikátní referenční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číslo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(tzv.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MRN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doplněné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(na vytištěném TBDD)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čárovým kódem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43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(5)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836712"/>
            <a:ext cx="8982199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V souvislosti s </a:t>
            </a:r>
            <a:r>
              <a:rPr lang="cs-CZ" sz="2000" b="1" u="sng" dirty="0">
                <a:solidFill>
                  <a:schemeClr val="accent1">
                    <a:lumMod val="50000"/>
                  </a:schemeClr>
                </a:solidFill>
              </a:rPr>
              <a:t>přistoupením UK k Úmluvě o společném tranzitním režimu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neexistuje zproštění povinnosti zahrnout do TCP tzv. bezpečnostní data na vstupu a výstupu do/z EU (tak jako v případě CH nebo NO - zvláštní ujednání).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Byl-li by (např. v IE) vystaven pouze doklad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T2L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(IE-UK-CZ) a nikoliv TCP – prokazovaný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status zboží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sice platí, ale na (opětovném) vstupu do EU (FR) by bylo nutné podat samostatné vstupní souhrnné celní prohlášení. 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U zemí Úmluvy, jiných než CH a NO, se bezpečnostní data standardně podávají jakožto součást TCP s vytištěním TBDD. V rámci příprav na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brexit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zavedena povinnost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testovat podání a přijímání takových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(TBDD) jak v UK, tak v EU.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1.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CZ-UK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lze podat v rámci TCP (+ tisk TBDD) 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odeslání v ČR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který současně figuruje i jako CÚ výstupu pro vývozní operaci.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2.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UK-CZ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lze podat v rámci TCP (+ tisk TBDD) 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odeslání v UK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3.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IE-UK-CZ/CZ-UK-IE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budou zahrnuta vždy už při podání TCP (+ tisk TBDD)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na CÚ odeslání v „první“ zemi EU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Základní předpisy a použité zkratky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332656"/>
            <a:ext cx="8946703" cy="5575669"/>
          </a:xfrm>
          <a:prstGeom prst="rect">
            <a:avLst/>
          </a:prstGeom>
          <a:extLst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nařízení Evropského parlamentu a Rady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č. 952/2013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stanoví celní kodex Unie, v platném znění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DA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nařízení Komise v přenesené pravomoci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2015/2446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doplňuje nařízení Evropského parlamentu a Rady (EU) č. 952/2013, pokud jde o podrobná pravidla k některým ustanovením celního kodexu Unie, v platném znění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IA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prováděcí nařízení Komise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2015/2447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stanoví prováděcí pravidla k některým ustanovením nařízení Evropského parlamentu a Rady (EU) č. 952/2013, kterým se stanoví celní kodex Unie, v platném znění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TCP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tranzitní celní prohlášení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TBDD –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tranzitní bezpečnostní doprovodný doklad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99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07963" y="969963"/>
            <a:ext cx="8802687" cy="5376862"/>
          </a:xfrm>
          <a:extLst/>
        </p:spPr>
        <p:txBody>
          <a:bodyPr/>
          <a:lstStyle/>
          <a:p>
            <a:pPr marL="442912" indent="0" algn="ctr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endParaRPr lang="cs-CZ" sz="4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endParaRPr lang="cs-CZ" sz="5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</a:rPr>
              <a:t>DĚKUJI ZA POZORNOST</a:t>
            </a:r>
          </a:p>
        </p:txBody>
      </p:sp>
      <p:grpSp>
        <p:nvGrpSpPr>
          <p:cNvPr id="7172" name="Skupina 3"/>
          <p:cNvGrpSpPr>
            <a:grpSpLocks/>
          </p:cNvGrpSpPr>
          <p:nvPr/>
        </p:nvGrpSpPr>
        <p:grpSpPr bwMode="auto">
          <a:xfrm>
            <a:off x="233363" y="0"/>
            <a:ext cx="9010650" cy="6858000"/>
            <a:chOff x="125981" y="-486"/>
            <a:chExt cx="9009808" cy="6858486"/>
          </a:xfrm>
        </p:grpSpPr>
        <p:pic>
          <p:nvPicPr>
            <p:cNvPr id="7173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Vývojový diagram: údaje 11"/>
            <p:cNvSpPr/>
            <p:nvPr/>
          </p:nvSpPr>
          <p:spPr>
            <a:xfrm>
              <a:off x="5792826" y="6318212"/>
              <a:ext cx="3338200" cy="539788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9" name="Pěticípá hvězda 8"/>
            <p:cNvSpPr/>
            <p:nvPr/>
          </p:nvSpPr>
          <p:spPr>
            <a:xfrm>
              <a:off x="8119884" y="2133265"/>
              <a:ext cx="593670" cy="5397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6810318" y="2276150"/>
              <a:ext cx="650814" cy="581066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634091" y="2857217"/>
              <a:ext cx="773040" cy="760467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2" name="Pěticípá hvězda 11"/>
            <p:cNvSpPr/>
            <p:nvPr/>
          </p:nvSpPr>
          <p:spPr>
            <a:xfrm>
              <a:off x="4949942" y="4005061"/>
              <a:ext cx="1003206" cy="79221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3" name="Pěticípá hvězda 12"/>
            <p:cNvSpPr/>
            <p:nvPr/>
          </p:nvSpPr>
          <p:spPr>
            <a:xfrm>
              <a:off x="4786445" y="5184656"/>
              <a:ext cx="1166703" cy="90811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7181" name="TextovéPole 13"/>
            <p:cNvSpPr txBox="1">
              <a:spLocks noChangeArrowheads="1"/>
            </p:cNvSpPr>
            <p:nvPr/>
          </p:nvSpPr>
          <p:spPr bwMode="auto">
            <a:xfrm>
              <a:off x="6459577" y="6456241"/>
              <a:ext cx="26642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Calibri" panose="020F0502020204030204" pitchFamily="34" charset="0"/>
                </a:rPr>
                <a:t>www.celnisprava.cz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120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0656" y="836712"/>
            <a:ext cx="8802687" cy="5541323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Definice celního dohledu, kontroly a rizika (čl. 5 odst. 3, 7 a 27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celním dohledem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obecná činnost celních orgánů, kterou se má zajistit dodržování celních předpisů a případně i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dalších právních předpisů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vztahujících se na zboží, kterého se týká tato činnost;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celními kontrolami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zvláštní úkony prováděné celními orgány za účelem zajištění dodržování celních předpisů a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jiných právních předpisů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upravujících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vstup, výstup, tranzit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pohyb, uskladnění a konečné užití zboží převáženého mezi celním územím Unie a zeměmi nebo územími mimo toto území a výskyt a pohyb zboží, které není zbožím Unie, a zboží propuštěného do režimu konečného užití na celním území Unie;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rizikem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pravděpodobnost a dopad události, která by mohla nastat v souvislosti se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vstupem, výstupem, tranzitem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pohybem nebo konečným užitím zboží převáženého mezi celním územím Unie a zeměmi či územími mimo toto území a v souvislosti s výskytem zboží, které není zbožím Unie, na celním území Unie a která by:...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…ohrozila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finanční zájmy Unie a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jejích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členských států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cs-CZ" sz="1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…představovala hrozbu pro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bezpečnost a zabezpečení Unie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a osob 	pobývajících na jejím území, pro zdraví lidí, zvířat nebo rostlin, pro životní 	prostředí nebo spotřebitele.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620689"/>
            <a:ext cx="8802687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Deklarant a zastupování v celním řízení (čl. 5 a 18 a 19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deklarantem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“ osoba, která podává celní prohlášení, celní prohlášení pro dočasné uskladnění, vstupní souhrnné celní prohlášení, výstupní souhrnné celní prohlášení, prohlášení o zpětném vývozu nebo oznámení o zpětném vývozu vlastním jménem, nebo osoba, jejímž jménem je toto prohlášení nebo oznámení podáno;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celním zástupcem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“ každá osoba zmocněná jinou osobou, aby v jednání s celními orgány prováděla úkony a formality vyžadované celními předpisy.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Každá osoba se může nechat zastoupit celním zástupcem. Toto zastupování může být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přímé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kdy celní zástupce jedná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jménem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a na účet jiné osoby, 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nepřímé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kdy celní zástupce jedná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vlastním jménem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ale na účet jiné osoby.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Deklarant i celní zástupce musí být usazen na celním území Unie (pár výjimek).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Při jednání s celními orgány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uvede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 jedná na účet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zastupované osoby,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 upřesní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zda se jedná o zastupování přímé či nepřímé.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která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neuvede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 jedná jako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nebo uvede, že jedná jako celní zástupce,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aniž je k tomu zplnomocněna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se považuje za osobu jednající vlastním jménem a na vlastní účet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orgány mohou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od každého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kdo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uvádí, že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jedná jako celní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požadovat, aby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prokázal své zplnomocnění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zastupovanou osobou. Celní orgány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nepožadují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aby osoba, která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jedná jako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a úkony a formality vykonává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pravidelně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při každé příležitosti předkládala doklad o svém zplnomocnění, pokud je schopna tento doklad předložit na žádost celních orgánů.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99365" y="653114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Odpovědnost deklaranta nebo jeho zástupce (čl. 15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Podáním celního prohlášení, celního prohlášení pro dočasné uskladnění, vstupního souhrnného celního prohlášení, výstupního souhrnného celního prohlášení, prohlášení o zpětném vývozu nebo oznámení o zpětném vývozu určitou osobou celním orgánům nebo podáním žádosti o povolení nebo o jakékoli jiné rozhodnutí se dotyčná osoba stává odpovědnou: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za správnost a úplnost informací uvedených v celním prohlášení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oznámení nebo žádosti;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b)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za pravost, správnost a platnost dokladu podporujícího prohlášení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oznámení nebo žádosti;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případně za dodržení všech povinností v souvislosti s propuštěním zboží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 daného celního režimu nebo s prováděním schválených operací.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První pododstavec se rovněž vztahuje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 poskytování jakýchkoli informací v jakékoli podobě požadovaných celními orgány nebo jim předložených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Jestliže prohlášení nebo oznámení podává nebo informace poskytuje celní zástupce dotyčné osoby podle článku 18, je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povinnostmi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uvedenými v prvním pododstavci tohoto odstavce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vázán i celní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Každá 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která se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přímo nebo nepřímo podílí na vyřizování celních formalit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na celních kontrolách,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poskytne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celním orgánům na jejich žádost a v jakémkoli stanoveném termínu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všechny potřebné doklady a informace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 náležité podobě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 veškerou pomoc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nezbytnou pro splnění těchto formalit nebo provedení kontrol.</a:t>
            </a:r>
          </a:p>
        </p:txBody>
      </p:sp>
    </p:spTree>
    <p:extLst>
      <p:ext uri="{BB962C8B-B14F-4D97-AF65-F5344CB8AC3E}">
        <p14:creationId xmlns:p14="http://schemas.microsoft.com/office/powerpoint/2010/main" val="39316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33744" y="620689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Vstup zboží (čl. 127-137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 vstupující na celní území Unie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se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vstupní souhrnné celní prohlášení.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Vstupní souhrnné celní prohlášení se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u celního úřadu v místě prvního vstupu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ve stanovené lhůtě ještě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předtím, než zboží vstoupí na celní území Unie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Vstupní souhrnné celní prohlášení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dopravce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dovozce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příjemce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nebo jiná osoba, jejímž jménem nebo na jejíž účet dopravce jedná; každá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která je schopna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dotčené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 předložit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zajistit jeho předložení celnímu úřadu vstupu.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úřad zajistí, aby v konkrétní lhůtě byla především pro účely bezpečnosti a zabezpečení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provedena analýza rizik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založená na vstupním souhrnném celním prohlášení a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 základě výsledků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této analýzy rizik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přijme nezbytná opatření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Provozovatel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námořního plavidla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letadla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vstupujícího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oznámí příjezd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celnímu úřadu v místě prvního vstupu po příjezdu dopravního prostředku.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vstupující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podléhá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od okamžiku vstupu na toto území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celnímu dohledu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a může podléhat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 kontrole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Jsou-li použitelné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vztahují se na něj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zákazy a omezení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odůvodněné mimo jiné … veřejnou bezpečností, ochranou zdraví a života lidí, zvířat nebo rostlin, ochranou životního prostředí, ochranou národních kulturních statků, … a ochranou průmyslového nebo obchodního vlastnictví, včetně kontrol prekurzorů omamných látek, … a hotovosti, jakož i provádění opatření na zachování a řízení rybolovu a obchodněpolitických opatření.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8857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23845" y="764704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Vstup zboží (čl. 104-113 UCC DA)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silnici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Eurotunel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jednu hodinu před příchodem zboží do místa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pro něž je příslušný celní úřad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prvního vstupu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železnici (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Eurotunel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(a)	pokud cesta vlakem z poslední stanice pro sestavování vlaků umístěné ve třetí zemi k celnímu úřadu prvního vstupu trvá méně než dvě hodiny, nejpozději jednu hodinu ….;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(b)         ve všech ostatních případech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dvě hodiny před příchodem zboží do místa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pro něž je příslušný celní úřad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prvního vstupu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letecky (včetně tuzemských mezinárodních letišť)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(a)	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letů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 délce trvání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kratší než čtyři hodiny nejpozději do okamžiku skutečného odletu letadla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(b)	v případě ostatních letů nejpozději čtyři hodiny před příletem letadla na první letiště na celním území Unie.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057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2162" y="620688"/>
            <a:ext cx="9150057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Právě v souvislosti s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brexitem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změna čl. 105 písm. c) UCC DA (vyšla jako NK 2019/334)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moři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c)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dvě hodiny před vplutím plavidla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 prvního přístavu vstupu na celní území Unie v případě zboží přicházejícího z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	Islandu;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iv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	přístavů v Baltském moři, Severním moři, Černém moři a Středozemním moři;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v)	veškerých marockých přístavů;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vi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  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veškerých přístavů Spojeného království Velké Británie a Severního Irska, britských Normanských ostrovů a ostrova Man.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Ustanovení … se použije ode dne následujícího po dni, kdy na základě čl. 50 odst. 3 … ve Spojeném království přestanou platit Smlouvy.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Ustanovení … se však nepoužije, pokud do dne následujícího po dni,… vstoupí v platnost dohoda o vystoupení..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Klíčové je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8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– možnost podávat údaje vstupního souhrnného CP (tzv. bezpečnostní data) již v rámci TCP s vytištěním TBDD.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Formalitu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tedy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není třeba plnit samostatně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 to na „kritickém místě nové hranice“, ale je splněna již na celním úřadě odeslání kdekoli v UK v rámci jiné formality, tj. tranzitní operace. Tato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tranzitní operace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pak navíc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pokrývá celou přepravu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jakéhokoli CÚ odeslání v UK (Liverpool, Birmingham,…)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až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jakýkoli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CÚ určení v ČR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   </a:t>
            </a:r>
            <a:endParaRPr lang="cs-CZ" sz="18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0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-43543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Předložení zboží při dovozu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99365" y="399505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139 – 141 UCC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Zboží, které vstoupilo na celní území Unie,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neprodleně po jeho vstupu předloží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na určeném celním úřadě či jiném místě určeném nebo schváleném celními orgány nebo ve svobodném pásmu k celnímu řízení některá z těchto osob: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osoba, která zboží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na celní území Unie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přepravila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; osoba, jejímž jménem nebo na jejíž účet jedná osoba, která zboží na toto území přepravila; osoba, která převzala odpovědnost za přepravu zboží poté, co zboží vstoupilo na celní území Unie.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předložené celnímu úřadu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nesmí být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bez souhlasu celních orgánů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přemístěno z místa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kde bylo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celnímu úřadu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předloženo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 Zboží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vykládá a překládá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 dopravních prostředků, kterými je přepravováno, pouze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s povolením celních orgánů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a na místech, která k tomu tyto orgány určí nebo schválí.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Předložením se rozumí oznámení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o této skutečnosti.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Výše uvedené se jakožto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 samostatná formalita nevztahuje na 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které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v okamžiku, kdy bylo přepraveno na celní území Unie,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již bylo v režimu tranzitu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(čl. 141 odst. 1 UCC)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Tedy opět klíčová role </a:t>
            </a:r>
            <a:r>
              <a:rPr lang="cs-CZ" sz="17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kdy na „kritickém místě nové hranice“ (Calais, </a:t>
            </a:r>
            <a:r>
              <a:rPr lang="cs-CZ" sz="1700" dirty="0" err="1">
                <a:solidFill>
                  <a:schemeClr val="accent1">
                    <a:lumMod val="50000"/>
                  </a:schemeClr>
                </a:solidFill>
              </a:rPr>
              <a:t>Dunkerque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Rotterdam,…) není prováděna tato formalita v tomto smyslu samostatně, neboť je již předmětem vystaveného TCP.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K plnění výše uvedeného dochází až na CÚ určení na celním území Unie, tj. na jakémkoli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CÚ určení v ČR,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nejčastěji včetně formality související s tzv. dočasným uskladněním zboží.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783060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 - paveza. celni unie- cs-new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A033A3B7157A4D988BACBB7C0908C6" ma:contentTypeVersion="2" ma:contentTypeDescription="Vytvoří nový dokument" ma:contentTypeScope="" ma:versionID="7971664ee772f0e4fa16bf7b2ffd8ef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bcd3ada4951596d7210dbadb3465dc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Datum zahájení plánování je sloupec webu, který vytvořila funkce Publikování. Používá se k zadání data a času, od kterého se tato stránka začne návštěvníkům webu zobrazovat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Datum ukončení plánování je sloupec webu, který vytvořila funkce Publikování. Používá se k zadání data a času, od kterého se tato stránka už nebude návštěvníkům webu zobrazovat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322D53-FC37-4DE4-BFE4-96A3DE69A305}"/>
</file>

<file path=customXml/itemProps2.xml><?xml version="1.0" encoding="utf-8"?>
<ds:datastoreItem xmlns:ds="http://schemas.openxmlformats.org/officeDocument/2006/customXml" ds:itemID="{87DD9609-E8FD-4029-915B-B58F653098F2}"/>
</file>

<file path=customXml/itemProps3.xml><?xml version="1.0" encoding="utf-8"?>
<ds:datastoreItem xmlns:ds="http://schemas.openxmlformats.org/officeDocument/2006/customXml" ds:itemID="{5549DEED-F505-436D-9392-A562FC8486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17269</TotalTime>
  <Words>2350</Words>
  <Application>Microsoft Office PowerPoint</Application>
  <PresentationFormat>Předvádění na obrazovce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Georgia</vt:lpstr>
      <vt:lpstr>Šablona prezentace - paveza. celni unie- cs-new</vt:lpstr>
      <vt:lpstr>Prezentace aplikace PowerPoint</vt:lpstr>
      <vt:lpstr>Základní předpisy a použité zkratky</vt:lpstr>
      <vt:lpstr>Zásady při plnění celních formalit (1)</vt:lpstr>
      <vt:lpstr>Zásady při plnění celních formalit (2)</vt:lpstr>
      <vt:lpstr>Zásady při plnění celních formalit (3)</vt:lpstr>
      <vt:lpstr>Vstupní dovozní formality (1)</vt:lpstr>
      <vt:lpstr>Vstupní dovozní formality (2)</vt:lpstr>
      <vt:lpstr>Vstupní dovozní formality (3)</vt:lpstr>
      <vt:lpstr>Předložení zboží při dovozu </vt:lpstr>
      <vt:lpstr>Vývoz a zpětný vývoz zboží (1)</vt:lpstr>
      <vt:lpstr>Vývoz a zpětný vývoz zboží (2)</vt:lpstr>
      <vt:lpstr>Vývoz a zpětný vývoz zboží (3)</vt:lpstr>
      <vt:lpstr>Vývoz a zpětný vývoz zboží (4)</vt:lpstr>
      <vt:lpstr>Vývoz a zpětný vývoz zboží (5)</vt:lpstr>
      <vt:lpstr>Tranzit (1) </vt:lpstr>
      <vt:lpstr>Tranzit (2) </vt:lpstr>
      <vt:lpstr>Tranzit (3) </vt:lpstr>
      <vt:lpstr>Tranzit (4) </vt:lpstr>
      <vt:lpstr>Tranzit (5)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SK-ZJP MR</dc:title>
  <dc:creator>SHEDA</dc:creator>
  <cp:lastModifiedBy>Doskočil Lubomír, Mgr., plk.</cp:lastModifiedBy>
  <cp:revision>1099</cp:revision>
  <cp:lastPrinted>2019-09-23T12:15:57Z</cp:lastPrinted>
  <dcterms:created xsi:type="dcterms:W3CDTF">2012-09-06T14:54:11Z</dcterms:created>
  <dcterms:modified xsi:type="dcterms:W3CDTF">2019-10-03T08:06:34Z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0x0101008FA033A3B7157A4D988BACBB7C0908C6</vt:lpwstr>
  </property>
  <property fmtid="{D5CDD505-2E9C-101B-9397-08002B2CF9AE}" pid="3" name="PublishingContact">
    <vt:lpwstr/>
  </property>
  <property fmtid="{D5CDD505-2E9C-101B-9397-08002B2CF9AE}" pid="4" name="SeoBrowserTitle">
    <vt:lpwstr/>
  </property>
  <property fmtid="{D5CDD505-2E9C-101B-9397-08002B2CF9AE}" pid="5" name="SeoKeywords">
    <vt:lpwstr/>
  </property>
  <property fmtid="{D5CDD505-2E9C-101B-9397-08002B2CF9AE}" pid="6" name="Order">
    <vt:r8>14000</vt:r8>
  </property>
  <property fmtid="{D5CDD505-2E9C-101B-9397-08002B2CF9AE}" pid="7" name="PublishingRollupImage">
    <vt:lpwstr/>
  </property>
  <property fmtid="{D5CDD505-2E9C-101B-9397-08002B2CF9AE}" pid="8" name="PublishingContactEmail">
    <vt:lpwstr/>
  </property>
  <property fmtid="{D5CDD505-2E9C-101B-9397-08002B2CF9AE}" pid="9" name="xd_Signature">
    <vt:bool>false</vt:bool>
  </property>
  <property fmtid="{D5CDD505-2E9C-101B-9397-08002B2CF9AE}" pid="10" name="RobotsNoIndex">
    <vt:bool>false</vt:bool>
  </property>
  <property fmtid="{D5CDD505-2E9C-101B-9397-08002B2CF9AE}" pid="11" name="xd_ProgID">
    <vt:lpwstr/>
  </property>
  <property fmtid="{D5CDD505-2E9C-101B-9397-08002B2CF9AE}" pid="12" name="SeoMetaDescription">
    <vt:lpwstr/>
  </property>
  <property fmtid="{D5CDD505-2E9C-101B-9397-08002B2CF9AE}" pid="13" name="PublishingVariationRelationshipLinkField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ments">
    <vt:lpwstr/>
  </property>
  <property fmtid="{D5CDD505-2E9C-101B-9397-08002B2CF9AE}" pid="17" name="PublishingPageLayout">
    <vt:lpwstr/>
  </property>
  <property fmtid="{D5CDD505-2E9C-101B-9397-08002B2CF9AE}" pid="18" name="TemplateUrl">
    <vt:lpwstr/>
  </property>
  <property fmtid="{D5CDD505-2E9C-101B-9397-08002B2CF9AE}" pid="19" name="Audience">
    <vt:lpwstr/>
  </property>
  <property fmtid="{D5CDD505-2E9C-101B-9397-08002B2CF9AE}" pid="20" name="PublishingIsFurlPage">
    <vt:bool>false</vt:bool>
  </property>
  <property fmtid="{D5CDD505-2E9C-101B-9397-08002B2CF9AE}" pid="21" name="PublishingContactPicture">
    <vt:lpwstr/>
  </property>
  <property fmtid="{D5CDD505-2E9C-101B-9397-08002B2CF9AE}" pid="22" name="PublishingVariationGroupID">
    <vt:lpwstr/>
  </property>
  <property fmtid="{D5CDD505-2E9C-101B-9397-08002B2CF9AE}" pid="23" name="PublishingContactName">
    <vt:lpwstr/>
  </property>
  <property fmtid="{D5CDD505-2E9C-101B-9397-08002B2CF9AE}" pid="24" name="ComplianceAssetId">
    <vt:lpwstr/>
  </property>
</Properties>
</file>